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2"/>
    <p:sldMasterId id="2147483672" r:id="rId3"/>
    <p:sldMasterId id="2147483684" r:id="rId4"/>
  </p:sldMasterIdLst>
  <p:notesMasterIdLst>
    <p:notesMasterId r:id="rId28"/>
  </p:notesMasterIdLst>
  <p:sldIdLst>
    <p:sldId id="566" r:id="rId5"/>
    <p:sldId id="5272" r:id="rId6"/>
    <p:sldId id="5312" r:id="rId7"/>
    <p:sldId id="3154" r:id="rId8"/>
    <p:sldId id="5303" r:id="rId9"/>
    <p:sldId id="5297" r:id="rId10"/>
    <p:sldId id="5307" r:id="rId11"/>
    <p:sldId id="5308" r:id="rId12"/>
    <p:sldId id="395" r:id="rId13"/>
    <p:sldId id="5309" r:id="rId14"/>
    <p:sldId id="5311" r:id="rId15"/>
    <p:sldId id="5310" r:id="rId16"/>
    <p:sldId id="5305" r:id="rId17"/>
    <p:sldId id="5299" r:id="rId18"/>
    <p:sldId id="5298" r:id="rId19"/>
    <p:sldId id="5304" r:id="rId20"/>
    <p:sldId id="5276" r:id="rId21"/>
    <p:sldId id="264" r:id="rId22"/>
    <p:sldId id="5269" r:id="rId23"/>
    <p:sldId id="5314" r:id="rId24"/>
    <p:sldId id="5301" r:id="rId25"/>
    <p:sldId id="5300" r:id="rId26"/>
    <p:sldId id="5313" r:id="rId27"/>
  </p:sldIdLst>
  <p:sldSz cx="17340263"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674"/>
    <p:restoredTop sz="83605"/>
  </p:normalViewPr>
  <p:slideViewPr>
    <p:cSldViewPr snapToGrid="0" snapToObjects="1">
      <p:cViewPr varScale="1">
        <p:scale>
          <a:sx n="74" d="100"/>
          <a:sy n="74" d="100"/>
        </p:scale>
        <p:origin x="2000" y="200"/>
      </p:cViewPr>
      <p:guideLst/>
    </p:cSldViewPr>
  </p:slideViewPr>
  <p:notesTextViewPr>
    <p:cViewPr>
      <p:scale>
        <a:sx n="150" d="100"/>
        <a:sy n="15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381000" y="685800"/>
            <a:ext cx="6096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首先，我们看到的是 </a:t>
            </a:r>
            <a:r>
              <a:rPr kumimoji="1" lang="en" altLang="zh-CN" dirty="0"/>
              <a:t>Cube Studio </a:t>
            </a:r>
            <a:r>
              <a:rPr kumimoji="1" lang="zh-CN" altLang="en-US" dirty="0"/>
              <a:t>自己开发的一些内容，包括产品化的部分以及一些基础能力。我们认为，如果这些基础能力不够完善或者没有必要，我们会将其提升到产品化平台中。</a:t>
            </a:r>
          </a:p>
          <a:p>
            <a:endParaRPr kumimoji="1" lang="zh-CN" altLang="en-US" dirty="0"/>
          </a:p>
          <a:p>
            <a:r>
              <a:rPr kumimoji="1" lang="zh-CN" altLang="en-US" dirty="0"/>
              <a:t>除了刚才提到的 </a:t>
            </a:r>
            <a:r>
              <a:rPr kumimoji="1" lang="en" altLang="zh-CN" dirty="0"/>
              <a:t>Kubernetes</a:t>
            </a:r>
            <a:r>
              <a:rPr kumimoji="1" lang="zh-CN" altLang="en" dirty="0"/>
              <a:t>（</a:t>
            </a:r>
            <a:r>
              <a:rPr kumimoji="1" lang="en" altLang="zh-CN" dirty="0"/>
              <a:t>K8S</a:t>
            </a:r>
            <a:r>
              <a:rPr kumimoji="1" lang="zh-CN" altLang="en" dirty="0"/>
              <a:t>）</a:t>
            </a:r>
            <a:r>
              <a:rPr kumimoji="1" lang="zh-CN" altLang="en-US" dirty="0"/>
              <a:t>之外，我们还依赖于计算云原生的周边生态以及存储等方面。今天，我们将重点讲解这些依赖的 </a:t>
            </a:r>
            <a:r>
              <a:rPr kumimoji="1" lang="en" altLang="zh-CN" dirty="0"/>
              <a:t>K8S </a:t>
            </a:r>
            <a:r>
              <a:rPr kumimoji="1" lang="zh-CN" altLang="en-US" dirty="0"/>
              <a:t>组件，因为 </a:t>
            </a:r>
            <a:r>
              <a:rPr kumimoji="1" lang="en" altLang="zh-CN" dirty="0"/>
              <a:t>K8S </a:t>
            </a:r>
            <a:r>
              <a:rPr kumimoji="1" lang="zh-CN" altLang="en-US" dirty="0"/>
              <a:t>的部分已经讲完，包括 </a:t>
            </a:r>
            <a:r>
              <a:rPr kumimoji="1" lang="en" altLang="zh-CN" dirty="0"/>
              <a:t>K8S </a:t>
            </a:r>
            <a:r>
              <a:rPr kumimoji="1" lang="zh-CN" altLang="en-US" dirty="0"/>
              <a:t>自身的资源对象。</a:t>
            </a:r>
          </a:p>
          <a:p>
            <a:endParaRPr kumimoji="1" lang="zh-CN" altLang="en-US" dirty="0"/>
          </a:p>
          <a:p>
            <a:r>
              <a:rPr kumimoji="1" lang="zh-CN" altLang="en-US" dirty="0"/>
              <a:t>所以，在今天的课程中，我们将重点关注这些依赖的周边组件，为大家详细解析它们的作用和价值。</a:t>
            </a:r>
            <a:endParaRPr kumimoji="1" lang="en-US" altLang="zh-CN" dirty="0"/>
          </a:p>
          <a:p>
            <a:endParaRPr kumimoji="1" lang="en-US" altLang="zh-CN" dirty="0"/>
          </a:p>
          <a:p>
            <a:endParaRPr kumimoji="1" lang="zh-CN" altLang="en-US" dirty="0"/>
          </a:p>
        </p:txBody>
      </p:sp>
    </p:spTree>
    <p:extLst>
      <p:ext uri="{BB962C8B-B14F-4D97-AF65-F5344CB8AC3E}">
        <p14:creationId xmlns:p14="http://schemas.microsoft.com/office/powerpoint/2010/main" val="29708254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en" altLang="zh-CN" dirty="0"/>
              <a:t>Volcano </a:t>
            </a:r>
            <a:r>
              <a:rPr kumimoji="1" lang="zh-CN" altLang="en-US" dirty="0"/>
              <a:t>是华为贡献给 </a:t>
            </a:r>
            <a:r>
              <a:rPr kumimoji="1" lang="en" altLang="zh-CN" dirty="0"/>
              <a:t>Apache </a:t>
            </a:r>
            <a:r>
              <a:rPr kumimoji="1" lang="zh-CN" altLang="en-US" dirty="0"/>
              <a:t>的一个项目，它逐渐替代了 </a:t>
            </a:r>
            <a:r>
              <a:rPr kumimoji="1" lang="en" altLang="zh-CN" dirty="0" err="1"/>
              <a:t>Kube</a:t>
            </a:r>
            <a:r>
              <a:rPr kumimoji="1" lang="en" altLang="zh-CN" dirty="0"/>
              <a:t>-batch</a:t>
            </a:r>
            <a:r>
              <a:rPr kumimoji="1" lang="zh-CN" altLang="en" dirty="0"/>
              <a:t>。</a:t>
            </a:r>
            <a:r>
              <a:rPr kumimoji="1" lang="zh-CN" altLang="en-US" dirty="0"/>
              <a:t>以前的 </a:t>
            </a:r>
            <a:r>
              <a:rPr kumimoji="1" lang="en" altLang="zh-CN" dirty="0" err="1"/>
              <a:t>Kube</a:t>
            </a:r>
            <a:r>
              <a:rPr kumimoji="1" lang="en" altLang="zh-CN" dirty="0"/>
              <a:t>-batch </a:t>
            </a:r>
            <a:r>
              <a:rPr kumimoji="1" lang="zh-CN" altLang="en-US" dirty="0"/>
              <a:t>只负责批调度，也被称为 </a:t>
            </a:r>
            <a:r>
              <a:rPr kumimoji="1" lang="en" altLang="zh-CN" dirty="0"/>
              <a:t>gang </a:t>
            </a:r>
            <a:r>
              <a:rPr kumimoji="1" lang="zh-CN" altLang="en-US" dirty="0"/>
              <a:t>调度。而 </a:t>
            </a:r>
            <a:r>
              <a:rPr kumimoji="1" lang="en" altLang="zh-CN" dirty="0"/>
              <a:t>Volcano </a:t>
            </a:r>
            <a:r>
              <a:rPr kumimoji="1" lang="zh-CN" altLang="en-US" dirty="0"/>
              <a:t>不仅仅是一个调度器，它包含调度器、控制器和 </a:t>
            </a:r>
            <a:r>
              <a:rPr kumimoji="1" lang="en" altLang="zh-CN" dirty="0"/>
              <a:t>CRD</a:t>
            </a:r>
            <a:r>
              <a:rPr kumimoji="1" lang="zh-CN" altLang="en" dirty="0"/>
              <a:t>。</a:t>
            </a:r>
            <a:r>
              <a:rPr kumimoji="1" lang="en" altLang="zh-CN" dirty="0"/>
              <a:t>CRD </a:t>
            </a:r>
            <a:r>
              <a:rPr kumimoji="1" lang="zh-CN" altLang="en-US" dirty="0"/>
              <a:t>和控制器一起实现了计算引擎，而调度器则包含多种调度算法，而不仅仅是一个。</a:t>
            </a:r>
          </a:p>
          <a:p>
            <a:endParaRPr kumimoji="1" lang="zh-CN" altLang="en-US" dirty="0"/>
          </a:p>
          <a:p>
            <a:r>
              <a:rPr kumimoji="1" lang="en" altLang="zh-CN" dirty="0"/>
              <a:t>Volcano </a:t>
            </a:r>
            <a:r>
              <a:rPr kumimoji="1" lang="zh-CN" altLang="en-US" dirty="0"/>
              <a:t>在调度器的角色上与 </a:t>
            </a:r>
            <a:r>
              <a:rPr kumimoji="1" lang="en" altLang="zh-CN" dirty="0" err="1"/>
              <a:t>Kube</a:t>
            </a:r>
            <a:r>
              <a:rPr kumimoji="1" lang="en" altLang="zh-CN" dirty="0"/>
              <a:t>-batch </a:t>
            </a:r>
            <a:r>
              <a:rPr kumimoji="1" lang="zh-CN" altLang="en-US" dirty="0"/>
              <a:t>类似，可能会有很多调度算法，用来决定分布式任务和其他任务以何种形式分配资源，如 </a:t>
            </a:r>
            <a:r>
              <a:rPr kumimoji="1" lang="en" altLang="zh-CN" dirty="0"/>
              <a:t>CPU </a:t>
            </a:r>
            <a:r>
              <a:rPr kumimoji="1" lang="zh-CN" altLang="en-US" dirty="0"/>
              <a:t>和 </a:t>
            </a:r>
            <a:r>
              <a:rPr kumimoji="1" lang="en" altLang="zh-CN" dirty="0"/>
              <a:t>GPU</a:t>
            </a:r>
            <a:r>
              <a:rPr kumimoji="1" lang="zh-CN" altLang="en" dirty="0"/>
              <a:t>。</a:t>
            </a:r>
            <a:r>
              <a:rPr kumimoji="1" lang="zh-CN" altLang="en-US" dirty="0"/>
              <a:t>它还可能有自己的优先级、队列和分组等各种机制。</a:t>
            </a:r>
          </a:p>
          <a:p>
            <a:endParaRPr kumimoji="1" lang="zh-CN" altLang="en-US" dirty="0"/>
          </a:p>
          <a:p>
            <a:r>
              <a:rPr kumimoji="1" lang="zh-CN" altLang="en-US" dirty="0"/>
              <a:t>除了支持调度之外，</a:t>
            </a:r>
            <a:r>
              <a:rPr kumimoji="1" lang="en" altLang="zh-CN" dirty="0"/>
              <a:t>Volcano </a:t>
            </a:r>
            <a:r>
              <a:rPr kumimoji="1" lang="zh-CN" altLang="en-US" dirty="0"/>
              <a:t>还支持计算引擎。深度学习框架官方也会推出分布式计算引擎，例如 </a:t>
            </a:r>
            <a:r>
              <a:rPr kumimoji="1" lang="en" altLang="zh-CN" dirty="0" err="1"/>
              <a:t>PyTorch</a:t>
            </a:r>
            <a:r>
              <a:rPr kumimoji="1" lang="zh-CN" altLang="en" dirty="0"/>
              <a:t>。</a:t>
            </a:r>
            <a:r>
              <a:rPr kumimoji="1" lang="zh-CN" altLang="en-US" dirty="0"/>
              <a:t>它们可能有自己的分布式任务调度机制，可以在 </a:t>
            </a:r>
            <a:r>
              <a:rPr kumimoji="1" lang="en" altLang="zh-CN" dirty="0"/>
              <a:t>K8S </a:t>
            </a:r>
            <a:r>
              <a:rPr kumimoji="1" lang="zh-CN" altLang="en-US" dirty="0"/>
              <a:t>或主机上实现。</a:t>
            </a:r>
            <a:r>
              <a:rPr kumimoji="1" lang="en" altLang="zh-CN" dirty="0"/>
              <a:t>Volcano </a:t>
            </a:r>
            <a:r>
              <a:rPr kumimoji="1" lang="zh-CN" altLang="en-US" dirty="0"/>
              <a:t>主要用于实现 </a:t>
            </a:r>
            <a:r>
              <a:rPr kumimoji="1" lang="en" altLang="zh-CN" dirty="0"/>
              <a:t>K8S </a:t>
            </a:r>
            <a:r>
              <a:rPr kumimoji="1" lang="zh-CN" altLang="en-US" dirty="0"/>
              <a:t>上的分布式集群架构，例如 </a:t>
            </a:r>
            <a:r>
              <a:rPr kumimoji="1" lang="en" altLang="zh-CN" dirty="0"/>
              <a:t>Spark </a:t>
            </a:r>
            <a:r>
              <a:rPr kumimoji="1" lang="zh-CN" altLang="en-US" dirty="0"/>
              <a:t>和 </a:t>
            </a:r>
            <a:r>
              <a:rPr kumimoji="1" lang="en" altLang="zh-CN" dirty="0" err="1"/>
              <a:t>PyTorch</a:t>
            </a:r>
            <a:r>
              <a:rPr kumimoji="1" lang="zh-CN" altLang="en" dirty="0"/>
              <a:t>。</a:t>
            </a:r>
            <a:r>
              <a:rPr kumimoji="1" lang="zh-CN" altLang="en-US" dirty="0"/>
              <a:t>它们可以在主机上实现分布式集群搭建原理，也可以在 </a:t>
            </a:r>
            <a:r>
              <a:rPr kumimoji="1" lang="en" altLang="zh-CN" dirty="0"/>
              <a:t>K8S </a:t>
            </a:r>
            <a:r>
              <a:rPr kumimoji="1" lang="zh-CN" altLang="en-US" dirty="0"/>
              <a:t>上实现。</a:t>
            </a:r>
          </a:p>
          <a:p>
            <a:endParaRPr kumimoji="1" lang="zh-CN" altLang="en-US" dirty="0"/>
          </a:p>
          <a:p>
            <a:r>
              <a:rPr kumimoji="1" lang="zh-CN" altLang="en-US" dirty="0"/>
              <a:t>在 </a:t>
            </a:r>
            <a:r>
              <a:rPr kumimoji="1" lang="en" altLang="zh-CN" dirty="0"/>
              <a:t>K8S </a:t>
            </a:r>
            <a:r>
              <a:rPr kumimoji="1" lang="zh-CN" altLang="en-US" dirty="0"/>
              <a:t>上实现时，通常会有一个 </a:t>
            </a:r>
            <a:r>
              <a:rPr kumimoji="1" lang="en" altLang="zh-CN" dirty="0"/>
              <a:t>Spark job controller </a:t>
            </a:r>
            <a:r>
              <a:rPr kumimoji="1" lang="zh-CN" altLang="en-US" dirty="0"/>
              <a:t>或 </a:t>
            </a:r>
            <a:r>
              <a:rPr kumimoji="1" lang="en" altLang="zh-CN" dirty="0" err="1"/>
              <a:t>PyTorch</a:t>
            </a:r>
            <a:r>
              <a:rPr kumimoji="1" lang="en" altLang="zh-CN" dirty="0"/>
              <a:t> job controller</a:t>
            </a:r>
            <a:r>
              <a:rPr kumimoji="1" lang="zh-CN" altLang="en" dirty="0"/>
              <a:t>。</a:t>
            </a:r>
            <a:r>
              <a:rPr kumimoji="1" lang="zh-CN" altLang="en-US" dirty="0"/>
              <a:t>目前，</a:t>
            </a:r>
            <a:r>
              <a:rPr kumimoji="1" lang="en" altLang="zh-CN" dirty="0" err="1"/>
              <a:t>PyTorch</a:t>
            </a:r>
            <a:r>
              <a:rPr kumimoji="1" lang="en" altLang="zh-CN" dirty="0"/>
              <a:t> job controller </a:t>
            </a:r>
            <a:r>
              <a:rPr kumimoji="1" lang="zh-CN" altLang="en-US" dirty="0"/>
              <a:t>已被 </a:t>
            </a:r>
            <a:r>
              <a:rPr kumimoji="1" lang="en" altLang="zh-CN" dirty="0"/>
              <a:t>Kubeflow </a:t>
            </a:r>
            <a:r>
              <a:rPr kumimoji="1" lang="zh-CN" altLang="en-US" dirty="0"/>
              <a:t>合并到 </a:t>
            </a:r>
            <a:r>
              <a:rPr kumimoji="1" lang="en" altLang="zh-CN" dirty="0"/>
              <a:t>Training Operator </a:t>
            </a:r>
            <a:r>
              <a:rPr kumimoji="1" lang="zh-CN" altLang="en-US" dirty="0"/>
              <a:t>里。</a:t>
            </a:r>
            <a:r>
              <a:rPr kumimoji="1" lang="en" altLang="zh-CN" dirty="0"/>
              <a:t>Volcano </a:t>
            </a:r>
            <a:r>
              <a:rPr kumimoji="1" lang="zh-CN" altLang="en-US" dirty="0"/>
              <a:t>不仅作为深度学习框架，还作为一个分布式集群支持架构，支持多种深度学习框架在云原生 </a:t>
            </a:r>
            <a:r>
              <a:rPr kumimoji="1" lang="en" altLang="zh-CN" dirty="0"/>
              <a:t>K8S </a:t>
            </a:r>
            <a:r>
              <a:rPr kumimoji="1" lang="zh-CN" altLang="en-US" dirty="0"/>
              <a:t>里搭建分布式集群。例如，它现在支持 </a:t>
            </a:r>
            <a:r>
              <a:rPr kumimoji="1" lang="en" altLang="zh-CN" dirty="0"/>
              <a:t>Spark</a:t>
            </a:r>
            <a:r>
              <a:rPr kumimoji="1" lang="zh-CN" altLang="en" dirty="0"/>
              <a:t>、</a:t>
            </a:r>
            <a:r>
              <a:rPr kumimoji="1" lang="en" altLang="zh-CN" dirty="0"/>
              <a:t>TensorFlow </a:t>
            </a:r>
            <a:r>
              <a:rPr kumimoji="1" lang="zh-CN" altLang="en-US" dirty="0"/>
              <a:t>和 </a:t>
            </a:r>
            <a:r>
              <a:rPr kumimoji="1" lang="en" altLang="zh-CN" dirty="0" err="1"/>
              <a:t>PyTorch</a:t>
            </a:r>
            <a:r>
              <a:rPr kumimoji="1" lang="zh-CN" altLang="en" dirty="0"/>
              <a:t>，</a:t>
            </a:r>
            <a:r>
              <a:rPr kumimoji="1" lang="zh-CN" altLang="en-US" dirty="0"/>
              <a:t>还对接了 </a:t>
            </a:r>
            <a:r>
              <a:rPr kumimoji="1" lang="en" altLang="zh-CN" dirty="0"/>
              <a:t>Argo </a:t>
            </a:r>
            <a:r>
              <a:rPr kumimoji="1" lang="zh-CN" altLang="en-US" dirty="0"/>
              <a:t>和 </a:t>
            </a:r>
            <a:r>
              <a:rPr kumimoji="1" lang="en" altLang="zh-CN" dirty="0"/>
              <a:t>Kubeflow </a:t>
            </a:r>
            <a:r>
              <a:rPr kumimoji="1" lang="zh-CN" altLang="en-US" dirty="0"/>
              <a:t>等调度系统。</a:t>
            </a:r>
          </a:p>
          <a:p>
            <a:endParaRPr kumimoji="1" lang="zh-CN" altLang="en-US" dirty="0"/>
          </a:p>
          <a:p>
            <a:r>
              <a:rPr kumimoji="1" lang="zh-CN" altLang="en-US" dirty="0"/>
              <a:t>在 </a:t>
            </a:r>
            <a:r>
              <a:rPr kumimoji="1" lang="en" altLang="zh-CN" dirty="0"/>
              <a:t>Cube Studio </a:t>
            </a:r>
            <a:r>
              <a:rPr kumimoji="1" lang="zh-CN" altLang="en-US" dirty="0"/>
              <a:t>里，通常会优先使用官方的分布式计算引擎。如果官方没有提供，例如 </a:t>
            </a:r>
            <a:r>
              <a:rPr kumimoji="1" lang="en" altLang="zh-CN" dirty="0"/>
              <a:t>Kaldi </a:t>
            </a:r>
            <a:r>
              <a:rPr kumimoji="1" lang="zh-CN" altLang="en-US" dirty="0"/>
              <a:t>这样的语音识别深度学习框架，我们就会使用 </a:t>
            </a:r>
            <a:r>
              <a:rPr kumimoji="1" lang="en" altLang="zh-CN" dirty="0"/>
              <a:t>Volcano </a:t>
            </a:r>
            <a:r>
              <a:rPr kumimoji="1" lang="zh-CN" altLang="en-US" dirty="0"/>
              <a:t>来支持实现云原生分布式集群构建。</a:t>
            </a:r>
            <a:r>
              <a:rPr kumimoji="1" lang="en" altLang="zh-CN" dirty="0"/>
              <a:t>Kaldi </a:t>
            </a:r>
            <a:r>
              <a:rPr kumimoji="1" lang="zh-CN" altLang="en-US" dirty="0"/>
              <a:t>有自己的分布式机制，但以前是在主机上通过 </a:t>
            </a:r>
            <a:r>
              <a:rPr kumimoji="1" lang="en" altLang="zh-CN" dirty="0"/>
              <a:t>SSH </a:t>
            </a:r>
            <a:r>
              <a:rPr kumimoji="1" lang="zh-CN" altLang="en-US" dirty="0"/>
              <a:t>实现的。现在，借助 </a:t>
            </a:r>
            <a:r>
              <a:rPr kumimoji="1" lang="en" altLang="zh-CN" dirty="0"/>
              <a:t>Volcano</a:t>
            </a:r>
            <a:r>
              <a:rPr kumimoji="1" lang="zh-CN" altLang="en" dirty="0"/>
              <a:t>，</a:t>
            </a:r>
            <a:r>
              <a:rPr kumimoji="1" lang="zh-CN" altLang="en-US" dirty="0"/>
              <a:t>我们可以在 </a:t>
            </a:r>
            <a:r>
              <a:rPr kumimoji="1" lang="en" altLang="zh-CN" dirty="0"/>
              <a:t>K8S </a:t>
            </a:r>
            <a:r>
              <a:rPr kumimoji="1" lang="zh-CN" altLang="en-US" dirty="0"/>
              <a:t>里实现这套分布式集群架构。</a:t>
            </a:r>
          </a:p>
        </p:txBody>
      </p:sp>
    </p:spTree>
    <p:extLst>
      <p:ext uri="{BB962C8B-B14F-4D97-AF65-F5344CB8AC3E}">
        <p14:creationId xmlns:p14="http://schemas.microsoft.com/office/powerpoint/2010/main" val="19237442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接下来，我们来看一下</a:t>
            </a:r>
            <a:r>
              <a:rPr kumimoji="1" lang="en" altLang="zh-CN" dirty="0"/>
              <a:t>Volcano</a:t>
            </a:r>
            <a:r>
              <a:rPr kumimoji="1" lang="zh-CN" altLang="en-US" dirty="0"/>
              <a:t>的几个基础组件。首先是调度器，它与默认的调度器有很多不同之处。相较于</a:t>
            </a:r>
            <a:r>
              <a:rPr kumimoji="1" lang="en" altLang="zh-CN" dirty="0" err="1"/>
              <a:t>kube</a:t>
            </a:r>
            <a:r>
              <a:rPr kumimoji="1" lang="en" altLang="zh-CN" dirty="0"/>
              <a:t>-batch</a:t>
            </a:r>
            <a:r>
              <a:rPr kumimoji="1" lang="zh-CN" altLang="en" dirty="0"/>
              <a:t>，</a:t>
            </a:r>
            <a:r>
              <a:rPr kumimoji="1" lang="en" altLang="zh-CN" dirty="0"/>
              <a:t>Volcano</a:t>
            </a:r>
            <a:r>
              <a:rPr kumimoji="1" lang="zh-CN" altLang="en-US" dirty="0"/>
              <a:t>调度器增加了许多新的调度算法。其次，它有</a:t>
            </a:r>
            <a:r>
              <a:rPr kumimoji="1" lang="en" altLang="zh-CN" dirty="0"/>
              <a:t>Controller</a:t>
            </a:r>
            <a:r>
              <a:rPr kumimoji="1" lang="zh-CN" altLang="en-US" dirty="0"/>
              <a:t>和</a:t>
            </a:r>
            <a:r>
              <a:rPr kumimoji="1" lang="en" altLang="zh-CN" dirty="0"/>
              <a:t>CRD</a:t>
            </a:r>
            <a:r>
              <a:rPr kumimoji="1" lang="zh-CN" altLang="en" dirty="0"/>
              <a:t>，</a:t>
            </a:r>
            <a:r>
              <a:rPr kumimoji="1" lang="zh-CN" altLang="en-US" dirty="0"/>
              <a:t>它们主要负责管理</a:t>
            </a:r>
            <a:r>
              <a:rPr kumimoji="1" lang="en" altLang="zh-CN" dirty="0"/>
              <a:t>CRD</a:t>
            </a:r>
            <a:r>
              <a:rPr kumimoji="1" lang="zh-CN" altLang="en-US" dirty="0"/>
              <a:t>的生命周期。在这个过程中，许多更具体的基础组件被集成到</a:t>
            </a:r>
            <a:r>
              <a:rPr kumimoji="1" lang="en" altLang="zh-CN" dirty="0"/>
              <a:t>Controller</a:t>
            </a:r>
            <a:r>
              <a:rPr kumimoji="1" lang="zh-CN" altLang="en-US" dirty="0"/>
              <a:t>中。</a:t>
            </a:r>
          </a:p>
          <a:p>
            <a:endParaRPr kumimoji="1" lang="zh-CN" altLang="en-US" dirty="0"/>
          </a:p>
          <a:p>
            <a:r>
              <a:rPr kumimoji="1" lang="en" altLang="zh-CN" dirty="0"/>
              <a:t>Volcano</a:t>
            </a:r>
            <a:r>
              <a:rPr kumimoji="1" lang="zh-CN" altLang="en-US" dirty="0"/>
              <a:t>提供了一个名为</a:t>
            </a:r>
            <a:r>
              <a:rPr kumimoji="1" lang="en" altLang="zh-CN" dirty="0" err="1"/>
              <a:t>VCjob</a:t>
            </a:r>
            <a:r>
              <a:rPr kumimoji="1" lang="zh-CN" altLang="en-US" dirty="0"/>
              <a:t>的</a:t>
            </a:r>
            <a:r>
              <a:rPr kumimoji="1" lang="en" altLang="zh-CN" dirty="0"/>
              <a:t>CRD</a:t>
            </a:r>
            <a:r>
              <a:rPr kumimoji="1" lang="zh-CN" altLang="en" dirty="0"/>
              <a:t>，</a:t>
            </a:r>
            <a:r>
              <a:rPr kumimoji="1" lang="zh-CN" altLang="en-US" dirty="0"/>
              <a:t>用户可以利用它来实现</a:t>
            </a:r>
            <a:r>
              <a:rPr kumimoji="1" lang="en" altLang="zh-CN" dirty="0" err="1"/>
              <a:t>PyTorch</a:t>
            </a:r>
            <a:r>
              <a:rPr kumimoji="1" lang="zh-CN" altLang="en" dirty="0"/>
              <a:t>、</a:t>
            </a:r>
            <a:r>
              <a:rPr kumimoji="1" lang="en" altLang="zh-CN" dirty="0"/>
              <a:t>TensorFlow</a:t>
            </a:r>
            <a:r>
              <a:rPr kumimoji="1" lang="zh-CN" altLang="en-US" dirty="0"/>
              <a:t>和</a:t>
            </a:r>
            <a:r>
              <a:rPr kumimoji="1" lang="en" altLang="zh-CN" dirty="0"/>
              <a:t>Spark</a:t>
            </a:r>
            <a:r>
              <a:rPr kumimoji="1" lang="zh-CN" altLang="en-US" dirty="0"/>
              <a:t>等分布式框架。如果不想使用这些深度学习框架，我们也可以用</a:t>
            </a:r>
            <a:r>
              <a:rPr kumimoji="1" lang="en" altLang="zh-CN" dirty="0" err="1"/>
              <a:t>VCjob</a:t>
            </a:r>
            <a:r>
              <a:rPr kumimoji="1" lang="zh-CN" altLang="en-US" dirty="0"/>
              <a:t>实现纯粹的分布式调度。在这个基础上，我们可以添加自定义角色和顺序，例如指定</a:t>
            </a:r>
            <a:r>
              <a:rPr kumimoji="1" lang="en" altLang="zh-CN" dirty="0"/>
              <a:t>worker</a:t>
            </a:r>
            <a:r>
              <a:rPr kumimoji="1" lang="zh-CN" altLang="en-US" dirty="0"/>
              <a:t>的顺序。通过</a:t>
            </a:r>
            <a:r>
              <a:rPr kumimoji="1" lang="en" altLang="zh-CN" dirty="0" err="1"/>
              <a:t>VCjob</a:t>
            </a:r>
            <a:r>
              <a:rPr kumimoji="1" lang="zh-CN" altLang="en" dirty="0"/>
              <a:t>，</a:t>
            </a:r>
            <a:r>
              <a:rPr kumimoji="1" lang="zh-CN" altLang="en-US" dirty="0"/>
              <a:t>我们可以实现自己的深度学习框架集成。</a:t>
            </a:r>
          </a:p>
          <a:p>
            <a:endParaRPr kumimoji="1" lang="zh-CN" altLang="en-US" dirty="0"/>
          </a:p>
          <a:p>
            <a:r>
              <a:rPr kumimoji="1" lang="zh-CN" altLang="en-US" dirty="0"/>
              <a:t>此外，</a:t>
            </a:r>
            <a:r>
              <a:rPr kumimoji="1" lang="en" altLang="zh-CN" dirty="0"/>
              <a:t>Volcano</a:t>
            </a:r>
            <a:r>
              <a:rPr kumimoji="1" lang="zh-CN" altLang="en-US" dirty="0"/>
              <a:t>还提供了一些字段校验功能，这是在</a:t>
            </a:r>
            <a:r>
              <a:rPr kumimoji="1" lang="en" altLang="zh-CN" dirty="0"/>
              <a:t>cube</a:t>
            </a:r>
            <a:r>
              <a:rPr kumimoji="1" lang="zh-CN" altLang="en-US" dirty="0"/>
              <a:t> </a:t>
            </a:r>
            <a:r>
              <a:rPr kumimoji="1" lang="en" altLang="zh-CN" dirty="0"/>
              <a:t>Studio</a:t>
            </a:r>
            <a:r>
              <a:rPr kumimoji="1" lang="zh-CN" altLang="en-US" dirty="0"/>
              <a:t>中使用</a:t>
            </a:r>
            <a:r>
              <a:rPr kumimoji="1" lang="en" altLang="zh-CN" dirty="0"/>
              <a:t>Volcano</a:t>
            </a:r>
            <a:r>
              <a:rPr kumimoji="1" lang="zh-CN" altLang="en-US" dirty="0"/>
              <a:t>进行调度器层面扩展的一部分。</a:t>
            </a:r>
          </a:p>
        </p:txBody>
      </p:sp>
    </p:spTree>
    <p:extLst>
      <p:ext uri="{BB962C8B-B14F-4D97-AF65-F5344CB8AC3E}">
        <p14:creationId xmlns:p14="http://schemas.microsoft.com/office/powerpoint/2010/main" val="37621235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接下来，我们将讨论在部署层面使用的其他基础组件，以及云原生化的实践。部署方案可以分为几种类型，包括常规部署方案、</a:t>
            </a:r>
            <a:r>
              <a:rPr kumimoji="1" lang="en" altLang="zh-CN" dirty="0"/>
              <a:t>Helm</a:t>
            </a:r>
            <a:r>
              <a:rPr kumimoji="1" lang="zh-CN" altLang="en-US" dirty="0"/>
              <a:t>部署方案，以及</a:t>
            </a:r>
            <a:r>
              <a:rPr kumimoji="1" lang="en" altLang="zh-CN" dirty="0"/>
              <a:t>Kubernetes</a:t>
            </a:r>
            <a:r>
              <a:rPr kumimoji="1" lang="zh-CN" altLang="en-US" dirty="0"/>
              <a:t>针对外部</a:t>
            </a:r>
            <a:r>
              <a:rPr kumimoji="1" lang="en" altLang="zh-CN" dirty="0"/>
              <a:t>Helm</a:t>
            </a:r>
            <a:r>
              <a:rPr kumimoji="1" lang="zh-CN" altLang="en-US" dirty="0"/>
              <a:t>集成，而出品的</a:t>
            </a:r>
            <a:r>
              <a:rPr lang="en-US" altLang="zh-CN" sz="2400" kern="1200" dirty="0" err="1">
                <a:gradFill>
                  <a:gsLst>
                    <a:gs pos="43000">
                      <a:srgbClr val="00A2FF"/>
                    </a:gs>
                    <a:gs pos="100000">
                      <a:srgbClr val="16E7CF"/>
                    </a:gs>
                  </a:gsLst>
                  <a:lin ang="2700000" scaled="0"/>
                </a:gradFill>
                <a:latin typeface="Helvetica Neue Medium"/>
                <a:sym typeface="Arial"/>
              </a:rPr>
              <a:t>kustomize</a:t>
            </a:r>
            <a:r>
              <a:rPr kumimoji="1" lang="zh-CN" altLang="en-US" dirty="0"/>
              <a:t>原生部署方案。如今，我们可以使用</a:t>
            </a:r>
            <a:r>
              <a:rPr kumimoji="1" lang="en-US" altLang="zh-CN" dirty="0"/>
              <a:t>-</a:t>
            </a:r>
            <a:r>
              <a:rPr kumimoji="1" lang="en" altLang="zh-CN" dirty="0"/>
              <a:t>k</a:t>
            </a:r>
            <a:r>
              <a:rPr kumimoji="1" lang="zh-CN" altLang="en-US" dirty="0"/>
              <a:t>的方式来实现这些部署方案。</a:t>
            </a:r>
          </a:p>
          <a:p>
            <a:endParaRPr kumimoji="1" lang="zh-CN" altLang="en-US" dirty="0"/>
          </a:p>
          <a:p>
            <a:r>
              <a:rPr kumimoji="1" lang="zh-CN" altLang="en-US" dirty="0"/>
              <a:t>当然，还有一些基础组件会提供部署客户端。现在，让我们先来看一下常规部署方案。在上周的课程中，我们已经介绍过常规资源对象，例如一个容器可能对应一个</a:t>
            </a:r>
            <a:r>
              <a:rPr kumimoji="1" lang="en" altLang="zh-CN" dirty="0"/>
              <a:t>Pod</a:t>
            </a:r>
            <a:r>
              <a:rPr kumimoji="1" lang="zh-CN" altLang="en" dirty="0"/>
              <a:t>，</a:t>
            </a:r>
            <a:r>
              <a:rPr kumimoji="1" lang="zh-CN" altLang="en-US" dirty="0"/>
              <a:t>并涉及到挂载、配置、密钥和存储等方面。此外，如果需要处理</a:t>
            </a:r>
            <a:r>
              <a:rPr kumimoji="1" lang="en" altLang="zh-CN" dirty="0"/>
              <a:t>Kubernetes</a:t>
            </a:r>
            <a:r>
              <a:rPr kumimoji="1" lang="zh-CN" altLang="en-US" dirty="0"/>
              <a:t>的其他资源对象和账户，以及让其他流量访问，还需要使用</a:t>
            </a:r>
            <a:r>
              <a:rPr kumimoji="1" lang="en" altLang="zh-CN" dirty="0"/>
              <a:t>Service</a:t>
            </a:r>
            <a:r>
              <a:rPr kumimoji="1" lang="zh-CN" altLang="en" dirty="0"/>
              <a:t>。</a:t>
            </a:r>
            <a:endParaRPr kumimoji="1" lang="en-US" altLang="zh-CN" dirty="0"/>
          </a:p>
          <a:p>
            <a:endParaRPr kumimoji="1" lang="en-US" altLang="zh-CN" dirty="0"/>
          </a:p>
          <a:p>
            <a:endParaRPr kumimoji="1" lang="zh-CN" altLang="en-US" dirty="0"/>
          </a:p>
        </p:txBody>
      </p:sp>
    </p:spTree>
    <p:extLst>
      <p:ext uri="{BB962C8B-B14F-4D97-AF65-F5344CB8AC3E}">
        <p14:creationId xmlns:p14="http://schemas.microsoft.com/office/powerpoint/2010/main" val="25477034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接下来，我们将探讨</a:t>
            </a:r>
            <a:r>
              <a:rPr kumimoji="1" lang="en" altLang="zh-CN" dirty="0"/>
              <a:t>Helm</a:t>
            </a:r>
            <a:r>
              <a:rPr kumimoji="1" lang="zh-CN" altLang="en-US" dirty="0"/>
              <a:t>的部署方式。</a:t>
            </a:r>
            <a:r>
              <a:rPr kumimoji="1" lang="en" altLang="zh-CN" dirty="0"/>
              <a:t>Helm</a:t>
            </a:r>
            <a:r>
              <a:rPr kumimoji="1" lang="zh-CN" altLang="en-US" dirty="0"/>
              <a:t>是一个用于处理复杂应用场景的工具，例如我们之前提到的</a:t>
            </a:r>
            <a:r>
              <a:rPr kumimoji="1" lang="en" altLang="zh-CN" dirty="0"/>
              <a:t>MySQL</a:t>
            </a:r>
            <a:r>
              <a:rPr kumimoji="1" lang="zh-CN" altLang="en-US" dirty="0"/>
              <a:t>是一个相对简单的独立应用，而像</a:t>
            </a:r>
            <a:r>
              <a:rPr kumimoji="1" lang="en" altLang="zh-CN" dirty="0"/>
              <a:t>Cube Studio</a:t>
            </a:r>
            <a:r>
              <a:rPr kumimoji="1" lang="zh-CN" altLang="en-US" dirty="0"/>
              <a:t>这样的复杂应用就可以通过</a:t>
            </a:r>
            <a:r>
              <a:rPr kumimoji="1" lang="en" altLang="zh-CN" dirty="0"/>
              <a:t>Helm</a:t>
            </a:r>
            <a:r>
              <a:rPr kumimoji="1" lang="zh-CN" altLang="en-US" dirty="0"/>
              <a:t>进行打包。</a:t>
            </a:r>
          </a:p>
          <a:p>
            <a:endParaRPr kumimoji="1" lang="zh-CN" altLang="en-US" dirty="0"/>
          </a:p>
          <a:p>
            <a:r>
              <a:rPr kumimoji="1" lang="en" altLang="zh-CN" dirty="0"/>
              <a:t>Helm</a:t>
            </a:r>
            <a:r>
              <a:rPr kumimoji="1" lang="zh-CN" altLang="en-US" dirty="0"/>
              <a:t>主要提供了两个基本功能：首先，它可以将复杂应用进行打包，这样我们不需要关心其中的众多基础组件，而只需通过一条命令就能部署整个复杂系统。其次，</a:t>
            </a:r>
            <a:r>
              <a:rPr kumimoji="1" lang="en" altLang="zh-CN" dirty="0"/>
              <a:t>Helm</a:t>
            </a:r>
            <a:r>
              <a:rPr kumimoji="1" lang="zh-CN" altLang="en-US" dirty="0"/>
              <a:t>将复杂生态中涉及的所有配置项提炼成一个</a:t>
            </a:r>
            <a:r>
              <a:rPr kumimoji="1" lang="en" altLang="zh-CN" dirty="0" err="1"/>
              <a:t>values.yaml</a:t>
            </a:r>
            <a:r>
              <a:rPr kumimoji="1" lang="zh-CN" altLang="en-US" dirty="0"/>
              <a:t>文件，我们只需关注这个文件就可以更改整个复杂生态组件中的配置项。这使得部署和修改复杂组件变得非常方便。</a:t>
            </a:r>
          </a:p>
          <a:p>
            <a:endParaRPr kumimoji="1" lang="zh-CN" altLang="en-US" dirty="0"/>
          </a:p>
          <a:p>
            <a:r>
              <a:rPr kumimoji="1" lang="en" altLang="zh-CN" dirty="0"/>
              <a:t>Helm</a:t>
            </a:r>
            <a:r>
              <a:rPr kumimoji="1" lang="zh-CN" altLang="en-US" dirty="0"/>
              <a:t>的主要架构包括一个客户端工具，类似于</a:t>
            </a:r>
            <a:r>
              <a:rPr kumimoji="1" lang="en" altLang="zh-CN" dirty="0" err="1"/>
              <a:t>kubectl</a:t>
            </a:r>
            <a:r>
              <a:rPr kumimoji="1" lang="zh-CN" altLang="en" dirty="0"/>
              <a:t>，</a:t>
            </a:r>
            <a:r>
              <a:rPr kumimoji="1" lang="zh-CN" altLang="en-US" dirty="0"/>
              <a:t>因此我们首先需要安装这个客户端。此外，</a:t>
            </a:r>
            <a:r>
              <a:rPr kumimoji="1" lang="en" altLang="zh-CN" dirty="0"/>
              <a:t>Helm</a:t>
            </a:r>
            <a:r>
              <a:rPr kumimoji="1" lang="zh-CN" altLang="en-US" dirty="0"/>
              <a:t>还提供了一个仓库，用于存储我们所需的所有组件的所有配置信息。这些组件可能包含许多基础子组件，但它们已经被一起打包。</a:t>
            </a:r>
            <a:r>
              <a:rPr kumimoji="1" lang="en" altLang="zh-CN" dirty="0"/>
              <a:t>Helm</a:t>
            </a:r>
            <a:r>
              <a:rPr kumimoji="1" lang="zh-CN" altLang="en-US" dirty="0"/>
              <a:t>通过</a:t>
            </a:r>
            <a:r>
              <a:rPr kumimoji="1" lang="en" altLang="zh-CN" dirty="0" err="1"/>
              <a:t>kubeconfig</a:t>
            </a:r>
            <a:r>
              <a:rPr kumimoji="1" lang="zh-CN" altLang="en-US" dirty="0"/>
              <a:t>文件访问</a:t>
            </a:r>
            <a:r>
              <a:rPr kumimoji="1" lang="en" altLang="zh-CN" dirty="0"/>
              <a:t>K8S</a:t>
            </a:r>
            <a:r>
              <a:rPr kumimoji="1" lang="zh-CN" altLang="en-US" dirty="0"/>
              <a:t>的</a:t>
            </a:r>
            <a:r>
              <a:rPr kumimoji="1" lang="en" altLang="zh-CN" dirty="0"/>
              <a:t>API server</a:t>
            </a:r>
            <a:r>
              <a:rPr kumimoji="1" lang="zh-CN" altLang="en" dirty="0"/>
              <a:t>，</a:t>
            </a:r>
            <a:r>
              <a:rPr kumimoji="1" lang="zh-CN" altLang="en-US" dirty="0"/>
              <a:t>然后完成打包组件的部署。在</a:t>
            </a:r>
            <a:r>
              <a:rPr kumimoji="1" lang="en" altLang="zh-CN" dirty="0"/>
              <a:t>Helm</a:t>
            </a:r>
            <a:r>
              <a:rPr kumimoji="1" lang="zh-CN" altLang="en-US" dirty="0"/>
              <a:t>中，这些组件被称为</a:t>
            </a:r>
            <a:r>
              <a:rPr kumimoji="1" lang="en" altLang="zh-CN" dirty="0"/>
              <a:t>chart</a:t>
            </a:r>
            <a:r>
              <a:rPr kumimoji="1" lang="zh-CN" altLang="en" dirty="0"/>
              <a:t>。</a:t>
            </a:r>
          </a:p>
          <a:p>
            <a:endParaRPr kumimoji="1" lang="zh-CN" altLang="en" dirty="0"/>
          </a:p>
          <a:p>
            <a:r>
              <a:rPr kumimoji="1" lang="zh-CN" altLang="en-US" dirty="0"/>
              <a:t>目前我们使用的是</a:t>
            </a:r>
            <a:r>
              <a:rPr kumimoji="1" lang="en" altLang="zh-CN" dirty="0"/>
              <a:t>Helm 3</a:t>
            </a:r>
            <a:r>
              <a:rPr kumimoji="1" lang="zh-CN" altLang="en-US" dirty="0"/>
              <a:t>版本，之前的</a:t>
            </a:r>
            <a:r>
              <a:rPr kumimoji="1" lang="en" altLang="zh-CN" dirty="0"/>
              <a:t>Helm 2</a:t>
            </a:r>
            <a:r>
              <a:rPr kumimoji="1" lang="zh-CN" altLang="en-US" dirty="0"/>
              <a:t>版本需要在</a:t>
            </a:r>
            <a:r>
              <a:rPr kumimoji="1" lang="en" altLang="zh-CN" dirty="0"/>
              <a:t>K8S</a:t>
            </a:r>
            <a:r>
              <a:rPr kumimoji="1" lang="zh-CN" altLang="en-US" dirty="0"/>
              <a:t>中部署一个名为</a:t>
            </a:r>
            <a:r>
              <a:rPr kumimoji="1" lang="en" altLang="zh-CN" dirty="0"/>
              <a:t>tiller</a:t>
            </a:r>
            <a:r>
              <a:rPr kumimoji="1" lang="zh-CN" altLang="en-US" dirty="0"/>
              <a:t>的工具，负责管理</a:t>
            </a:r>
            <a:r>
              <a:rPr kumimoji="1" lang="en" altLang="zh-CN" dirty="0"/>
              <a:t>K8S</a:t>
            </a:r>
            <a:r>
              <a:rPr kumimoji="1" lang="zh-CN" altLang="en-US" dirty="0"/>
              <a:t>中重复部署的版本问题。但现在，这些版本信息已经保存在仓库中，并由客户端进行管理，因此</a:t>
            </a:r>
            <a:r>
              <a:rPr kumimoji="1" lang="en" altLang="zh-CN" dirty="0"/>
              <a:t>K8S</a:t>
            </a:r>
            <a:r>
              <a:rPr kumimoji="1" lang="zh-CN" altLang="en-US" dirty="0"/>
              <a:t>中不再需要部署其他依赖。</a:t>
            </a:r>
            <a:endParaRPr kumimoji="1" lang="en-US" altLang="zh-CN" dirty="0"/>
          </a:p>
          <a:p>
            <a:endParaRPr kumimoji="1" lang="en-US" altLang="zh-CN" dirty="0"/>
          </a:p>
          <a:p>
            <a:endParaRPr kumimoji="1" lang="en-US" altLang="zh-CN" dirty="0"/>
          </a:p>
          <a:p>
            <a:endParaRPr kumimoji="1" lang="zh-CN" altLang="en-US" dirty="0"/>
          </a:p>
        </p:txBody>
      </p:sp>
    </p:spTree>
    <p:extLst>
      <p:ext uri="{BB962C8B-B14F-4D97-AF65-F5344CB8AC3E}">
        <p14:creationId xmlns:p14="http://schemas.microsoft.com/office/powerpoint/2010/main" val="36812017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接下来，我们要讨论的是</a:t>
            </a:r>
            <a:r>
              <a:rPr kumimoji="1" lang="en" altLang="zh-CN" dirty="0"/>
              <a:t>K8S</a:t>
            </a:r>
            <a:r>
              <a:rPr kumimoji="1" lang="zh-CN" altLang="en-US" dirty="0"/>
              <a:t>官方为了提供</a:t>
            </a:r>
            <a:r>
              <a:rPr kumimoji="1" lang="en-US" altLang="zh-CN" dirty="0"/>
              <a:t>helm</a:t>
            </a:r>
            <a:r>
              <a:rPr kumimoji="1" lang="zh-CN" altLang="en-US" dirty="0"/>
              <a:t>类似的功能，实际上也提供了一套工具，名为</a:t>
            </a:r>
            <a:r>
              <a:rPr kumimoji="1" lang="en" altLang="zh-CN" dirty="0" err="1"/>
              <a:t>kustomize</a:t>
            </a:r>
            <a:r>
              <a:rPr kumimoji="1" lang="zh-CN" altLang="en" dirty="0"/>
              <a:t>。</a:t>
            </a:r>
            <a:r>
              <a:rPr kumimoji="1" lang="zh-CN" altLang="en-US" dirty="0"/>
              <a:t>现在，我们已经不再需要一个独立的</a:t>
            </a:r>
            <a:r>
              <a:rPr kumimoji="1" lang="en" altLang="zh-CN" dirty="0" err="1"/>
              <a:t>kustomize</a:t>
            </a:r>
            <a:r>
              <a:rPr kumimoji="1" lang="zh-CN" altLang="en-US" dirty="0"/>
              <a:t>客户端，因为在</a:t>
            </a:r>
            <a:r>
              <a:rPr kumimoji="1" lang="en" altLang="zh-CN" dirty="0"/>
              <a:t>K8S 1.17</a:t>
            </a:r>
            <a:r>
              <a:rPr kumimoji="1" lang="zh-CN" altLang="en-US" dirty="0"/>
              <a:t>或</a:t>
            </a:r>
            <a:r>
              <a:rPr kumimoji="1" lang="en-US" altLang="zh-CN" dirty="0"/>
              <a:t>1.19</a:t>
            </a:r>
            <a:r>
              <a:rPr kumimoji="1" lang="zh-CN" altLang="en-US" dirty="0"/>
              <a:t>之后，</a:t>
            </a:r>
            <a:r>
              <a:rPr kumimoji="1" lang="en" altLang="zh-CN" dirty="0" err="1"/>
              <a:t>kustomize</a:t>
            </a:r>
            <a:r>
              <a:rPr kumimoji="1" lang="zh-CN" altLang="en-US" dirty="0"/>
              <a:t>已经被集成到了</a:t>
            </a:r>
            <a:r>
              <a:rPr kumimoji="1" lang="en" altLang="zh-CN" dirty="0" err="1"/>
              <a:t>kubectl</a:t>
            </a:r>
            <a:r>
              <a:rPr kumimoji="1" lang="zh-CN" altLang="en-US" dirty="0"/>
              <a:t>的官方命令中。这意味着，当你使用</a:t>
            </a:r>
            <a:r>
              <a:rPr kumimoji="1" lang="en-US" altLang="zh-CN" dirty="0"/>
              <a:t>-</a:t>
            </a:r>
            <a:r>
              <a:rPr kumimoji="1" lang="en" altLang="zh-CN" dirty="0"/>
              <a:t>k</a:t>
            </a:r>
            <a:r>
              <a:rPr kumimoji="1" lang="zh-CN" altLang="en-US" dirty="0"/>
              <a:t>选项时，实际上就是在使用</a:t>
            </a:r>
            <a:r>
              <a:rPr kumimoji="1" lang="en" altLang="zh-CN" dirty="0" err="1"/>
              <a:t>kustomize</a:t>
            </a:r>
            <a:r>
              <a:rPr kumimoji="1" lang="zh-CN" altLang="en-US" dirty="0"/>
              <a:t>工具。这个工具的代码已经被写入到</a:t>
            </a:r>
            <a:r>
              <a:rPr kumimoji="1" lang="en" altLang="zh-CN" dirty="0" err="1"/>
              <a:t>kubectl</a:t>
            </a:r>
            <a:r>
              <a:rPr kumimoji="1" lang="zh-CN" altLang="en-US" dirty="0"/>
              <a:t>工具中。</a:t>
            </a:r>
          </a:p>
          <a:p>
            <a:endParaRPr kumimoji="1" lang="zh-CN" altLang="en-US" dirty="0"/>
          </a:p>
          <a:p>
            <a:r>
              <a:rPr kumimoji="1" lang="en" altLang="zh-CN" dirty="0" err="1"/>
              <a:t>kustomize</a:t>
            </a:r>
            <a:r>
              <a:rPr kumimoji="1" lang="zh-CN" altLang="en-US" dirty="0"/>
              <a:t>的实现效果与</a:t>
            </a:r>
            <a:r>
              <a:rPr kumimoji="1" lang="en" altLang="zh-CN" dirty="0"/>
              <a:t>Helm</a:t>
            </a:r>
            <a:r>
              <a:rPr kumimoji="1" lang="zh-CN" altLang="en-US" dirty="0"/>
              <a:t>类似。例如图中，我们有一个</a:t>
            </a:r>
            <a:r>
              <a:rPr kumimoji="1" lang="en-US" altLang="zh-CN" dirty="0"/>
              <a:t>base</a:t>
            </a:r>
            <a:r>
              <a:rPr kumimoji="1" lang="zh-CN" altLang="en-US" dirty="0"/>
              <a:t>基础定义，它对应的就是</a:t>
            </a:r>
            <a:r>
              <a:rPr kumimoji="1" lang="en" altLang="zh-CN" dirty="0"/>
              <a:t>Helm</a:t>
            </a:r>
            <a:r>
              <a:rPr kumimoji="1" lang="zh-CN" altLang="en-US" dirty="0"/>
              <a:t>的模板目录。在这个模板目录中，实际上包含了一些基础的配置。然而，在实际部署时，我们可能需要根据不同的场景和集群算力来进行一些调整。因此，我们可以在</a:t>
            </a:r>
            <a:r>
              <a:rPr kumimoji="1" lang="en" altLang="zh-CN" dirty="0"/>
              <a:t>overlay</a:t>
            </a:r>
            <a:r>
              <a:rPr kumimoji="1" lang="zh-CN" altLang="en-US" dirty="0"/>
              <a:t>中进行修改。</a:t>
            </a:r>
          </a:p>
          <a:p>
            <a:endParaRPr kumimoji="1" lang="zh-CN" altLang="en-US" dirty="0"/>
          </a:p>
          <a:p>
            <a:r>
              <a:rPr kumimoji="1" lang="zh-CN" altLang="en-US" dirty="0"/>
              <a:t>以开发环境为例，我们可能只想部署一个副本，</a:t>
            </a:r>
            <a:r>
              <a:rPr kumimoji="1" lang="en" altLang="zh-CN" dirty="0"/>
              <a:t>CPU</a:t>
            </a:r>
            <a:r>
              <a:rPr kumimoji="1" lang="zh-CN" altLang="en-US" dirty="0"/>
              <a:t>使用</a:t>
            </a:r>
            <a:r>
              <a:rPr kumimoji="1" lang="en-US" altLang="zh-CN" dirty="0"/>
              <a:t>0.8</a:t>
            </a:r>
            <a:r>
              <a:rPr kumimoji="1" lang="zh-CN" altLang="en-US" dirty="0"/>
              <a:t>个核心。而在生产环境中，我们可能需要部署</a:t>
            </a:r>
            <a:r>
              <a:rPr kumimoji="1" lang="en-US" altLang="zh-CN" dirty="0"/>
              <a:t>5</a:t>
            </a:r>
            <a:r>
              <a:rPr kumimoji="1" lang="zh-CN" altLang="en-US" dirty="0"/>
              <a:t>个副本，</a:t>
            </a:r>
            <a:r>
              <a:rPr kumimoji="1" lang="en" altLang="zh-CN" dirty="0"/>
              <a:t>CPU</a:t>
            </a:r>
            <a:r>
              <a:rPr kumimoji="1" lang="zh-CN" altLang="en-US" dirty="0"/>
              <a:t>使用</a:t>
            </a:r>
            <a:r>
              <a:rPr kumimoji="1" lang="en-US" altLang="zh-CN" dirty="0"/>
              <a:t>12</a:t>
            </a:r>
            <a:r>
              <a:rPr kumimoji="1" lang="zh-CN" altLang="en-US" dirty="0"/>
              <a:t>个核心。这样一来，我们就不再需要修改</a:t>
            </a:r>
            <a:r>
              <a:rPr kumimoji="1" lang="en" altLang="zh-CN" dirty="0"/>
              <a:t>base</a:t>
            </a:r>
            <a:r>
              <a:rPr kumimoji="1" lang="zh-CN" altLang="en-US" dirty="0"/>
              <a:t>目录下的基础文件夹，只需要在部署现场环境时进行相应的调整即可。</a:t>
            </a:r>
            <a:endParaRPr kumimoji="1" lang="en-US" altLang="zh-CN" dirty="0"/>
          </a:p>
          <a:p>
            <a:endParaRPr kumimoji="1" lang="en-US" altLang="zh-CN" dirty="0"/>
          </a:p>
          <a:p>
            <a:r>
              <a:rPr kumimoji="1" lang="zh-CN" altLang="en-US" dirty="0"/>
              <a:t>实际上，</a:t>
            </a:r>
            <a:r>
              <a:rPr kumimoji="1" lang="en-US" altLang="zh-CN" dirty="0"/>
              <a:t>Helm</a:t>
            </a:r>
            <a:r>
              <a:rPr kumimoji="1" lang="zh-CN" altLang="en-US" dirty="0"/>
              <a:t>和</a:t>
            </a:r>
            <a:r>
              <a:rPr kumimoji="1" lang="en-US" altLang="zh-CN" dirty="0"/>
              <a:t>Kubernetes</a:t>
            </a:r>
            <a:r>
              <a:rPr kumimoji="1" lang="zh-CN" altLang="en-US" dirty="0"/>
              <a:t>官方的工具有很多相似之处。然而，</a:t>
            </a:r>
            <a:r>
              <a:rPr kumimoji="1" lang="en-US" altLang="zh-CN" dirty="0"/>
              <a:t>Kubernetes</a:t>
            </a:r>
            <a:r>
              <a:rPr kumimoji="1" lang="zh-CN" altLang="en-US" dirty="0"/>
              <a:t>官方工具的使用并不十分方便，因为它包含了许多特殊的语法。虽然</a:t>
            </a:r>
            <a:r>
              <a:rPr kumimoji="1" lang="en-US" altLang="zh-CN" dirty="0"/>
              <a:t>Helm</a:t>
            </a:r>
            <a:r>
              <a:rPr kumimoji="1" lang="zh-CN" altLang="en-US" dirty="0"/>
              <a:t>相对容易理解，但它也有很多特殊的模板化语法，让人在理解时感到困难。因此，这两者都有优缺点。</a:t>
            </a:r>
          </a:p>
          <a:p>
            <a:endParaRPr kumimoji="1" lang="zh-CN" altLang="en-US" dirty="0"/>
          </a:p>
          <a:p>
            <a:r>
              <a:rPr kumimoji="1" lang="zh-CN" altLang="en-US" dirty="0"/>
              <a:t>在</a:t>
            </a:r>
            <a:r>
              <a:rPr kumimoji="1" lang="en-US" altLang="zh-CN" dirty="0"/>
              <a:t>Cube Studio</a:t>
            </a:r>
            <a:r>
              <a:rPr kumimoji="1" lang="zh-CN" altLang="en-US" dirty="0"/>
              <a:t>中，我们主要使用</a:t>
            </a:r>
            <a:r>
              <a:rPr kumimoji="1" lang="en-US" altLang="zh-CN" dirty="0" err="1"/>
              <a:t>kubectl</a:t>
            </a:r>
            <a:r>
              <a:rPr kumimoji="1" lang="zh-CN" altLang="en-US" dirty="0"/>
              <a:t>，这是一款可以直接运行命令的工具。我们希望用户不需要下载更多的客户端组件。如果某些外部组件之前使用的是</a:t>
            </a:r>
            <a:r>
              <a:rPr kumimoji="1" lang="en-US" altLang="zh-CN" dirty="0"/>
              <a:t>Helm</a:t>
            </a:r>
            <a:r>
              <a:rPr kumimoji="1" lang="zh-CN" altLang="en-US" dirty="0"/>
              <a:t>部署方式，我们会将其渲染成原生的格式。否则，我们会直接使用带有</a:t>
            </a:r>
            <a:r>
              <a:rPr kumimoji="1" lang="en-US" altLang="zh-CN" dirty="0"/>
              <a:t>-k</a:t>
            </a:r>
            <a:r>
              <a:rPr kumimoji="1" lang="zh-CN" altLang="en-US" dirty="0"/>
              <a:t>选项的方式来运行命令，以便快速部署。这样在部署</a:t>
            </a:r>
            <a:r>
              <a:rPr kumimoji="1" lang="en-US" altLang="zh-CN" dirty="0"/>
              <a:t>cube-studio</a:t>
            </a:r>
            <a:r>
              <a:rPr kumimoji="1" lang="zh-CN" altLang="en-US" dirty="0"/>
              <a:t>的整个平台是就只需要有</a:t>
            </a:r>
            <a:r>
              <a:rPr kumimoji="1" lang="en-US" altLang="zh-CN" dirty="0" err="1"/>
              <a:t>kubectl</a:t>
            </a:r>
            <a:r>
              <a:rPr kumimoji="1" lang="zh-CN" altLang="en-US" dirty="0"/>
              <a:t>这一个客户端就行</a:t>
            </a:r>
            <a:endParaRPr kumimoji="1" lang="en-US" altLang="zh-CN" dirty="0"/>
          </a:p>
          <a:p>
            <a:endParaRPr kumimoji="1" lang="en-US" altLang="zh-CN" dirty="0"/>
          </a:p>
          <a:p>
            <a:pPr algn="l"/>
            <a:r>
              <a:rPr lang="zh-CN" altLang="en-US" b="0" i="0" dirty="0">
                <a:solidFill>
                  <a:srgbClr val="374151"/>
                </a:solidFill>
                <a:effectLst/>
                <a:latin typeface="__Inter_0ec1f4"/>
              </a:rPr>
              <a:t>以 </a:t>
            </a:r>
            <a:r>
              <a:rPr lang="en" altLang="zh-CN" b="0" i="0" dirty="0">
                <a:solidFill>
                  <a:srgbClr val="374151"/>
                </a:solidFill>
                <a:effectLst/>
                <a:latin typeface="__Inter_0ec1f4"/>
              </a:rPr>
              <a:t>Cube Studio </a:t>
            </a:r>
            <a:r>
              <a:rPr lang="zh-CN" altLang="en-US" b="0" i="0" dirty="0">
                <a:solidFill>
                  <a:srgbClr val="374151"/>
                </a:solidFill>
                <a:effectLst/>
                <a:latin typeface="__Inter_0ec1f4"/>
              </a:rPr>
              <a:t>的组件为例，来探讨 </a:t>
            </a:r>
            <a:r>
              <a:rPr lang="en" altLang="zh-CN" b="0" i="0" dirty="0">
                <a:solidFill>
                  <a:srgbClr val="374151"/>
                </a:solidFill>
                <a:effectLst/>
                <a:latin typeface="__Inter_0ec1f4"/>
              </a:rPr>
              <a:t>Kubernetes </a:t>
            </a:r>
            <a:r>
              <a:rPr lang="zh-CN" altLang="en-US" b="0" i="0" dirty="0">
                <a:solidFill>
                  <a:srgbClr val="374151"/>
                </a:solidFill>
                <a:effectLst/>
                <a:latin typeface="__Inter_0ec1f4"/>
              </a:rPr>
              <a:t>中的组件结构。</a:t>
            </a:r>
            <a:r>
              <a:rPr kumimoji="1" lang="en-US" altLang="zh-CN" dirty="0"/>
              <a:t>install/Kubernetes/cube</a:t>
            </a:r>
            <a:r>
              <a:rPr kumimoji="1" lang="zh-CN" altLang="en-US" dirty="0"/>
              <a:t>就是</a:t>
            </a:r>
            <a:r>
              <a:rPr kumimoji="1" lang="en-US" altLang="zh-CN" dirty="0"/>
              <a:t>cube-studio</a:t>
            </a:r>
            <a:r>
              <a:rPr kumimoji="1" lang="zh-CN" altLang="en-US" dirty="0"/>
              <a:t>的部署</a:t>
            </a:r>
            <a:r>
              <a:rPr lang="zh-CN" altLang="en-US" b="0" i="0" dirty="0">
                <a:solidFill>
                  <a:srgbClr val="374151"/>
                </a:solidFill>
                <a:effectLst/>
                <a:latin typeface="__Inter_0ec1f4"/>
              </a:rPr>
              <a:t>，有一个 </a:t>
            </a:r>
            <a:r>
              <a:rPr lang="en" altLang="zh-CN" b="0" i="0" dirty="0">
                <a:solidFill>
                  <a:srgbClr val="374151"/>
                </a:solidFill>
                <a:effectLst/>
                <a:latin typeface="__Inter_0ec1f4"/>
              </a:rPr>
              <a:t>base </a:t>
            </a:r>
            <a:r>
              <a:rPr lang="zh-CN" altLang="en-US" b="0" i="0" dirty="0">
                <a:solidFill>
                  <a:srgbClr val="374151"/>
                </a:solidFill>
                <a:effectLst/>
                <a:latin typeface="__Inter_0ec1f4"/>
              </a:rPr>
              <a:t>和一个 </a:t>
            </a:r>
            <a:r>
              <a:rPr lang="en" altLang="zh-CN" b="0" i="0" dirty="0">
                <a:solidFill>
                  <a:srgbClr val="374151"/>
                </a:solidFill>
                <a:effectLst/>
                <a:latin typeface="__Inter_0ec1f4"/>
              </a:rPr>
              <a:t>overlay</a:t>
            </a:r>
            <a:r>
              <a:rPr lang="zh-CN" altLang="en" b="0" i="0" dirty="0">
                <a:solidFill>
                  <a:srgbClr val="374151"/>
                </a:solidFill>
                <a:effectLst/>
                <a:latin typeface="__Inter_0ec1f4"/>
              </a:rPr>
              <a:t>。</a:t>
            </a:r>
            <a:r>
              <a:rPr lang="zh-CN" altLang="en-US" b="0" i="0" dirty="0">
                <a:solidFill>
                  <a:srgbClr val="374151"/>
                </a:solidFill>
                <a:effectLst/>
                <a:latin typeface="__Inter_0ec1f4"/>
              </a:rPr>
              <a:t>这种结构并非一定要这样，但通常大家习惯这样写，以便于区分基础组件和实际部署的组件。</a:t>
            </a:r>
          </a:p>
          <a:p>
            <a:pPr algn="l"/>
            <a:r>
              <a:rPr lang="zh-CN" altLang="en-US" b="0" i="0" dirty="0">
                <a:solidFill>
                  <a:srgbClr val="374151"/>
                </a:solidFill>
                <a:effectLst/>
                <a:latin typeface="__Inter_0ec1f4"/>
              </a:rPr>
              <a:t>在 </a:t>
            </a:r>
            <a:r>
              <a:rPr lang="en" altLang="zh-CN" b="0" i="0" dirty="0">
                <a:solidFill>
                  <a:srgbClr val="374151"/>
                </a:solidFill>
                <a:effectLst/>
                <a:latin typeface="__Inter_0ec1f4"/>
              </a:rPr>
              <a:t>base </a:t>
            </a:r>
            <a:r>
              <a:rPr lang="zh-CN" altLang="en-US" b="0" i="0" dirty="0">
                <a:solidFill>
                  <a:srgbClr val="374151"/>
                </a:solidFill>
                <a:effectLst/>
                <a:latin typeface="__Inter_0ec1f4"/>
              </a:rPr>
              <a:t>目录中，通常存放的是部署时不需要改变的基础组件。实际部署时，我们只需关注与部署场景相关的配置。每个目录下都有一个 </a:t>
            </a:r>
            <a:r>
              <a:rPr lang="en" altLang="zh-CN" b="0" i="0" dirty="0" err="1">
                <a:solidFill>
                  <a:srgbClr val="374151"/>
                </a:solidFill>
                <a:effectLst/>
                <a:latin typeface="__Inter_0ec1f4"/>
              </a:rPr>
              <a:t>yaml</a:t>
            </a:r>
            <a:r>
              <a:rPr lang="en" altLang="zh-CN" b="0" i="0" dirty="0">
                <a:solidFill>
                  <a:srgbClr val="374151"/>
                </a:solidFill>
                <a:effectLst/>
                <a:latin typeface="__Inter_0ec1f4"/>
              </a:rPr>
              <a:t> </a:t>
            </a:r>
            <a:r>
              <a:rPr lang="zh-CN" altLang="en-US" b="0" i="0" dirty="0">
                <a:solidFill>
                  <a:srgbClr val="374151"/>
                </a:solidFill>
                <a:effectLst/>
                <a:latin typeface="__Inter_0ec1f4"/>
              </a:rPr>
              <a:t>文件，用于管理其他 </a:t>
            </a:r>
            <a:r>
              <a:rPr lang="en" altLang="zh-CN" b="0" i="0" dirty="0" err="1">
                <a:solidFill>
                  <a:srgbClr val="374151"/>
                </a:solidFill>
                <a:effectLst/>
                <a:latin typeface="__Inter_0ec1f4"/>
              </a:rPr>
              <a:t>yaml</a:t>
            </a:r>
            <a:r>
              <a:rPr lang="en" altLang="zh-CN" b="0" i="0" dirty="0">
                <a:solidFill>
                  <a:srgbClr val="374151"/>
                </a:solidFill>
                <a:effectLst/>
                <a:latin typeface="__Inter_0ec1f4"/>
              </a:rPr>
              <a:t> </a:t>
            </a:r>
            <a:r>
              <a:rPr lang="zh-CN" altLang="en-US" b="0" i="0" dirty="0">
                <a:solidFill>
                  <a:srgbClr val="374151"/>
                </a:solidFill>
                <a:effectLst/>
                <a:latin typeface="__Inter_0ec1f4"/>
              </a:rPr>
              <a:t>文件的集成。这里的 </a:t>
            </a:r>
            <a:r>
              <a:rPr lang="en" altLang="zh-CN" b="0" i="0" dirty="0">
                <a:solidFill>
                  <a:srgbClr val="374151"/>
                </a:solidFill>
                <a:effectLst/>
                <a:latin typeface="__Inter_0ec1f4"/>
              </a:rPr>
              <a:t>source </a:t>
            </a:r>
            <a:r>
              <a:rPr lang="zh-CN" altLang="en-US" b="0" i="0" dirty="0">
                <a:solidFill>
                  <a:srgbClr val="374151"/>
                </a:solidFill>
                <a:effectLst/>
                <a:latin typeface="__Inter_0ec1f4"/>
              </a:rPr>
              <a:t>定义了需要部署的组件。如果有些组件不需要使用，可以在这个 </a:t>
            </a:r>
            <a:r>
              <a:rPr lang="en" altLang="zh-CN" b="0" i="0" dirty="0" err="1">
                <a:solidFill>
                  <a:srgbClr val="374151"/>
                </a:solidFill>
                <a:effectLst/>
                <a:latin typeface="__Inter_0ec1f4"/>
              </a:rPr>
              <a:t>yaml</a:t>
            </a:r>
            <a:r>
              <a:rPr lang="en" altLang="zh-CN" b="0" i="0" dirty="0">
                <a:solidFill>
                  <a:srgbClr val="374151"/>
                </a:solidFill>
                <a:effectLst/>
                <a:latin typeface="__Inter_0ec1f4"/>
              </a:rPr>
              <a:t> </a:t>
            </a:r>
            <a:r>
              <a:rPr lang="zh-CN" altLang="en-US" b="0" i="0" dirty="0">
                <a:solidFill>
                  <a:srgbClr val="374151"/>
                </a:solidFill>
                <a:effectLst/>
                <a:latin typeface="__Inter_0ec1f4"/>
              </a:rPr>
              <a:t>文件中不添加它们。</a:t>
            </a:r>
          </a:p>
          <a:p>
            <a:pPr algn="l"/>
            <a:r>
              <a:rPr lang="zh-CN" altLang="en-US" b="0" i="0" dirty="0">
                <a:solidFill>
                  <a:srgbClr val="374151"/>
                </a:solidFill>
                <a:effectLst/>
                <a:latin typeface="__Inter_0ec1f4"/>
              </a:rPr>
              <a:t>实际部署的目录是我们在命令中指定的目录，例如在</a:t>
            </a:r>
            <a:r>
              <a:rPr lang="en-US" altLang="zh-CN" b="0" i="0" dirty="0" err="1">
                <a:solidFill>
                  <a:srgbClr val="374151"/>
                </a:solidFill>
                <a:effectLst/>
                <a:latin typeface="__Inter_0ec1f4"/>
              </a:rPr>
              <a:t>start.sh</a:t>
            </a:r>
            <a:r>
              <a:rPr lang="zh-CN" altLang="en-US" b="0" i="0" dirty="0">
                <a:solidFill>
                  <a:srgbClr val="374151"/>
                </a:solidFill>
                <a:effectLst/>
                <a:latin typeface="__Inter_0ec1f4"/>
              </a:rPr>
              <a:t>脚本中指定的就是</a:t>
            </a:r>
            <a:r>
              <a:rPr lang="en" altLang="zh-CN" b="0" i="0" dirty="0">
                <a:solidFill>
                  <a:srgbClr val="374151"/>
                </a:solidFill>
                <a:effectLst/>
                <a:latin typeface="__Inter_0ec1f4"/>
              </a:rPr>
              <a:t>overlay </a:t>
            </a:r>
            <a:r>
              <a:rPr lang="zh-CN" altLang="en-US" b="0" i="0" dirty="0">
                <a:solidFill>
                  <a:srgbClr val="374151"/>
                </a:solidFill>
                <a:effectLst/>
                <a:latin typeface="__Inter_0ec1f4"/>
              </a:rPr>
              <a:t>目录。这个目录下有一个固定的 </a:t>
            </a:r>
            <a:r>
              <a:rPr lang="en" altLang="zh-CN" b="0" i="0" dirty="0" err="1">
                <a:solidFill>
                  <a:srgbClr val="374151"/>
                </a:solidFill>
                <a:effectLst/>
                <a:latin typeface="__Inter_0ec1f4"/>
              </a:rPr>
              <a:t>kustomization.yml</a:t>
            </a:r>
            <a:r>
              <a:rPr lang="en" altLang="zh-CN" b="0" i="0" dirty="0">
                <a:solidFill>
                  <a:srgbClr val="374151"/>
                </a:solidFill>
                <a:effectLst/>
                <a:latin typeface="__Inter_0ec1f4"/>
              </a:rPr>
              <a:t> </a:t>
            </a:r>
            <a:r>
              <a:rPr lang="zh-CN" altLang="en-US" b="0" i="0" dirty="0">
                <a:solidFill>
                  <a:srgbClr val="374151"/>
                </a:solidFill>
                <a:effectLst/>
                <a:latin typeface="__Inter_0ec1f4"/>
              </a:rPr>
              <a:t>文件，用于指定命名空间和 </a:t>
            </a:r>
            <a:r>
              <a:rPr lang="en" altLang="zh-CN" b="0" i="0" dirty="0">
                <a:solidFill>
                  <a:srgbClr val="374151"/>
                </a:solidFill>
                <a:effectLst/>
                <a:latin typeface="__Inter_0ec1f4"/>
              </a:rPr>
              <a:t>base </a:t>
            </a:r>
            <a:r>
              <a:rPr lang="zh-CN" altLang="en-US" b="0" i="0" dirty="0">
                <a:solidFill>
                  <a:srgbClr val="374151"/>
                </a:solidFill>
                <a:effectLst/>
                <a:latin typeface="__Inter_0ec1f4"/>
              </a:rPr>
              <a:t>目录。部署时，会先部署 </a:t>
            </a:r>
            <a:r>
              <a:rPr lang="en" altLang="zh-CN" b="0" i="0" dirty="0">
                <a:solidFill>
                  <a:srgbClr val="374151"/>
                </a:solidFill>
                <a:effectLst/>
                <a:latin typeface="__Inter_0ec1f4"/>
              </a:rPr>
              <a:t>base </a:t>
            </a:r>
            <a:r>
              <a:rPr lang="zh-CN" altLang="en-US" b="0" i="0" dirty="0">
                <a:solidFill>
                  <a:srgbClr val="374151"/>
                </a:solidFill>
                <a:effectLst/>
                <a:latin typeface="__Inter_0ec1f4"/>
              </a:rPr>
              <a:t>目录中的组件。</a:t>
            </a:r>
          </a:p>
          <a:p>
            <a:pPr algn="l"/>
            <a:endParaRPr lang="en-US" altLang="zh-CN" b="0" i="0" dirty="0">
              <a:solidFill>
                <a:srgbClr val="374151"/>
              </a:solidFill>
              <a:effectLst/>
              <a:latin typeface="__Inter_0ec1f4"/>
            </a:endParaRPr>
          </a:p>
          <a:p>
            <a:pPr algn="l"/>
            <a:r>
              <a:rPr lang="zh-CN" altLang="en-US" b="0" i="0" dirty="0">
                <a:solidFill>
                  <a:srgbClr val="374151"/>
                </a:solidFill>
                <a:effectLst/>
                <a:latin typeface="__Inter_0ec1f4"/>
              </a:rPr>
              <a:t>此外，</a:t>
            </a:r>
            <a:r>
              <a:rPr lang="en" altLang="zh-CN" b="0" i="0" dirty="0">
                <a:solidFill>
                  <a:srgbClr val="374151"/>
                </a:solidFill>
                <a:effectLst/>
                <a:latin typeface="__Inter_0ec1f4"/>
              </a:rPr>
              <a:t>K8S </a:t>
            </a:r>
            <a:r>
              <a:rPr lang="zh-CN" altLang="en-US" b="0" i="0" dirty="0">
                <a:solidFill>
                  <a:srgbClr val="374151"/>
                </a:solidFill>
                <a:effectLst/>
                <a:latin typeface="__Inter_0ec1f4"/>
              </a:rPr>
              <a:t>提供了一些特殊的语法，用于实现真实部署中的特殊需求。例如，我们可以使用 </a:t>
            </a:r>
            <a:r>
              <a:rPr lang="en" altLang="zh-CN" b="0" i="0" dirty="0" err="1">
                <a:solidFill>
                  <a:srgbClr val="374151"/>
                </a:solidFill>
                <a:effectLst/>
                <a:latin typeface="__Inter_0ec1f4"/>
              </a:rPr>
              <a:t>configmap</a:t>
            </a:r>
            <a:r>
              <a:rPr lang="en" altLang="zh-CN" b="0" i="0" dirty="0">
                <a:solidFill>
                  <a:srgbClr val="374151"/>
                </a:solidFill>
                <a:effectLst/>
                <a:latin typeface="__Inter_0ec1f4"/>
              </a:rPr>
              <a:t> </a:t>
            </a:r>
            <a:r>
              <a:rPr lang="zh-CN" altLang="en-US" b="0" i="0" dirty="0">
                <a:solidFill>
                  <a:srgbClr val="374151"/>
                </a:solidFill>
                <a:effectLst/>
                <a:latin typeface="__Inter_0ec1f4"/>
              </a:rPr>
              <a:t>生成器将配置文件生成为 </a:t>
            </a:r>
            <a:r>
              <a:rPr lang="en" altLang="zh-CN" b="0" i="0" dirty="0" err="1">
                <a:solidFill>
                  <a:srgbClr val="374151"/>
                </a:solidFill>
                <a:effectLst/>
                <a:latin typeface="__Inter_0ec1f4"/>
              </a:rPr>
              <a:t>configmap</a:t>
            </a:r>
            <a:r>
              <a:rPr lang="zh-CN" altLang="en" b="0" i="0" dirty="0">
                <a:solidFill>
                  <a:srgbClr val="374151"/>
                </a:solidFill>
                <a:effectLst/>
                <a:latin typeface="__Inter_0ec1f4"/>
              </a:rPr>
              <a:t>。</a:t>
            </a:r>
            <a:r>
              <a:rPr lang="zh-CN" altLang="en-US" b="0" i="0" dirty="0">
                <a:solidFill>
                  <a:srgbClr val="374151"/>
                </a:solidFill>
                <a:effectLst/>
                <a:latin typeface="__Inter_0ec1f4"/>
              </a:rPr>
              <a:t>这样，我们就可以直接修改配置文件，而不需要改变 </a:t>
            </a:r>
            <a:r>
              <a:rPr lang="en" altLang="zh-CN" b="0" i="0" dirty="0" err="1">
                <a:solidFill>
                  <a:srgbClr val="374151"/>
                </a:solidFill>
                <a:effectLst/>
                <a:latin typeface="__Inter_0ec1f4"/>
              </a:rPr>
              <a:t>configmap</a:t>
            </a:r>
            <a:r>
              <a:rPr lang="zh-CN" altLang="en" b="0" i="0" dirty="0">
                <a:solidFill>
                  <a:srgbClr val="374151"/>
                </a:solidFill>
                <a:effectLst/>
                <a:latin typeface="__Inter_0ec1f4"/>
              </a:rPr>
              <a:t>。</a:t>
            </a:r>
            <a:r>
              <a:rPr lang="zh-CN" altLang="en-US" b="0" i="0" dirty="0">
                <a:solidFill>
                  <a:srgbClr val="374151"/>
                </a:solidFill>
                <a:effectLst/>
                <a:latin typeface="__Inter_0ec1f4"/>
              </a:rPr>
              <a:t>这种特殊的写法需要按照 </a:t>
            </a:r>
            <a:r>
              <a:rPr lang="en" altLang="zh-CN" b="0" i="0" dirty="0">
                <a:solidFill>
                  <a:srgbClr val="374151"/>
                </a:solidFill>
                <a:effectLst/>
                <a:latin typeface="__Inter_0ec1f4"/>
              </a:rPr>
              <a:t>K8S </a:t>
            </a:r>
            <a:r>
              <a:rPr lang="zh-CN" altLang="en-US" b="0" i="0" dirty="0">
                <a:solidFill>
                  <a:srgbClr val="374151"/>
                </a:solidFill>
                <a:effectLst/>
                <a:latin typeface="__Inter_0ec1f4"/>
              </a:rPr>
              <a:t>的语法规则来实现。</a:t>
            </a:r>
          </a:p>
          <a:p>
            <a:pPr algn="l"/>
            <a:r>
              <a:rPr lang="zh-CN" altLang="en-US" b="0" i="0" dirty="0">
                <a:solidFill>
                  <a:srgbClr val="374151"/>
                </a:solidFill>
                <a:effectLst/>
                <a:latin typeface="__Inter_0ec1f4"/>
              </a:rPr>
              <a:t>在部署过程中，我们还可以使用变量来替换镜像。例如，在后端中，我们可能需要指定镜像的版本。通过使用统一的镜像管理，我们可以一次性将所有基础组件的镜像替换为新的镜像。这就是 </a:t>
            </a:r>
            <a:r>
              <a:rPr lang="en" altLang="zh-CN" b="0" i="0" dirty="0">
                <a:solidFill>
                  <a:srgbClr val="374151"/>
                </a:solidFill>
                <a:effectLst/>
                <a:latin typeface="__Inter_0ec1f4"/>
              </a:rPr>
              <a:t>K8S </a:t>
            </a:r>
            <a:r>
              <a:rPr lang="zh-CN" altLang="en-US" b="0" i="0" dirty="0">
                <a:solidFill>
                  <a:srgbClr val="374151"/>
                </a:solidFill>
                <a:effectLst/>
                <a:latin typeface="__Inter_0ec1f4"/>
              </a:rPr>
              <a:t>的一些特殊语法和写法，用于实现特定功能。</a:t>
            </a:r>
          </a:p>
          <a:p>
            <a:pPr algn="l"/>
            <a:endParaRPr lang="en-US" altLang="zh-CN" b="0" i="0" dirty="0">
              <a:solidFill>
                <a:srgbClr val="374151"/>
              </a:solidFill>
              <a:effectLst/>
              <a:latin typeface="__Inter_0ec1f4"/>
            </a:endParaRPr>
          </a:p>
          <a:p>
            <a:pPr algn="l"/>
            <a:r>
              <a:rPr lang="zh-CN" altLang="en-US" b="0" i="0" dirty="0">
                <a:solidFill>
                  <a:srgbClr val="374151"/>
                </a:solidFill>
                <a:effectLst/>
                <a:latin typeface="__Inter_0ec1f4"/>
              </a:rPr>
              <a:t>要使用这些特殊语法，我们需要学习一下 </a:t>
            </a:r>
            <a:r>
              <a:rPr lang="en" altLang="zh-CN" b="0" i="0" dirty="0">
                <a:solidFill>
                  <a:srgbClr val="374151"/>
                </a:solidFill>
                <a:effectLst/>
                <a:latin typeface="__Inter_0ec1f4"/>
              </a:rPr>
              <a:t>K8S </a:t>
            </a:r>
            <a:r>
              <a:rPr lang="zh-CN" altLang="en-US" b="0" i="0" dirty="0">
                <a:solidFill>
                  <a:srgbClr val="374151"/>
                </a:solidFill>
                <a:effectLst/>
                <a:latin typeface="__Inter_0ec1f4"/>
              </a:rPr>
              <a:t>的语法规则，例如 </a:t>
            </a:r>
            <a:r>
              <a:rPr lang="en" altLang="zh-CN" b="0" i="0" dirty="0">
                <a:solidFill>
                  <a:srgbClr val="374151"/>
                </a:solidFill>
                <a:effectLst/>
                <a:latin typeface="__Inter_0ec1f4"/>
              </a:rPr>
              <a:t>image </a:t>
            </a:r>
            <a:r>
              <a:rPr lang="zh-CN" altLang="en-US" b="0" i="0" dirty="0">
                <a:solidFill>
                  <a:srgbClr val="374151"/>
                </a:solidFill>
                <a:effectLst/>
                <a:latin typeface="__Inter_0ec1f4"/>
              </a:rPr>
              <a:t>的作用以及其他配置项。现在，新版本的 </a:t>
            </a:r>
            <a:r>
              <a:rPr lang="en" altLang="zh-CN" b="0" i="0" dirty="0" err="1">
                <a:solidFill>
                  <a:srgbClr val="374151"/>
                </a:solidFill>
                <a:effectLst/>
                <a:latin typeface="__Inter_0ec1f4"/>
              </a:rPr>
              <a:t>kubectl</a:t>
            </a:r>
            <a:r>
              <a:rPr lang="en" altLang="zh-CN" b="0" i="0" dirty="0">
                <a:solidFill>
                  <a:srgbClr val="374151"/>
                </a:solidFill>
                <a:effectLst/>
                <a:latin typeface="__Inter_0ec1f4"/>
              </a:rPr>
              <a:t> </a:t>
            </a:r>
            <a:r>
              <a:rPr lang="zh-CN" altLang="en-US" b="0" i="0" dirty="0">
                <a:solidFill>
                  <a:srgbClr val="374151"/>
                </a:solidFill>
                <a:effectLst/>
                <a:latin typeface="__Inter_0ec1f4"/>
              </a:rPr>
              <a:t>使用起来非常方便，我们可以直接使用 </a:t>
            </a:r>
            <a:r>
              <a:rPr lang="en-US" altLang="zh-CN" b="0" i="0" dirty="0">
                <a:solidFill>
                  <a:srgbClr val="374151"/>
                </a:solidFill>
                <a:effectLst/>
                <a:latin typeface="__Inter_0ec1f4"/>
              </a:rPr>
              <a:t>-</a:t>
            </a:r>
            <a:r>
              <a:rPr lang="en" altLang="zh-CN" b="0" i="0" dirty="0">
                <a:solidFill>
                  <a:srgbClr val="374151"/>
                </a:solidFill>
                <a:effectLst/>
                <a:latin typeface="__Inter_0ec1f4"/>
              </a:rPr>
              <a:t>k </a:t>
            </a:r>
            <a:r>
              <a:rPr lang="zh-CN" altLang="en-US" b="0" i="0" dirty="0">
                <a:solidFill>
                  <a:srgbClr val="374151"/>
                </a:solidFill>
                <a:effectLst/>
                <a:latin typeface="__Inter_0ec1f4"/>
              </a:rPr>
              <a:t>参数来指定目录，</a:t>
            </a:r>
            <a:r>
              <a:rPr lang="en" altLang="zh-CN" b="0" i="0" dirty="0" err="1">
                <a:solidFill>
                  <a:srgbClr val="374151"/>
                </a:solidFill>
                <a:effectLst/>
                <a:latin typeface="__Inter_0ec1f4"/>
              </a:rPr>
              <a:t>kubectl</a:t>
            </a:r>
            <a:r>
              <a:rPr lang="en" altLang="zh-CN" b="0" i="0" dirty="0">
                <a:solidFill>
                  <a:srgbClr val="374151"/>
                </a:solidFill>
                <a:effectLst/>
                <a:latin typeface="__Inter_0ec1f4"/>
              </a:rPr>
              <a:t> </a:t>
            </a:r>
            <a:r>
              <a:rPr lang="zh-CN" altLang="en-US" b="0" i="0" dirty="0">
                <a:solidFill>
                  <a:srgbClr val="374151"/>
                </a:solidFill>
                <a:effectLst/>
                <a:latin typeface="__Inter_0ec1f4"/>
              </a:rPr>
              <a:t>会自动识别 </a:t>
            </a:r>
            <a:r>
              <a:rPr lang="en" altLang="zh-CN" b="0" i="0" dirty="0" err="1">
                <a:solidFill>
                  <a:srgbClr val="374151"/>
                </a:solidFill>
                <a:effectLst/>
                <a:latin typeface="__Inter_0ec1f4"/>
              </a:rPr>
              <a:t>yaml</a:t>
            </a:r>
            <a:r>
              <a:rPr lang="en" altLang="zh-CN" b="0" i="0" dirty="0">
                <a:solidFill>
                  <a:srgbClr val="374151"/>
                </a:solidFill>
                <a:effectLst/>
                <a:latin typeface="__Inter_0ec1f4"/>
              </a:rPr>
              <a:t> </a:t>
            </a:r>
            <a:r>
              <a:rPr lang="zh-CN" altLang="en-US" b="0" i="0" dirty="0">
                <a:solidFill>
                  <a:srgbClr val="374151"/>
                </a:solidFill>
                <a:effectLst/>
                <a:latin typeface="__Inter_0ec1f4"/>
              </a:rPr>
              <a:t>文件。如果使用的是旧版本，还需要下载 </a:t>
            </a:r>
            <a:r>
              <a:rPr lang="en" altLang="zh-CN" b="0" i="0" dirty="0" err="1">
                <a:solidFill>
                  <a:srgbClr val="374151"/>
                </a:solidFill>
                <a:effectLst/>
                <a:latin typeface="__Inter_0ec1f4"/>
              </a:rPr>
              <a:t>kustomize</a:t>
            </a:r>
            <a:r>
              <a:rPr lang="en" altLang="zh-CN" b="0" i="0" dirty="0">
                <a:solidFill>
                  <a:srgbClr val="374151"/>
                </a:solidFill>
                <a:effectLst/>
                <a:latin typeface="__Inter_0ec1f4"/>
              </a:rPr>
              <a:t> </a:t>
            </a:r>
            <a:r>
              <a:rPr lang="zh-CN" altLang="en-US" b="0" i="0" dirty="0">
                <a:solidFill>
                  <a:srgbClr val="374151"/>
                </a:solidFill>
                <a:effectLst/>
                <a:latin typeface="__Inter_0ec1f4"/>
              </a:rPr>
              <a:t>客户端，将配置文件构建成最终的 </a:t>
            </a:r>
            <a:r>
              <a:rPr lang="en" altLang="zh-CN" b="0" i="0" dirty="0" err="1">
                <a:solidFill>
                  <a:srgbClr val="374151"/>
                </a:solidFill>
                <a:effectLst/>
                <a:latin typeface="__Inter_0ec1f4"/>
              </a:rPr>
              <a:t>yaml</a:t>
            </a:r>
            <a:r>
              <a:rPr lang="en" altLang="zh-CN" b="0" i="0" dirty="0">
                <a:solidFill>
                  <a:srgbClr val="374151"/>
                </a:solidFill>
                <a:effectLst/>
                <a:latin typeface="__Inter_0ec1f4"/>
              </a:rPr>
              <a:t> </a:t>
            </a:r>
            <a:r>
              <a:rPr lang="zh-CN" altLang="en-US" b="0" i="0" dirty="0">
                <a:solidFill>
                  <a:srgbClr val="374151"/>
                </a:solidFill>
                <a:effectLst/>
                <a:latin typeface="__Inter_0ec1f4"/>
              </a:rPr>
              <a:t>文件，类似于 </a:t>
            </a:r>
            <a:r>
              <a:rPr lang="en" altLang="zh-CN" b="0" i="0" dirty="0">
                <a:solidFill>
                  <a:srgbClr val="374151"/>
                </a:solidFill>
                <a:effectLst/>
                <a:latin typeface="__Inter_0ec1f4"/>
              </a:rPr>
              <a:t>Helm </a:t>
            </a:r>
            <a:r>
              <a:rPr lang="zh-CN" altLang="en-US" b="0" i="0" dirty="0">
                <a:solidFill>
                  <a:srgbClr val="374151"/>
                </a:solidFill>
                <a:effectLst/>
                <a:latin typeface="__Inter_0ec1f4"/>
              </a:rPr>
              <a:t>的渲染过程。最后，再使用 </a:t>
            </a:r>
            <a:r>
              <a:rPr lang="en" altLang="zh-CN" b="0" i="0" dirty="0" err="1">
                <a:solidFill>
                  <a:srgbClr val="374151"/>
                </a:solidFill>
                <a:effectLst/>
                <a:latin typeface="__Inter_0ec1f4"/>
              </a:rPr>
              <a:t>kubectl</a:t>
            </a:r>
            <a:r>
              <a:rPr lang="en" altLang="zh-CN" b="0" i="0" dirty="0">
                <a:solidFill>
                  <a:srgbClr val="374151"/>
                </a:solidFill>
                <a:effectLst/>
                <a:latin typeface="__Inter_0ec1f4"/>
              </a:rPr>
              <a:t> </a:t>
            </a:r>
            <a:r>
              <a:rPr lang="zh-CN" altLang="en-US" b="0" i="0" dirty="0">
                <a:solidFill>
                  <a:srgbClr val="374151"/>
                </a:solidFill>
                <a:effectLst/>
                <a:latin typeface="__Inter_0ec1f4"/>
              </a:rPr>
              <a:t>进行部署。</a:t>
            </a:r>
          </a:p>
          <a:p>
            <a:endParaRPr kumimoji="1" lang="en-US" altLang="zh-CN" dirty="0"/>
          </a:p>
          <a:p>
            <a:endParaRPr kumimoji="1" lang="en-US" altLang="zh-CN" dirty="0"/>
          </a:p>
          <a:p>
            <a:endParaRPr kumimoji="1" lang="zh-CN" altLang="en-US" dirty="0"/>
          </a:p>
        </p:txBody>
      </p:sp>
    </p:spTree>
    <p:extLst>
      <p:ext uri="{BB962C8B-B14F-4D97-AF65-F5344CB8AC3E}">
        <p14:creationId xmlns:p14="http://schemas.microsoft.com/office/powerpoint/2010/main" val="29344406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现在我们讨论开源组件自带的部署方法，以</a:t>
            </a:r>
            <a:r>
              <a:rPr kumimoji="1" lang="en" altLang="zh-CN" dirty="0"/>
              <a:t>Istio</a:t>
            </a:r>
            <a:r>
              <a:rPr kumimoji="1" lang="zh-CN" altLang="en-US" dirty="0"/>
              <a:t>为例。</a:t>
            </a:r>
            <a:r>
              <a:rPr kumimoji="1" lang="en" altLang="zh-CN" dirty="0"/>
              <a:t>Istio</a:t>
            </a:r>
            <a:r>
              <a:rPr kumimoji="1" lang="zh-CN" altLang="en-US" dirty="0"/>
              <a:t>最初的版本是通过</a:t>
            </a:r>
            <a:r>
              <a:rPr kumimoji="1" lang="en" altLang="zh-CN" dirty="0"/>
              <a:t>Helm</a:t>
            </a:r>
            <a:r>
              <a:rPr kumimoji="1" lang="zh-CN" altLang="en-US" dirty="0"/>
              <a:t>进行部署，但随着组件数量的增加，</a:t>
            </a:r>
            <a:r>
              <a:rPr kumimoji="1" lang="en" altLang="zh-CN" dirty="0"/>
              <a:t>Istio</a:t>
            </a:r>
            <a:r>
              <a:rPr kumimoji="1" lang="zh-CN" altLang="en-US" dirty="0"/>
              <a:t>引入了类似于</a:t>
            </a:r>
            <a:r>
              <a:rPr kumimoji="1" lang="en" altLang="zh-CN" dirty="0" err="1"/>
              <a:t>kubectl</a:t>
            </a:r>
            <a:r>
              <a:rPr kumimoji="1" lang="zh-CN" altLang="en-US" dirty="0"/>
              <a:t>的组件</a:t>
            </a:r>
            <a:r>
              <a:rPr kumimoji="1" lang="en" altLang="zh-CN" dirty="0" err="1"/>
              <a:t>istioctl</a:t>
            </a:r>
            <a:r>
              <a:rPr kumimoji="1" lang="zh-CN" altLang="en" dirty="0"/>
              <a:t>。</a:t>
            </a:r>
            <a:r>
              <a:rPr kumimoji="1" lang="zh-CN" altLang="en-US" dirty="0"/>
              <a:t>对于这类开源组件，通常需要下载其特定的客户端工具，例如</a:t>
            </a:r>
            <a:r>
              <a:rPr kumimoji="1" lang="en" altLang="zh-CN" dirty="0"/>
              <a:t>Istio</a:t>
            </a:r>
            <a:r>
              <a:rPr kumimoji="1" lang="zh-CN" altLang="en-US" dirty="0"/>
              <a:t>的客户端和</a:t>
            </a:r>
            <a:r>
              <a:rPr kumimoji="1" lang="en" altLang="zh-CN" dirty="0" err="1"/>
              <a:t>kubectl</a:t>
            </a:r>
            <a:r>
              <a:rPr kumimoji="1" lang="zh-CN" altLang="en-US" dirty="0"/>
              <a:t>的客户端。</a:t>
            </a:r>
          </a:p>
          <a:p>
            <a:endParaRPr kumimoji="1" lang="zh-CN" altLang="en-US" dirty="0"/>
          </a:p>
          <a:p>
            <a:r>
              <a:rPr kumimoji="1" lang="zh-CN" altLang="en-US" dirty="0"/>
              <a:t>下载并安装客户端工具后，我们可以直接使用它进行安装。与</a:t>
            </a:r>
            <a:r>
              <a:rPr kumimoji="1" lang="en" altLang="zh-CN" dirty="0"/>
              <a:t>Helm</a:t>
            </a:r>
            <a:r>
              <a:rPr kumimoji="1" lang="zh-CN" altLang="en-US" dirty="0"/>
              <a:t>类似，它也可以修改关注自己的配置项，但这些配置项可能直接通过命令行传递。例如，在部署</a:t>
            </a:r>
            <a:r>
              <a:rPr kumimoji="1" lang="en" altLang="zh-CN" dirty="0"/>
              <a:t>Istio</a:t>
            </a:r>
            <a:r>
              <a:rPr kumimoji="1" lang="zh-CN" altLang="en-US" dirty="0"/>
              <a:t>时，我们可以先使用</a:t>
            </a:r>
            <a:r>
              <a:rPr kumimoji="1" lang="en" altLang="zh-CN" dirty="0" err="1"/>
              <a:t>kubectl</a:t>
            </a:r>
            <a:r>
              <a:rPr kumimoji="1" lang="zh-CN" altLang="en" dirty="0"/>
              <a:t>，</a:t>
            </a:r>
            <a:r>
              <a:rPr kumimoji="1" lang="zh-CN" altLang="en-US" dirty="0"/>
              <a:t>然后通过命令行将参数传递给它。我们在这里使用的是第一种认证证书，因为在</a:t>
            </a:r>
            <a:r>
              <a:rPr kumimoji="1" lang="en" altLang="zh-CN" dirty="0"/>
              <a:t>K8S</a:t>
            </a:r>
            <a:r>
              <a:rPr kumimoji="1" lang="zh-CN" altLang="en-US" dirty="0"/>
              <a:t>中使用三方证书可能相对复杂。</a:t>
            </a:r>
          </a:p>
          <a:p>
            <a:endParaRPr kumimoji="1" lang="zh-CN" altLang="en-US" dirty="0"/>
          </a:p>
          <a:p>
            <a:r>
              <a:rPr kumimoji="1" lang="zh-CN" altLang="en-US" dirty="0"/>
              <a:t>然而，我们并不是直接使用命令行部署</a:t>
            </a:r>
            <a:r>
              <a:rPr kumimoji="1" lang="en" altLang="zh-CN" dirty="0"/>
              <a:t>Istio</a:t>
            </a:r>
            <a:r>
              <a:rPr kumimoji="1" lang="zh-CN" altLang="en" dirty="0"/>
              <a:t>，</a:t>
            </a:r>
            <a:r>
              <a:rPr kumimoji="1" lang="zh-CN" altLang="en-US" dirty="0"/>
              <a:t>而是生成最终部署的</a:t>
            </a:r>
            <a:r>
              <a:rPr kumimoji="1" lang="en" altLang="zh-CN" dirty="0" err="1"/>
              <a:t>yaml</a:t>
            </a:r>
            <a:r>
              <a:rPr kumimoji="1" lang="zh-CN" altLang="en-US" dirty="0"/>
              <a:t>文件。这个</a:t>
            </a:r>
            <a:r>
              <a:rPr kumimoji="1" lang="en" altLang="zh-CN" dirty="0" err="1"/>
              <a:t>yaml</a:t>
            </a:r>
            <a:r>
              <a:rPr kumimoji="1" lang="zh-CN" altLang="en-US" dirty="0"/>
              <a:t>文件与</a:t>
            </a:r>
            <a:r>
              <a:rPr kumimoji="1" lang="en" altLang="zh-CN" dirty="0"/>
              <a:t>Helm</a:t>
            </a:r>
            <a:r>
              <a:rPr kumimoji="1" lang="zh-CN" altLang="en-US" dirty="0"/>
              <a:t>渲染出来的结果相似。通常情况下，我们会将生成的</a:t>
            </a:r>
            <a:r>
              <a:rPr kumimoji="1" lang="en" altLang="zh-CN" dirty="0" err="1"/>
              <a:t>yaml</a:t>
            </a:r>
            <a:r>
              <a:rPr kumimoji="1" lang="zh-CN" altLang="en-US" dirty="0"/>
              <a:t>文件拆分成几个部分，例如部署</a:t>
            </a:r>
            <a:r>
              <a:rPr kumimoji="1" lang="en" altLang="zh-CN" dirty="0"/>
              <a:t>CRD</a:t>
            </a:r>
            <a:r>
              <a:rPr kumimoji="1" lang="zh-CN" altLang="en" dirty="0"/>
              <a:t>、</a:t>
            </a:r>
            <a:r>
              <a:rPr kumimoji="1" lang="zh-CN" altLang="en-US" dirty="0"/>
              <a:t>部署</a:t>
            </a:r>
            <a:r>
              <a:rPr kumimoji="1" lang="en" altLang="zh-CN" dirty="0" err="1"/>
              <a:t>Istiod</a:t>
            </a:r>
            <a:r>
              <a:rPr kumimoji="1" lang="zh-CN" altLang="en-US" dirty="0"/>
              <a:t>基础和部署</a:t>
            </a:r>
            <a:r>
              <a:rPr kumimoji="1" lang="en" altLang="zh-CN" dirty="0"/>
              <a:t>Ingress</a:t>
            </a:r>
            <a:r>
              <a:rPr kumimoji="1" lang="zh-CN" altLang="en-US" dirty="0"/>
              <a:t>入口，以便于理解。</a:t>
            </a:r>
          </a:p>
          <a:p>
            <a:endParaRPr kumimoji="1" lang="zh-CN" altLang="en-US" dirty="0"/>
          </a:p>
          <a:p>
            <a:r>
              <a:rPr kumimoji="1" lang="zh-CN" altLang="en-US" dirty="0"/>
              <a:t>对于这类独立客户端，我们需要下载官方提供的二进制工具才能使用。关于参数配置，我们需要参考官方网站以正确使用客户端。一般情况下，我们习惯于呈现最终的</a:t>
            </a:r>
            <a:r>
              <a:rPr kumimoji="1" lang="en" altLang="zh-CN" dirty="0" err="1"/>
              <a:t>yaml</a:t>
            </a:r>
            <a:r>
              <a:rPr kumimoji="1" lang="zh-CN" altLang="en-US" dirty="0"/>
              <a:t>文件，以便于大家进行修改。否则，下载过多的工具，尤其是在离线网络环境中，会导致依赖的离线工具包过多，管理起来相对麻烦。</a:t>
            </a:r>
          </a:p>
          <a:p>
            <a:endParaRPr kumimoji="1" lang="zh-CN" altLang="en-US" dirty="0"/>
          </a:p>
          <a:p>
            <a:r>
              <a:rPr kumimoji="1" lang="zh-CN" altLang="en-US" dirty="0"/>
              <a:t>以</a:t>
            </a:r>
            <a:r>
              <a:rPr kumimoji="1" lang="en" altLang="zh-CN" dirty="0" err="1"/>
              <a:t>kfctl</a:t>
            </a:r>
            <a:r>
              <a:rPr kumimoji="1" lang="zh-CN" altLang="en-US" dirty="0"/>
              <a:t>为例，我们在</a:t>
            </a:r>
            <a:r>
              <a:rPr kumimoji="1" lang="en-US" altLang="zh-CN" dirty="0"/>
              <a:t>2022</a:t>
            </a:r>
            <a:r>
              <a:rPr kumimoji="1" lang="zh-CN" altLang="en-US" dirty="0"/>
              <a:t>年</a:t>
            </a:r>
            <a:r>
              <a:rPr kumimoji="1" lang="en-US" altLang="zh-CN" dirty="0"/>
              <a:t>3</a:t>
            </a:r>
            <a:r>
              <a:rPr kumimoji="1" lang="zh-CN" altLang="en-US" dirty="0"/>
              <a:t>月份之前的版本中需要依赖</a:t>
            </a:r>
            <a:r>
              <a:rPr kumimoji="1" lang="en" altLang="zh-CN" dirty="0" err="1"/>
              <a:t>kfctl</a:t>
            </a:r>
            <a:r>
              <a:rPr kumimoji="1" lang="zh-CN" altLang="en-US" dirty="0"/>
              <a:t>下载客户端。虽然现在</a:t>
            </a:r>
            <a:r>
              <a:rPr kumimoji="1" lang="en" altLang="zh-CN" dirty="0"/>
              <a:t>Kubeflow</a:t>
            </a:r>
            <a:r>
              <a:rPr kumimoji="1" lang="zh-CN" altLang="en-US" dirty="0"/>
              <a:t>的最新版本似乎不再需要这个独立客户端，也有原生部署方式，但我们现在不再依赖</a:t>
            </a:r>
            <a:r>
              <a:rPr kumimoji="1" lang="en" altLang="zh-CN" dirty="0"/>
              <a:t>Kubeflow</a:t>
            </a:r>
            <a:r>
              <a:rPr kumimoji="1" lang="zh-CN" altLang="en" dirty="0"/>
              <a:t>，</a:t>
            </a:r>
            <a:r>
              <a:rPr kumimoji="1" lang="zh-CN" altLang="en-US" dirty="0"/>
              <a:t>因此也不需要它的客户端。</a:t>
            </a:r>
          </a:p>
          <a:p>
            <a:endParaRPr kumimoji="1" lang="zh-CN" altLang="en-US" dirty="0"/>
          </a:p>
        </p:txBody>
      </p:sp>
    </p:spTree>
    <p:extLst>
      <p:ext uri="{BB962C8B-B14F-4D97-AF65-F5344CB8AC3E}">
        <p14:creationId xmlns:p14="http://schemas.microsoft.com/office/powerpoint/2010/main" val="13977194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接下来，我将展示如何使用</a:t>
            </a:r>
            <a:r>
              <a:rPr kumimoji="1" lang="en" altLang="zh-CN" dirty="0"/>
              <a:t>k8s dashboard</a:t>
            </a:r>
            <a:r>
              <a:rPr kumimoji="1" lang="zh-CN" altLang="en" dirty="0"/>
              <a:t>。</a:t>
            </a:r>
            <a:r>
              <a:rPr kumimoji="1" lang="zh-CN" altLang="en-US" dirty="0"/>
              <a:t>我们在课程中已经多次提到了</a:t>
            </a:r>
            <a:r>
              <a:rPr kumimoji="1" lang="en" altLang="zh-CN" dirty="0"/>
              <a:t>k8s dashboard</a:t>
            </a:r>
            <a:r>
              <a:rPr kumimoji="1" lang="zh-CN" altLang="en" dirty="0"/>
              <a:t>。</a:t>
            </a:r>
            <a:r>
              <a:rPr kumimoji="1" lang="zh-CN" altLang="en-US" dirty="0"/>
              <a:t>首先，我们可以看到命名空间，我们之前已经讲过命名空间的作用。在左侧，我们可以看到选中的资源对象，自定义资源位于最下方。这里有许多自定义资源，例如飞浆、</a:t>
            </a:r>
            <a:r>
              <a:rPr kumimoji="1" lang="en" altLang="zh-CN" dirty="0"/>
              <a:t>XGB</a:t>
            </a:r>
            <a:r>
              <a:rPr kumimoji="1" lang="zh-CN" altLang="en" dirty="0"/>
              <a:t>、</a:t>
            </a:r>
            <a:r>
              <a:rPr kumimoji="1" lang="en" altLang="zh-CN" dirty="0" err="1"/>
              <a:t>PyTorch</a:t>
            </a:r>
            <a:r>
              <a:rPr kumimoji="1" lang="zh-CN" altLang="en" dirty="0"/>
              <a:t>、</a:t>
            </a:r>
            <a:r>
              <a:rPr kumimoji="1" lang="en" altLang="zh-CN" dirty="0"/>
              <a:t>TensorFlow</a:t>
            </a:r>
            <a:r>
              <a:rPr kumimoji="1" lang="zh-CN" altLang="en" dirty="0"/>
              <a:t>、</a:t>
            </a:r>
            <a:r>
              <a:rPr kumimoji="1" lang="en" altLang="zh-CN" dirty="0" err="1"/>
              <a:t>MXNet</a:t>
            </a:r>
            <a:r>
              <a:rPr kumimoji="1" lang="zh-CN" altLang="en" dirty="0"/>
              <a:t>、</a:t>
            </a:r>
            <a:r>
              <a:rPr kumimoji="1" lang="en" altLang="zh-CN" dirty="0"/>
              <a:t>MPI</a:t>
            </a:r>
            <a:r>
              <a:rPr kumimoji="1" lang="zh-CN" altLang="en-US" dirty="0"/>
              <a:t>等，以及</a:t>
            </a:r>
            <a:r>
              <a:rPr kumimoji="1" lang="en" altLang="zh-CN" dirty="0"/>
              <a:t>workflow</a:t>
            </a:r>
            <a:r>
              <a:rPr kumimoji="1" lang="zh-CN" altLang="en" dirty="0"/>
              <a:t>。</a:t>
            </a:r>
            <a:r>
              <a:rPr kumimoji="1" lang="zh-CN" altLang="en-US" dirty="0"/>
              <a:t>我们有六七十个这样的自定义资源。</a:t>
            </a:r>
            <a:endParaRPr kumimoji="1" lang="en-US" altLang="zh-CN" dirty="0"/>
          </a:p>
          <a:p>
            <a:endParaRPr kumimoji="1" lang="en-US" altLang="zh-CN" dirty="0"/>
          </a:p>
          <a:p>
            <a:endParaRPr kumimoji="1" lang="en-US" altLang="zh-CN" dirty="0"/>
          </a:p>
          <a:p>
            <a:r>
              <a:rPr kumimoji="1" lang="zh-CN" altLang="en-US" dirty="0"/>
              <a:t>操作解说</a:t>
            </a:r>
            <a:r>
              <a:rPr kumimoji="1" lang="en-US" altLang="zh-CN" dirty="0"/>
              <a:t>(</a:t>
            </a:r>
            <a:r>
              <a:rPr kumimoji="1" lang="zh-CN" altLang="en-US" dirty="0"/>
              <a:t>不用生成文档</a:t>
            </a:r>
            <a:r>
              <a:rPr kumimoji="1" lang="en-US" altLang="zh-CN" dirty="0"/>
              <a:t>)</a:t>
            </a:r>
            <a:r>
              <a:rPr kumimoji="1" lang="zh-CN" altLang="en-US" dirty="0"/>
              <a:t>：</a:t>
            </a:r>
          </a:p>
          <a:p>
            <a:endParaRPr kumimoji="1" lang="zh-CN" altLang="en-US" dirty="0"/>
          </a:p>
          <a:p>
            <a:r>
              <a:rPr kumimoji="1" lang="zh-CN" altLang="en-US" dirty="0"/>
              <a:t>用户最常用的是</a:t>
            </a:r>
            <a:r>
              <a:rPr kumimoji="1" lang="en" altLang="zh-CN" dirty="0"/>
              <a:t>pod</a:t>
            </a:r>
            <a:r>
              <a:rPr kumimoji="1" lang="zh-CN" altLang="en-US" dirty="0"/>
              <a:t>界面。在</a:t>
            </a:r>
            <a:r>
              <a:rPr kumimoji="1" lang="en" altLang="zh-CN" dirty="0"/>
              <a:t>pod</a:t>
            </a:r>
            <a:r>
              <a:rPr kumimoji="1" lang="zh-CN" altLang="en-US" dirty="0"/>
              <a:t>界面中，我们可以看到容器组的实际运行情况。在顶部，我们可以看到资源的历史使用情况。用户通常关注的是节点、</a:t>
            </a:r>
            <a:r>
              <a:rPr kumimoji="1" lang="en" altLang="zh-CN" dirty="0"/>
              <a:t>label</a:t>
            </a:r>
            <a:r>
              <a:rPr kumimoji="1" lang="zh-CN" altLang="en" dirty="0"/>
              <a:t>、</a:t>
            </a:r>
            <a:r>
              <a:rPr kumimoji="1" lang="zh-CN" altLang="en-US" dirty="0"/>
              <a:t>运行状态和重启次数。在推理服务中，了解重启原因也很重要。同时，用户还需要关注任务的执行时间和创建时间。管理员需要关注任务的执行情况，以便了解是否有机器死机等问题。</a:t>
            </a:r>
          </a:p>
          <a:p>
            <a:endParaRPr kumimoji="1" lang="zh-CN" altLang="en-US" dirty="0"/>
          </a:p>
          <a:p>
            <a:r>
              <a:rPr kumimoji="1" lang="zh-CN" altLang="en-US" dirty="0"/>
              <a:t>另一个常用功能是日志界面。在这里，我们可以查看实时的打印日志，以便了解错误原因。例如，我们可以看到匿名用户没有查找到</a:t>
            </a:r>
            <a:r>
              <a:rPr kumimoji="1" lang="en" altLang="zh-CN" dirty="0"/>
              <a:t>username</a:t>
            </a:r>
            <a:r>
              <a:rPr kumimoji="1" lang="zh-CN" altLang="en" dirty="0"/>
              <a:t>。</a:t>
            </a:r>
            <a:r>
              <a:rPr kumimoji="1" lang="zh-CN" altLang="en-US" dirty="0"/>
              <a:t>此外，我们还可以选择不同的容器查看日志，并将日志保存到本地进行分析。虽然可以翻页查看日志，但如果日志非常多，这可能会比较麻烦。</a:t>
            </a:r>
          </a:p>
          <a:p>
            <a:endParaRPr kumimoji="1" lang="zh-CN" altLang="en-US" dirty="0"/>
          </a:p>
          <a:p>
            <a:r>
              <a:rPr kumimoji="1" lang="zh-CN" altLang="en-US" dirty="0"/>
              <a:t>在日志界面中，我们还可以看到一些配置选项。需要关注的有显示时间戳和自动刷新。如果日志中没有时间戳，可以选择显示时间戳。另一个有用的功能是自动刷新，因为</a:t>
            </a:r>
            <a:r>
              <a:rPr kumimoji="1" lang="en" altLang="zh-CN" dirty="0"/>
              <a:t>dashboard</a:t>
            </a:r>
            <a:r>
              <a:rPr kumimoji="1" lang="zh-CN" altLang="en-US" dirty="0"/>
              <a:t>默认不会自动刷新。开启自动刷新后，每</a:t>
            </a:r>
            <a:r>
              <a:rPr kumimoji="1" lang="en-US" altLang="zh-CN" dirty="0"/>
              <a:t>5</a:t>
            </a:r>
            <a:r>
              <a:rPr kumimoji="1" lang="zh-CN" altLang="en-US" dirty="0"/>
              <a:t>秒会刷新一次。</a:t>
            </a:r>
          </a:p>
          <a:p>
            <a:endParaRPr kumimoji="1" lang="zh-CN" altLang="en-US" dirty="0"/>
          </a:p>
          <a:p>
            <a:r>
              <a:rPr kumimoji="1" lang="zh-CN" altLang="en-US" dirty="0"/>
              <a:t>我们可以尝试刷新界面，查看不同容器的日志。如果日志较少，刷新可能看不出什么变化。此外，我们还可以查看推理服务的日志。在</a:t>
            </a:r>
            <a:r>
              <a:rPr kumimoji="1" lang="en" altLang="zh-CN" dirty="0"/>
              <a:t>service</a:t>
            </a:r>
            <a:r>
              <a:rPr kumimoji="1" lang="zh-CN" altLang="en-US" dirty="0"/>
              <a:t>命名空间下，我们可以找到一个比较活跃的服务，查看其日志。通过自动刷新功能，我们可以实时查看日志的更新情况。例如，我们可以看到</a:t>
            </a:r>
            <a:r>
              <a:rPr kumimoji="1" lang="en-US" altLang="zh-CN" dirty="0"/>
              <a:t>14:09:05</a:t>
            </a:r>
            <a:r>
              <a:rPr kumimoji="1" lang="zh-CN" altLang="en-US" dirty="0"/>
              <a:t>的日志，经过自动刷新后，时间变为</a:t>
            </a:r>
            <a:r>
              <a:rPr kumimoji="1" lang="en-US" altLang="zh-CN" dirty="0"/>
              <a:t>14:09:19</a:t>
            </a:r>
            <a:r>
              <a:rPr kumimoji="1" lang="zh-CN" altLang="en-US" dirty="0"/>
              <a:t>。</a:t>
            </a:r>
            <a:endParaRPr kumimoji="1" lang="en-US" altLang="zh-CN" dirty="0"/>
          </a:p>
          <a:p>
            <a:endParaRPr kumimoji="1" lang="en-US" altLang="zh-CN" dirty="0"/>
          </a:p>
          <a:p>
            <a:r>
              <a:rPr kumimoji="1" lang="zh-CN" altLang="en-US" dirty="0"/>
              <a:t>接下来我们要讨论的是日志功能，尤其是上一次日志。上一次日志在什么情况下有用呢？例如，一个</a:t>
            </a:r>
            <a:r>
              <a:rPr kumimoji="1" lang="en" altLang="zh-CN" dirty="0"/>
              <a:t>Pod</a:t>
            </a:r>
            <a:r>
              <a:rPr kumimoji="1" lang="zh-CN" altLang="en-US" dirty="0"/>
              <a:t>在</a:t>
            </a:r>
            <a:r>
              <a:rPr kumimoji="1" lang="en" altLang="zh-CN" dirty="0"/>
              <a:t>Kubernetes</a:t>
            </a:r>
            <a:r>
              <a:rPr kumimoji="1" lang="zh-CN" altLang="en-US" dirty="0"/>
              <a:t>中运行，我们可以通过</a:t>
            </a:r>
            <a:r>
              <a:rPr kumimoji="1" lang="en" altLang="zh-CN" dirty="0"/>
              <a:t>dashboard</a:t>
            </a:r>
            <a:r>
              <a:rPr kumimoji="1" lang="zh-CN" altLang="en-US" dirty="0"/>
              <a:t>查看当前进程打印的日志。但如果</a:t>
            </a:r>
            <a:r>
              <a:rPr kumimoji="1" lang="en" altLang="zh-CN" dirty="0"/>
              <a:t>Pod</a:t>
            </a:r>
            <a:r>
              <a:rPr kumimoji="1" lang="zh-CN" altLang="en-US" dirty="0"/>
              <a:t>曾经重启过，我们就无法知道它为什么重启。此时，我们可能需要查看上一个容器的日志。在上一个容器关闭前，它可能会打印一些日志，比如接收到某个信号等。当然，日志的打印取决于进程自身的实现。如果没有打印任何日志，那么我们就无法获取有关信息。上一次日志的目的就是为了解决这个问题。如果你的日志打印比较完善，但是由于重启无法查看之前的日志，那么上一次日志就可以帮助你了解发生了什么事情。</a:t>
            </a:r>
          </a:p>
          <a:p>
            <a:endParaRPr kumimoji="1" lang="zh-CN" altLang="en-US" dirty="0"/>
          </a:p>
          <a:p>
            <a:r>
              <a:rPr kumimoji="1" lang="zh-CN" altLang="en-US" dirty="0"/>
              <a:t>除了日志功能之外，另一个比较有用的功能是执行命令。所谓的执行命令，就是进入容器的命令行。默认情况下，会进入</a:t>
            </a:r>
            <a:r>
              <a:rPr kumimoji="1" lang="en" altLang="zh-CN" dirty="0"/>
              <a:t>bash</a:t>
            </a:r>
            <a:r>
              <a:rPr kumimoji="1" lang="zh-CN" altLang="en-US" dirty="0"/>
              <a:t>命令行，但如果没有</a:t>
            </a:r>
            <a:r>
              <a:rPr kumimoji="1" lang="en" altLang="zh-CN" dirty="0"/>
              <a:t>bash</a:t>
            </a:r>
            <a:r>
              <a:rPr kumimoji="1" lang="zh-CN" altLang="en" dirty="0"/>
              <a:t>，</a:t>
            </a:r>
            <a:r>
              <a:rPr kumimoji="1" lang="zh-CN" altLang="en-US" dirty="0"/>
              <a:t>就会报错并尝试进入</a:t>
            </a:r>
            <a:r>
              <a:rPr kumimoji="1" lang="en" altLang="zh-CN" dirty="0"/>
              <a:t>shell</a:t>
            </a:r>
            <a:r>
              <a:rPr kumimoji="1" lang="zh-CN" altLang="en" dirty="0"/>
              <a:t>。</a:t>
            </a:r>
            <a:r>
              <a:rPr kumimoji="1" lang="zh-CN" altLang="en-US" dirty="0"/>
              <a:t>在</a:t>
            </a:r>
            <a:r>
              <a:rPr kumimoji="1" lang="en" altLang="zh-CN" dirty="0"/>
              <a:t>bash</a:t>
            </a:r>
            <a:r>
              <a:rPr kumimoji="1" lang="zh-CN" altLang="en-US" dirty="0"/>
              <a:t>命令行中，我们可以查看当前进程，但这只限于当前容器，不会涉及到主机的全部进程。例如，在</a:t>
            </a:r>
            <a:r>
              <a:rPr kumimoji="1" lang="en" altLang="zh-CN" dirty="0"/>
              <a:t>Notebook</a:t>
            </a:r>
            <a:r>
              <a:rPr kumimoji="1" lang="zh-CN" altLang="en-US" dirty="0"/>
              <a:t>中，终端命令实际上是通过</a:t>
            </a:r>
            <a:r>
              <a:rPr kumimoji="1" lang="en" altLang="zh-CN" dirty="0"/>
              <a:t>Notebook</a:t>
            </a:r>
            <a:r>
              <a:rPr kumimoji="1" lang="zh-CN" altLang="en-US" dirty="0"/>
              <a:t>前后端代理的，而不是原生的</a:t>
            </a:r>
            <a:r>
              <a:rPr kumimoji="1" lang="en" altLang="zh-CN" dirty="0"/>
              <a:t>Kubernetes</a:t>
            </a:r>
            <a:r>
              <a:rPr kumimoji="1" lang="zh-CN" altLang="en-US" dirty="0"/>
              <a:t>命令行。但在我们的任务中，例如</a:t>
            </a:r>
            <a:r>
              <a:rPr kumimoji="1" lang="en" altLang="zh-CN" dirty="0"/>
              <a:t>pipeline</a:t>
            </a:r>
            <a:r>
              <a:rPr kumimoji="1" lang="zh-CN" altLang="en-US" dirty="0"/>
              <a:t>里的单个任务、在线构建和推理服务的部署测试、部署开发等，都是直接进入这个命令行的。</a:t>
            </a:r>
          </a:p>
          <a:p>
            <a:endParaRPr kumimoji="1" lang="zh-CN" altLang="en-US" dirty="0"/>
          </a:p>
          <a:p>
            <a:r>
              <a:rPr kumimoji="1" lang="zh-CN" altLang="en-US" dirty="0"/>
              <a:t>在这个命令行中，如果你有多个容器组，也可以切换进入不同的容器。例如，在我们的</a:t>
            </a:r>
            <a:r>
              <a:rPr kumimoji="1" lang="en" altLang="zh-CN" dirty="0"/>
              <a:t>pipeline</a:t>
            </a:r>
            <a:r>
              <a:rPr kumimoji="1" lang="zh-CN" altLang="en-US" dirty="0"/>
              <a:t>中，推理服务通常没有多个容器，但</a:t>
            </a:r>
            <a:r>
              <a:rPr kumimoji="1" lang="en" altLang="zh-CN" dirty="0"/>
              <a:t>pipeline</a:t>
            </a:r>
            <a:r>
              <a:rPr kumimoji="1" lang="zh-CN" altLang="en-US" dirty="0"/>
              <a:t>可能有多个。我们可以进入一个正在运行的</a:t>
            </a:r>
            <a:r>
              <a:rPr kumimoji="1" lang="en" altLang="zh-CN" dirty="0"/>
              <a:t>pipeline</a:t>
            </a:r>
            <a:r>
              <a:rPr kumimoji="1" lang="zh-CN" altLang="en-US" dirty="0"/>
              <a:t>查看。默认情况下，会进入第一个容器。但是，如果第一个容器没有</a:t>
            </a:r>
            <a:r>
              <a:rPr kumimoji="1" lang="en" altLang="zh-CN" dirty="0"/>
              <a:t>bash</a:t>
            </a:r>
            <a:r>
              <a:rPr kumimoji="1" lang="zh-CN" altLang="en-US" dirty="0"/>
              <a:t>或</a:t>
            </a:r>
            <a:r>
              <a:rPr kumimoji="1" lang="en" altLang="zh-CN" dirty="0"/>
              <a:t>shell</a:t>
            </a:r>
            <a:r>
              <a:rPr kumimoji="1" lang="zh-CN" altLang="en-US" dirty="0"/>
              <a:t>命令，那么就会尝试进入其他命令行，如</a:t>
            </a:r>
            <a:r>
              <a:rPr kumimoji="1" lang="en" altLang="zh-CN" dirty="0"/>
              <a:t>Windows</a:t>
            </a:r>
            <a:r>
              <a:rPr kumimoji="1" lang="zh-CN" altLang="en-US" dirty="0"/>
              <a:t>的</a:t>
            </a:r>
            <a:r>
              <a:rPr kumimoji="1" lang="en" altLang="zh-CN" dirty="0" err="1"/>
              <a:t>powershell</a:t>
            </a:r>
            <a:r>
              <a:rPr kumimoji="1" lang="zh-CN" altLang="en-US" dirty="0"/>
              <a:t>和</a:t>
            </a:r>
            <a:r>
              <a:rPr kumimoji="1" lang="en" altLang="zh-CN" dirty="0"/>
              <a:t>CMD</a:t>
            </a:r>
            <a:r>
              <a:rPr kumimoji="1" lang="zh-CN" altLang="en" dirty="0"/>
              <a:t>。</a:t>
            </a:r>
            <a:r>
              <a:rPr kumimoji="1" lang="zh-CN" altLang="en-US" dirty="0"/>
              <a:t>如果一个容器中没有这几个命令，那么就会报错，无法进入。此时，我们可以尝试进入其他容器，如</a:t>
            </a:r>
            <a:r>
              <a:rPr kumimoji="1" lang="en" altLang="zh-CN" dirty="0"/>
              <a:t>main</a:t>
            </a:r>
            <a:r>
              <a:rPr kumimoji="1" lang="zh-CN" altLang="en-US" dirty="0"/>
              <a:t>容器，在里面执行命令查看。在</a:t>
            </a:r>
            <a:r>
              <a:rPr kumimoji="1" lang="en" altLang="zh-CN" dirty="0"/>
              <a:t>pipeline</a:t>
            </a:r>
            <a:r>
              <a:rPr kumimoji="1" lang="zh-CN" altLang="en-US" dirty="0"/>
              <a:t>中，通常会涉及到多个容器，而在推理服务中则较少。</a:t>
            </a:r>
            <a:endParaRPr kumimoji="1" lang="en-US" altLang="zh-CN" dirty="0"/>
          </a:p>
          <a:p>
            <a:endParaRPr kumimoji="1" lang="en-US" altLang="zh-CN" dirty="0"/>
          </a:p>
          <a:p>
            <a:r>
              <a:rPr kumimoji="1" lang="zh-CN" altLang="en-US" dirty="0"/>
              <a:t>另外一个比较有用的功能是编辑和删除。删除功能用于删除</a:t>
            </a:r>
            <a:r>
              <a:rPr kumimoji="1" lang="en-US" altLang="zh-CN" dirty="0"/>
              <a:t>Pod</a:t>
            </a:r>
            <a:r>
              <a:rPr kumimoji="1" lang="zh-CN" altLang="en-US" dirty="0"/>
              <a:t>，但是是否会重启取决于</a:t>
            </a:r>
            <a:r>
              <a:rPr kumimoji="1" lang="en-US" altLang="zh-CN" dirty="0"/>
              <a:t>Pod</a:t>
            </a:r>
            <a:r>
              <a:rPr kumimoji="1" lang="zh-CN" altLang="en-US" dirty="0"/>
              <a:t>的管理情况。如果没有人管理这个</a:t>
            </a:r>
            <a:r>
              <a:rPr kumimoji="1" lang="en-US" altLang="zh-CN" dirty="0"/>
              <a:t>Pod</a:t>
            </a:r>
            <a:r>
              <a:rPr kumimoji="1" lang="zh-CN" altLang="en-US" dirty="0"/>
              <a:t>，它可能会被直接删除；如果有</a:t>
            </a:r>
            <a:r>
              <a:rPr kumimoji="1" lang="en-US" altLang="zh-CN" dirty="0"/>
              <a:t>deployment</a:t>
            </a:r>
            <a:r>
              <a:rPr kumimoji="1" lang="zh-CN" altLang="en-US" dirty="0"/>
              <a:t>在管理，那么它可能会被重启。编辑功能则用于查看资源对象的所有配置，包括</a:t>
            </a:r>
            <a:r>
              <a:rPr kumimoji="1" lang="en-US" altLang="zh-CN" dirty="0" err="1"/>
              <a:t>yaml</a:t>
            </a:r>
            <a:r>
              <a:rPr kumimoji="1" lang="zh-CN" altLang="en-US" dirty="0"/>
              <a:t>配置。管理员通常会关注这些配置，因为它们比较复杂，普通用户可能看不懂。管理员会检查启动时间是否正确，尤其是在添加新功能后，要确认配置是否符合预期。除了在这里查看，也可以点击名称进入，右上角有几个对应的按钮，如查看日志、执行命令、查看</a:t>
            </a:r>
            <a:r>
              <a:rPr kumimoji="1" lang="en-US" altLang="zh-CN" dirty="0" err="1"/>
              <a:t>yaml</a:t>
            </a:r>
            <a:r>
              <a:rPr kumimoji="1" lang="zh-CN" altLang="en-US" dirty="0"/>
              <a:t>文件和删除。</a:t>
            </a:r>
          </a:p>
          <a:p>
            <a:endParaRPr kumimoji="1" lang="zh-CN" altLang="en-US" dirty="0"/>
          </a:p>
          <a:p>
            <a:r>
              <a:rPr kumimoji="1" lang="zh-CN" altLang="en-US" dirty="0"/>
              <a:t>另外一个常用的功能是查看元数据，包括标签。我们会根据标签定时删除一些</a:t>
            </a:r>
            <a:r>
              <a:rPr kumimoji="1" lang="en-US" altLang="zh-CN" dirty="0"/>
              <a:t>pod</a:t>
            </a:r>
            <a:r>
              <a:rPr kumimoji="1" lang="zh-CN" altLang="en-US" dirty="0"/>
              <a:t>，比如</a:t>
            </a:r>
            <a:r>
              <a:rPr kumimoji="1" lang="en-US" altLang="zh-CN" dirty="0"/>
              <a:t>notebook</a:t>
            </a:r>
            <a:r>
              <a:rPr kumimoji="1" lang="zh-CN" altLang="en-US" dirty="0"/>
              <a:t>。我们可能会根据挂载的</a:t>
            </a:r>
            <a:r>
              <a:rPr kumimoji="1" lang="en-US" altLang="zh-CN" dirty="0"/>
              <a:t>notebook</a:t>
            </a:r>
            <a:r>
              <a:rPr kumimoji="1" lang="zh-CN" altLang="en-US" dirty="0"/>
              <a:t>的标签，以及</a:t>
            </a:r>
            <a:r>
              <a:rPr kumimoji="1" lang="en-US" altLang="zh-CN" dirty="0"/>
              <a:t>Pod</a:t>
            </a:r>
            <a:r>
              <a:rPr kumimoji="1" lang="zh-CN" altLang="en-US" dirty="0"/>
              <a:t>的类型来决定是否删除任务。在线构建的镜像也会根据加入的标签确定</a:t>
            </a:r>
            <a:r>
              <a:rPr kumimoji="1" lang="en-US" altLang="zh-CN" dirty="0"/>
              <a:t>Pod</a:t>
            </a:r>
            <a:r>
              <a:rPr kumimoji="1" lang="zh-CN" altLang="en-US" dirty="0"/>
              <a:t>类型，并根据这些信息定时删除。主要是在调试时，我们会关注这些标签是否正确，以及</a:t>
            </a:r>
            <a:r>
              <a:rPr kumimoji="1" lang="en-US" altLang="zh-CN" dirty="0"/>
              <a:t>Pod</a:t>
            </a:r>
            <a:r>
              <a:rPr kumimoji="1" lang="zh-CN" altLang="en-US" dirty="0"/>
              <a:t>挂载在哪些机器上。</a:t>
            </a:r>
          </a:p>
          <a:p>
            <a:endParaRPr kumimoji="1" lang="zh-CN" altLang="en-US" dirty="0"/>
          </a:p>
          <a:p>
            <a:r>
              <a:rPr kumimoji="1" lang="zh-CN" altLang="en-US" dirty="0"/>
              <a:t>至于</a:t>
            </a:r>
            <a:r>
              <a:rPr kumimoji="1" lang="en-US" altLang="zh-CN" dirty="0"/>
              <a:t>PVC</a:t>
            </a:r>
            <a:r>
              <a:rPr kumimoji="1" lang="zh-CN" altLang="en-US" dirty="0"/>
              <a:t>（</a:t>
            </a:r>
            <a:r>
              <a:rPr kumimoji="1" lang="en-US" altLang="zh-CN" dirty="0"/>
              <a:t>Persistent Volume Claim</a:t>
            </a:r>
            <a:r>
              <a:rPr kumimoji="1" lang="zh-CN" altLang="en-US" dirty="0"/>
              <a:t>），通常情况下查看一次就差不多了，后面一般不会发生太大变化。</a:t>
            </a:r>
            <a:endParaRPr kumimoji="1" lang="en-US" altLang="zh-CN" dirty="0"/>
          </a:p>
          <a:p>
            <a:endParaRPr kumimoji="1" lang="en-US" altLang="zh-CN" dirty="0"/>
          </a:p>
          <a:p>
            <a:endParaRPr kumimoji="1" lang="en-US" altLang="zh-CN" dirty="0"/>
          </a:p>
          <a:p>
            <a:pPr algn="l"/>
            <a:r>
              <a:rPr kumimoji="1" lang="zh-CN" altLang="en-US" dirty="0"/>
              <a:t>另一个常见的问题是事件的处理。事件命令较多，我们可以从中了解推理事件。对于这类事件，一般情况下，它们只有一个最终结果状态和一个相对不太详细的原因。但在事件中，我们可以获取到更详细的信息。例如，当镜像拉取花费了</a:t>
            </a:r>
            <a:r>
              <a:rPr kumimoji="1" lang="en-US" altLang="zh-CN" dirty="0"/>
              <a:t>10</a:t>
            </a:r>
            <a:r>
              <a:rPr kumimoji="1" lang="zh-CN" altLang="en-US" dirty="0"/>
              <a:t>分钟仍未完成时，我们可以从事件中了解到具体发生了什么。如果镜像仍在拉取过程中，那就说明它还在进行；如果已经进入下一步，那可能意味着出现了某些问题。</a:t>
            </a:r>
          </a:p>
          <a:p>
            <a:pPr algn="l"/>
            <a:endParaRPr kumimoji="1" lang="zh-CN" altLang="en-US" dirty="0"/>
          </a:p>
          <a:p>
            <a:pPr algn="l"/>
            <a:r>
              <a:rPr kumimoji="1" lang="zh-CN" altLang="en-US" dirty="0"/>
              <a:t>有时候，事件的顺序可能会发生变化，例如最早的事件可能出现在前面或后面。在这种情况下，首先会进行资源分配，例如将任务分配到</a:t>
            </a:r>
            <a:r>
              <a:rPr kumimoji="1" lang="en-US" altLang="zh-CN" dirty="0"/>
              <a:t>101</a:t>
            </a:r>
            <a:r>
              <a:rPr kumimoji="1" lang="zh-CN" altLang="en-US" dirty="0"/>
              <a:t>号机器上，然后在该机器上开始拉取镜像。完成拉取后，会开始创建并启动任务。我们可以看到整个过程。</a:t>
            </a:r>
          </a:p>
          <a:p>
            <a:pPr algn="l"/>
            <a:endParaRPr kumimoji="1" lang="zh-CN" altLang="en-US" dirty="0"/>
          </a:p>
          <a:p>
            <a:pPr algn="l"/>
            <a:r>
              <a:rPr kumimoji="1" lang="zh-CN" altLang="en-US" dirty="0"/>
              <a:t>通常情况下，我们会在</a:t>
            </a:r>
            <a:r>
              <a:rPr kumimoji="1" lang="en" altLang="zh-CN" dirty="0"/>
              <a:t>SDK</a:t>
            </a:r>
            <a:r>
              <a:rPr kumimoji="1" lang="zh-CN" altLang="en-US" dirty="0"/>
              <a:t>中接入事件，用于展示任务进度（例如容器进度），当没有</a:t>
            </a:r>
            <a:r>
              <a:rPr kumimoji="1" lang="en" altLang="zh-CN" dirty="0"/>
              <a:t>Web</a:t>
            </a:r>
            <a:r>
              <a:rPr kumimoji="1" lang="zh-CN" altLang="en-US" dirty="0"/>
              <a:t>界面时。我们也会监听</a:t>
            </a:r>
            <a:r>
              <a:rPr kumimoji="1" lang="en" altLang="zh-CN" dirty="0"/>
              <a:t>Workflow</a:t>
            </a:r>
            <a:r>
              <a:rPr kumimoji="1" lang="zh-CN" altLang="en" dirty="0"/>
              <a:t>，</a:t>
            </a:r>
            <a:r>
              <a:rPr kumimoji="1" lang="zh-CN" altLang="en-US" dirty="0"/>
              <a:t>但请注意，事件不仅仅针对</a:t>
            </a:r>
            <a:r>
              <a:rPr kumimoji="1" lang="en" altLang="zh-CN" dirty="0"/>
              <a:t>Pod</a:t>
            </a:r>
            <a:r>
              <a:rPr kumimoji="1" lang="zh-CN" altLang="en" dirty="0"/>
              <a:t>，</a:t>
            </a:r>
            <a:r>
              <a:rPr kumimoji="1" lang="zh-CN" altLang="en-US" dirty="0"/>
              <a:t>也可以针对一些自定义资源。只要有事件，就可以进行处理。对于像</a:t>
            </a:r>
            <a:r>
              <a:rPr kumimoji="1" lang="en" altLang="zh-CN" dirty="0"/>
              <a:t>workflow</a:t>
            </a:r>
            <a:r>
              <a:rPr kumimoji="1" lang="zh-CN" altLang="en-US" dirty="0"/>
              <a:t>这样的自定义资源，我们更多地关注状态变更事件。例如，在推理服务中，我们会监听</a:t>
            </a:r>
            <a:r>
              <a:rPr kumimoji="1" lang="en" altLang="zh-CN" dirty="0"/>
              <a:t>Terminating</a:t>
            </a:r>
            <a:r>
              <a:rPr kumimoji="1" lang="zh-CN" altLang="en-US" dirty="0"/>
              <a:t>事件。当推理服务的</a:t>
            </a:r>
            <a:r>
              <a:rPr kumimoji="1" lang="en" altLang="zh-CN" dirty="0"/>
              <a:t>Pod</a:t>
            </a:r>
            <a:r>
              <a:rPr kumimoji="1" lang="zh-CN" altLang="en-US" dirty="0"/>
              <a:t>出现故障并重启时，我们需要进行报警，以便及时查看原因并解决问题。</a:t>
            </a:r>
          </a:p>
          <a:p>
            <a:pPr algn="l"/>
            <a:endParaRPr kumimoji="1" lang="zh-CN" altLang="en-US" dirty="0"/>
          </a:p>
          <a:p>
            <a:pPr algn="l"/>
            <a:r>
              <a:rPr kumimoji="1" lang="zh-CN" altLang="en-US" dirty="0"/>
              <a:t>对于</a:t>
            </a:r>
            <a:r>
              <a:rPr kumimoji="1" lang="en" altLang="zh-CN" dirty="0"/>
              <a:t>pipeline</a:t>
            </a:r>
            <a:r>
              <a:rPr kumimoji="1" lang="zh-CN" altLang="en" dirty="0"/>
              <a:t>，</a:t>
            </a:r>
            <a:r>
              <a:rPr kumimoji="1" lang="zh-CN" altLang="en-US" dirty="0"/>
              <a:t>我们可能不会监听单个</a:t>
            </a:r>
            <a:r>
              <a:rPr kumimoji="1" lang="en" altLang="zh-CN" dirty="0"/>
              <a:t>Pod</a:t>
            </a:r>
            <a:r>
              <a:rPr kumimoji="1" lang="zh-CN" altLang="en-US" dirty="0"/>
              <a:t>的事件，而是关注整个任务流程。在更高层次上，我们会监听更高层次的资源对象。此外，</a:t>
            </a:r>
            <a:r>
              <a:rPr kumimoji="1" lang="en" altLang="zh-CN" dirty="0"/>
              <a:t>K8S dashboard</a:t>
            </a:r>
            <a:r>
              <a:rPr kumimoji="1" lang="zh-CN" altLang="en-US" dirty="0"/>
              <a:t>也可以用于查看资源之间的绑定关系，就像我们之前的演示一样。</a:t>
            </a:r>
            <a:endParaRPr kumimoji="1" lang="en-US" altLang="zh-CN" dirty="0"/>
          </a:p>
          <a:p>
            <a:pPr algn="l"/>
            <a:endParaRPr kumimoji="1" lang="en-US" altLang="zh-CN" dirty="0"/>
          </a:p>
          <a:p>
            <a:pPr algn="l"/>
            <a:endParaRPr kumimoji="1" lang="en-US" altLang="zh-CN" dirty="0"/>
          </a:p>
          <a:p>
            <a:r>
              <a:rPr kumimoji="1" lang="zh-CN" altLang="en-US" dirty="0"/>
              <a:t>另外搜索功能在实际使用中非常广泛，例如，在进行</a:t>
            </a:r>
            <a:r>
              <a:rPr kumimoji="1" lang="en-US" altLang="zh-CN" dirty="0"/>
              <a:t>Kubernetes</a:t>
            </a:r>
            <a:r>
              <a:rPr kumimoji="1" lang="zh-CN" altLang="en-US" dirty="0"/>
              <a:t>的操作时，搜索功能可以帮助我们快速找到相关的部署（</a:t>
            </a:r>
            <a:r>
              <a:rPr kumimoji="1" lang="en-US" altLang="zh-CN" dirty="0"/>
              <a:t>Deployment</a:t>
            </a:r>
            <a:r>
              <a:rPr kumimoji="1" lang="zh-CN" altLang="en-US" dirty="0"/>
              <a:t>）、</a:t>
            </a:r>
            <a:r>
              <a:rPr kumimoji="1" lang="en-US" altLang="zh-CN" dirty="0"/>
              <a:t>Pod</a:t>
            </a:r>
            <a:r>
              <a:rPr kumimoji="1" lang="zh-CN" altLang="en-US" dirty="0"/>
              <a:t>、副本控制器（</a:t>
            </a:r>
            <a:r>
              <a:rPr kumimoji="1" lang="en-US" altLang="zh-CN" dirty="0"/>
              <a:t>Replica Controller</a:t>
            </a:r>
            <a:r>
              <a:rPr kumimoji="1" lang="zh-CN" altLang="en-US" dirty="0"/>
              <a:t>）以及服务（</a:t>
            </a:r>
            <a:r>
              <a:rPr kumimoji="1" lang="en-US" altLang="zh-CN" dirty="0"/>
              <a:t>Service</a:t>
            </a:r>
            <a:r>
              <a:rPr kumimoji="1" lang="zh-CN" altLang="en-US" dirty="0"/>
              <a:t>），从而提高工作效率。</a:t>
            </a:r>
          </a:p>
          <a:p>
            <a:endParaRPr kumimoji="1" lang="zh-CN" altLang="en-US" dirty="0"/>
          </a:p>
          <a:p>
            <a:r>
              <a:rPr kumimoji="1" lang="zh-CN" altLang="en-US" dirty="0"/>
              <a:t>在大多数情况下，我们会从</a:t>
            </a:r>
            <a:r>
              <a:rPr kumimoji="1" lang="en-US" altLang="zh-CN" dirty="0"/>
              <a:t>Kubernetes Studio</a:t>
            </a:r>
            <a:r>
              <a:rPr kumimoji="1" lang="zh-CN" altLang="en-US" dirty="0"/>
              <a:t>转到搜索界面。这是因为在部署一个业务应用时，可能涉及到的组件不仅仅是</a:t>
            </a:r>
            <a:r>
              <a:rPr kumimoji="1" lang="en-US" altLang="zh-CN" dirty="0"/>
              <a:t>Pod</a:t>
            </a:r>
            <a:r>
              <a:rPr kumimoji="1" lang="zh-CN" altLang="en-US" dirty="0"/>
              <a:t>，还包括部署、配置、服务以及</a:t>
            </a:r>
            <a:r>
              <a:rPr kumimoji="1" lang="en-US" altLang="zh-CN" dirty="0"/>
              <a:t>Istio</a:t>
            </a:r>
            <a:r>
              <a:rPr kumimoji="1" lang="zh-CN" altLang="en-US" dirty="0"/>
              <a:t>的虚拟服务等。通过搜索功能，我们可以一次性查看哪些部分存在问题，哪些部分已经完成，从而更加高效地进行故障排查和问题解决。</a:t>
            </a:r>
          </a:p>
          <a:p>
            <a:endParaRPr kumimoji="1" lang="zh-CN" altLang="en-US" dirty="0"/>
          </a:p>
          <a:p>
            <a:r>
              <a:rPr kumimoji="1" lang="zh-CN" altLang="en-US" dirty="0"/>
              <a:t>因此，搜索功能在实际工作中具有很高的实用价值，我们通常会直接使用搜索界面来进行各种操作。</a:t>
            </a:r>
            <a:endParaRPr kumimoji="1" lang="en-US" altLang="zh-CN" dirty="0"/>
          </a:p>
          <a:p>
            <a:endParaRPr kumimoji="1" lang="en-US" altLang="zh-CN" dirty="0"/>
          </a:p>
          <a:p>
            <a:endParaRPr kumimoji="1" lang="en-US" altLang="zh-CN" dirty="0"/>
          </a:p>
          <a:p>
            <a:r>
              <a:rPr kumimoji="1" lang="zh-CN" altLang="en-US" dirty="0"/>
              <a:t>另外是机器界面和</a:t>
            </a:r>
            <a:r>
              <a:rPr kumimoji="1" lang="en-US" altLang="zh-CN" dirty="0"/>
              <a:t>Grafana</a:t>
            </a:r>
            <a:r>
              <a:rPr kumimoji="1" lang="zh-CN" altLang="en-US" dirty="0"/>
              <a:t>界面。我们会直接跳到机器上去查看机器的运行状态，例如，某台机器出现故障时，我们可以直接查看机器上的各个应用及其运行状况。当网络较慢时，我们可以查看较少应用的界面，以便更快地了解情况。</a:t>
            </a:r>
          </a:p>
          <a:p>
            <a:endParaRPr kumimoji="1" lang="zh-CN" altLang="en-US" dirty="0"/>
          </a:p>
          <a:p>
            <a:r>
              <a:rPr kumimoji="1" lang="zh-CN" altLang="en-US" dirty="0"/>
              <a:t>在机器界面中，我们可以看到整台机器的申请比例、限制比例、</a:t>
            </a:r>
            <a:r>
              <a:rPr kumimoji="1" lang="en-US" altLang="zh-CN" dirty="0"/>
              <a:t>CPU</a:t>
            </a:r>
            <a:r>
              <a:rPr kumimoji="1" lang="zh-CN" altLang="en-US" dirty="0"/>
              <a:t>、内存、</a:t>
            </a:r>
            <a:r>
              <a:rPr kumimoji="1" lang="en-US" altLang="zh-CN" dirty="0"/>
              <a:t>Pod</a:t>
            </a:r>
            <a:r>
              <a:rPr kumimoji="1" lang="zh-CN" altLang="en-US" dirty="0"/>
              <a:t>数量，以及距离达到顶峰的百分比。此外，我们还可以查看机器上的各个事件，例如不同</a:t>
            </a:r>
            <a:r>
              <a:rPr kumimoji="1" lang="en-US" altLang="zh-CN" dirty="0"/>
              <a:t>Pod</a:t>
            </a:r>
            <a:r>
              <a:rPr kumimoji="1" lang="zh-CN" altLang="en-US" dirty="0"/>
              <a:t>的启动时间等。</a:t>
            </a:r>
          </a:p>
          <a:p>
            <a:endParaRPr kumimoji="1" lang="zh-CN" altLang="en-US" dirty="0"/>
          </a:p>
          <a:p>
            <a:r>
              <a:rPr kumimoji="1" lang="zh-CN" altLang="en-US" dirty="0"/>
              <a:t>另一方面，</a:t>
            </a:r>
            <a:r>
              <a:rPr kumimoji="1" lang="en-US" altLang="zh-CN" dirty="0"/>
              <a:t>Grafana</a:t>
            </a:r>
            <a:r>
              <a:rPr kumimoji="1" lang="zh-CN" altLang="en-US" dirty="0"/>
              <a:t>界面主要用于资源监控。我们可以在这个界面中查看机器资源、</a:t>
            </a:r>
            <a:r>
              <a:rPr kumimoji="1" lang="en-US" altLang="zh-CN" dirty="0"/>
              <a:t>Pod</a:t>
            </a:r>
            <a:r>
              <a:rPr kumimoji="1" lang="zh-CN" altLang="en-US" dirty="0"/>
              <a:t>运行情况等信息。通过</a:t>
            </a:r>
            <a:r>
              <a:rPr kumimoji="1" lang="en-US" altLang="zh-CN" dirty="0"/>
              <a:t>K8S Dashboard</a:t>
            </a:r>
            <a:r>
              <a:rPr kumimoji="1" lang="zh-CN" altLang="en-US" dirty="0"/>
              <a:t>和</a:t>
            </a:r>
            <a:r>
              <a:rPr kumimoji="1" lang="en-US" altLang="zh-CN" dirty="0"/>
              <a:t>Grafana</a:t>
            </a:r>
            <a:r>
              <a:rPr kumimoji="1" lang="zh-CN" altLang="en-US" dirty="0"/>
              <a:t>界面，我们可以方便地了解自己的机器资源和</a:t>
            </a:r>
            <a:r>
              <a:rPr kumimoji="1" lang="en-US" altLang="zh-CN" dirty="0"/>
              <a:t>Pod</a:t>
            </a:r>
            <a:r>
              <a:rPr kumimoji="1" lang="zh-CN" altLang="en-US" dirty="0"/>
              <a:t>运行状况，而无需查看原始的</a:t>
            </a:r>
            <a:r>
              <a:rPr kumimoji="1" lang="en-US" altLang="zh-CN" dirty="0"/>
              <a:t>K8S</a:t>
            </a:r>
            <a:r>
              <a:rPr kumimoji="1" lang="zh-CN" altLang="en-US" dirty="0"/>
              <a:t>界面。</a:t>
            </a:r>
          </a:p>
          <a:p>
            <a:endParaRPr kumimoji="1" lang="zh-CN" altLang="en-US" dirty="0"/>
          </a:p>
          <a:p>
            <a:r>
              <a:rPr kumimoji="1" lang="zh-CN" altLang="en-US" dirty="0"/>
              <a:t>在实际运维过程中，我们通常会使用这两个界面来查看系统的实际运行情况。需要注意的是，在查看信息时，要选择正确的命名空间，否则可能无法看到相关数据。</a:t>
            </a:r>
          </a:p>
          <a:p>
            <a:endParaRPr kumimoji="1" lang="zh-CN" altLang="en-US" dirty="0"/>
          </a:p>
          <a:p>
            <a:r>
              <a:rPr kumimoji="1" lang="zh-CN" altLang="en-US" dirty="0"/>
              <a:t>最后，我们讨论了资源采集情况。虽然资源采集功能归属于</a:t>
            </a:r>
            <a:r>
              <a:rPr kumimoji="1" lang="en-US" altLang="zh-CN" dirty="0"/>
              <a:t>K8S Dashboard</a:t>
            </a:r>
            <a:r>
              <a:rPr kumimoji="1" lang="zh-CN" altLang="en-US" dirty="0"/>
              <a:t>的官方基础组件，但实际上它是另一个组件的知识。总之，</a:t>
            </a:r>
            <a:r>
              <a:rPr kumimoji="1" lang="en-US" altLang="zh-CN" dirty="0"/>
              <a:t>K8S Dashboard</a:t>
            </a:r>
            <a:r>
              <a:rPr kumimoji="1" lang="zh-CN" altLang="en-US" dirty="0"/>
              <a:t>和</a:t>
            </a:r>
            <a:r>
              <a:rPr kumimoji="1" lang="en-US" altLang="zh-CN" dirty="0"/>
              <a:t>Grafana</a:t>
            </a:r>
            <a:r>
              <a:rPr kumimoji="1" lang="zh-CN" altLang="en-US" dirty="0"/>
              <a:t>界面是我们在运维过程中主要涉及到的两个界面，它们能够帮助我们快速了解系统的运行状况。</a:t>
            </a:r>
            <a:endParaRPr kumimoji="1" lang="en-US" altLang="zh-CN" dirty="0"/>
          </a:p>
          <a:p>
            <a:endParaRPr kumimoji="1" lang="en-US" altLang="zh-CN" dirty="0"/>
          </a:p>
          <a:p>
            <a:endParaRPr kumimoji="1" lang="en-US" altLang="zh-CN" dirty="0"/>
          </a:p>
          <a:p>
            <a:endParaRPr kumimoji="1" lang="en-US" altLang="zh-CN" dirty="0"/>
          </a:p>
          <a:p>
            <a:endParaRPr kumimoji="1" lang="en-US" altLang="zh-CN" dirty="0"/>
          </a:p>
          <a:p>
            <a:endParaRPr kumimoji="1" lang="en-US" altLang="zh-CN" dirty="0"/>
          </a:p>
          <a:p>
            <a:endParaRPr kumimoji="1" lang="zh-CN" altLang="en-US" dirty="0"/>
          </a:p>
        </p:txBody>
      </p:sp>
    </p:spTree>
    <p:extLst>
      <p:ext uri="{BB962C8B-B14F-4D97-AF65-F5344CB8AC3E}">
        <p14:creationId xmlns:p14="http://schemas.microsoft.com/office/powerpoint/2010/main" val="12340389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接下来，我们要介绍的是另一套我们所依赖的基础组件，即</a:t>
            </a:r>
            <a:r>
              <a:rPr kumimoji="1" lang="en" altLang="zh-CN" dirty="0"/>
              <a:t>Prometheus</a:t>
            </a:r>
            <a:r>
              <a:rPr kumimoji="1" lang="zh-CN" altLang="en-US" dirty="0"/>
              <a:t>生态。我们之前已经讲过</a:t>
            </a:r>
            <a:r>
              <a:rPr kumimoji="1" lang="en" altLang="zh-CN" dirty="0"/>
              <a:t>Prometheus</a:t>
            </a:r>
            <a:r>
              <a:rPr kumimoji="1" lang="zh-CN" altLang="en-US" dirty="0"/>
              <a:t>的组件构成，它包括向量数据库、</a:t>
            </a:r>
            <a:r>
              <a:rPr kumimoji="1" lang="en" altLang="zh-CN" dirty="0" err="1"/>
              <a:t>Pushgateway</a:t>
            </a:r>
            <a:r>
              <a:rPr kumimoji="1" lang="zh-CN" altLang="en" dirty="0"/>
              <a:t>（</a:t>
            </a:r>
            <a:r>
              <a:rPr kumimoji="1" lang="zh-CN" altLang="en-US" dirty="0"/>
              <a:t>可将其他指标通过</a:t>
            </a:r>
            <a:r>
              <a:rPr kumimoji="1" lang="en" altLang="zh-CN" dirty="0"/>
              <a:t>push</a:t>
            </a:r>
            <a:r>
              <a:rPr kumimoji="1" lang="zh-CN" altLang="en-US" dirty="0"/>
              <a:t>方式进入</a:t>
            </a:r>
            <a:r>
              <a:rPr kumimoji="1" lang="en" altLang="zh-CN" dirty="0"/>
              <a:t>Prometheus</a:t>
            </a:r>
            <a:r>
              <a:rPr kumimoji="1" lang="zh-CN" altLang="en" dirty="0"/>
              <a:t>）、</a:t>
            </a:r>
            <a:r>
              <a:rPr kumimoji="1" lang="zh-CN" altLang="en-US" dirty="0"/>
              <a:t>各种任务的</a:t>
            </a:r>
            <a:r>
              <a:rPr kumimoji="1" lang="en" altLang="zh-CN" dirty="0"/>
              <a:t>Exporter</a:t>
            </a:r>
            <a:r>
              <a:rPr kumimoji="1" lang="zh-CN" altLang="en" dirty="0"/>
              <a:t>（</a:t>
            </a:r>
            <a:r>
              <a:rPr kumimoji="1" lang="zh-CN" altLang="en-US" dirty="0"/>
              <a:t>用于采集资源，如</a:t>
            </a:r>
            <a:r>
              <a:rPr kumimoji="1" lang="en" altLang="zh-CN" dirty="0"/>
              <a:t>Node Exporter</a:t>
            </a:r>
            <a:r>
              <a:rPr kumimoji="1" lang="zh-CN" altLang="en" dirty="0"/>
              <a:t>，</a:t>
            </a:r>
            <a:r>
              <a:rPr kumimoji="1" lang="en" altLang="zh-CN" dirty="0"/>
              <a:t>K8S</a:t>
            </a:r>
            <a:r>
              <a:rPr kumimoji="1" lang="zh-CN" altLang="en-US" dirty="0"/>
              <a:t>事件</a:t>
            </a:r>
            <a:r>
              <a:rPr kumimoji="1" lang="en" altLang="zh-CN" dirty="0"/>
              <a:t>Exporter</a:t>
            </a:r>
            <a:r>
              <a:rPr kumimoji="1" lang="zh-CN" altLang="en" dirty="0"/>
              <a:t>，</a:t>
            </a:r>
            <a:r>
              <a:rPr kumimoji="1" lang="en" altLang="zh-CN" dirty="0"/>
              <a:t>Redis Exporter</a:t>
            </a:r>
            <a:r>
              <a:rPr kumimoji="1" lang="zh-CN" altLang="en-US" dirty="0"/>
              <a:t>等），以及一套服务发现规则，使我们可以通过配置让服务被</a:t>
            </a:r>
            <a:r>
              <a:rPr kumimoji="1" lang="en" altLang="zh-CN" dirty="0"/>
              <a:t>Prometheus</a:t>
            </a:r>
            <a:r>
              <a:rPr kumimoji="1" lang="zh-CN" altLang="en-US" dirty="0"/>
              <a:t>主动发现，并暴露指标采集地址、端口和协议。</a:t>
            </a:r>
          </a:p>
          <a:p>
            <a:endParaRPr kumimoji="1" lang="zh-CN" altLang="en-US" dirty="0"/>
          </a:p>
          <a:p>
            <a:r>
              <a:rPr kumimoji="1" lang="en" altLang="zh-CN" dirty="0"/>
              <a:t>Prometheus</a:t>
            </a:r>
            <a:r>
              <a:rPr kumimoji="1" lang="zh-CN" altLang="en-US" dirty="0"/>
              <a:t>生态还包括指标的使用和报警。报警规则定义了在何种情况下触发报警，通知规则则规定了报警通知的目标。此外，指标还可以用于可视化，例如我们使用的</a:t>
            </a:r>
            <a:r>
              <a:rPr kumimoji="1" lang="en" altLang="zh-CN" dirty="0"/>
              <a:t>Grafana</a:t>
            </a:r>
            <a:r>
              <a:rPr kumimoji="1" lang="zh-CN" altLang="en" dirty="0"/>
              <a:t>。</a:t>
            </a:r>
          </a:p>
          <a:p>
            <a:endParaRPr kumimoji="1" lang="zh-CN" altLang="en" dirty="0"/>
          </a:p>
          <a:p>
            <a:r>
              <a:rPr kumimoji="1" lang="zh-CN" altLang="en-US" dirty="0"/>
              <a:t>在</a:t>
            </a:r>
            <a:r>
              <a:rPr kumimoji="1" lang="en" altLang="zh-CN" dirty="0"/>
              <a:t>Cube Studio</a:t>
            </a:r>
            <a:r>
              <a:rPr kumimoji="1" lang="zh-CN" altLang="en-US" dirty="0"/>
              <a:t>中，我们使用了</a:t>
            </a:r>
            <a:r>
              <a:rPr kumimoji="1" lang="en" altLang="zh-CN" dirty="0"/>
              <a:t>Prometheus</a:t>
            </a:r>
            <a:r>
              <a:rPr kumimoji="1" lang="zh-CN" altLang="en-US" dirty="0"/>
              <a:t>的</a:t>
            </a:r>
            <a:r>
              <a:rPr kumimoji="1" lang="en" altLang="zh-CN" dirty="0"/>
              <a:t>Exporter</a:t>
            </a:r>
            <a:r>
              <a:rPr kumimoji="1" lang="zh-CN" altLang="en-US" dirty="0"/>
              <a:t>和服务发现功能，通过</a:t>
            </a:r>
            <a:r>
              <a:rPr kumimoji="1" lang="en" altLang="zh-CN" dirty="0"/>
              <a:t>API</a:t>
            </a:r>
            <a:r>
              <a:rPr kumimoji="1" lang="zh-CN" altLang="en-US" dirty="0"/>
              <a:t>获取</a:t>
            </a:r>
            <a:r>
              <a:rPr kumimoji="1" lang="en" altLang="zh-CN" dirty="0"/>
              <a:t>Prometheus</a:t>
            </a:r>
            <a:r>
              <a:rPr kumimoji="1" lang="zh-CN" altLang="en-US" dirty="0"/>
              <a:t>采集的指标数据，以实现界面的可视化，如资源使用率、</a:t>
            </a:r>
            <a:r>
              <a:rPr kumimoji="1" lang="en" altLang="zh-CN" dirty="0"/>
              <a:t>GPU</a:t>
            </a:r>
            <a:r>
              <a:rPr kumimoji="1" lang="zh-CN" altLang="en-US" dirty="0"/>
              <a:t>使用率等。虽然目前我们尚未使用报警功能，但一般运维人员会部署</a:t>
            </a:r>
            <a:r>
              <a:rPr kumimoji="1" lang="en" altLang="zh-CN" dirty="0" err="1"/>
              <a:t>Alertmanager</a:t>
            </a:r>
            <a:r>
              <a:rPr kumimoji="1" lang="zh-CN" altLang="en" dirty="0"/>
              <a:t>，</a:t>
            </a:r>
            <a:r>
              <a:rPr kumimoji="1" lang="zh-CN" altLang="en-US" dirty="0"/>
              <a:t>以便在机器负载等异常情况下接收通知。</a:t>
            </a:r>
          </a:p>
          <a:p>
            <a:endParaRPr kumimoji="1" lang="zh-CN" altLang="en-US" dirty="0"/>
          </a:p>
          <a:p>
            <a:r>
              <a:rPr kumimoji="1" lang="zh-CN" altLang="en-US" dirty="0"/>
              <a:t>除了通过</a:t>
            </a:r>
            <a:r>
              <a:rPr kumimoji="1" lang="en" altLang="zh-CN" dirty="0"/>
              <a:t>Cube Studio</a:t>
            </a:r>
            <a:r>
              <a:rPr kumimoji="1" lang="zh-CN" altLang="en-US" dirty="0"/>
              <a:t>后台</a:t>
            </a:r>
            <a:r>
              <a:rPr kumimoji="1" lang="en" altLang="zh-CN" dirty="0"/>
              <a:t>API</a:t>
            </a:r>
            <a:r>
              <a:rPr kumimoji="1" lang="zh-CN" altLang="en-US" dirty="0"/>
              <a:t>访问</a:t>
            </a:r>
            <a:r>
              <a:rPr kumimoji="1" lang="en" altLang="zh-CN" dirty="0"/>
              <a:t>Prometheus</a:t>
            </a:r>
            <a:r>
              <a:rPr kumimoji="1" lang="zh-CN" altLang="en-US" dirty="0"/>
              <a:t>获取指标数据外，我们还使用了</a:t>
            </a:r>
            <a:r>
              <a:rPr kumimoji="1" lang="en" altLang="zh-CN" dirty="0"/>
              <a:t>Grafana</a:t>
            </a:r>
            <a:r>
              <a:rPr kumimoji="1" lang="zh-CN" altLang="en-US" dirty="0"/>
              <a:t>来展示一些基本指标，包括</a:t>
            </a:r>
            <a:r>
              <a:rPr kumimoji="1" lang="en" altLang="zh-CN" dirty="0"/>
              <a:t>Pod</a:t>
            </a:r>
            <a:r>
              <a:rPr kumimoji="1" lang="zh-CN" altLang="en-US" dirty="0"/>
              <a:t>负载、任务服务负载（如</a:t>
            </a:r>
            <a:r>
              <a:rPr kumimoji="1" lang="en" altLang="zh-CN" dirty="0"/>
              <a:t>CPU</a:t>
            </a:r>
            <a:r>
              <a:rPr kumimoji="1" lang="zh-CN" altLang="en" dirty="0"/>
              <a:t>、</a:t>
            </a:r>
            <a:r>
              <a:rPr kumimoji="1" lang="en" altLang="zh-CN" dirty="0"/>
              <a:t>GPU</a:t>
            </a:r>
            <a:r>
              <a:rPr kumimoji="1" lang="zh-CN" altLang="en-US" dirty="0"/>
              <a:t>和流量负载）等。这些信息都可以通过</a:t>
            </a:r>
            <a:r>
              <a:rPr kumimoji="1" lang="en" altLang="zh-CN" dirty="0"/>
              <a:t>Grafana</a:t>
            </a:r>
            <a:r>
              <a:rPr kumimoji="1" lang="zh-CN" altLang="en-US" dirty="0"/>
              <a:t>实现可视化展示。</a:t>
            </a:r>
          </a:p>
        </p:txBody>
      </p:sp>
    </p:spTree>
    <p:extLst>
      <p:ext uri="{BB962C8B-B14F-4D97-AF65-F5344CB8AC3E}">
        <p14:creationId xmlns:p14="http://schemas.microsoft.com/office/powerpoint/2010/main" val="21853605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那么，</a:t>
            </a:r>
            <a:r>
              <a:rPr kumimoji="1" lang="en" altLang="zh-CN" dirty="0"/>
              <a:t>Prometheus</a:t>
            </a:r>
            <a:r>
              <a:rPr kumimoji="1" lang="zh-CN" altLang="en-US" dirty="0"/>
              <a:t>是如何部署的呢？它的部署是基于一个由它自己定义的生态系统。首先，</a:t>
            </a:r>
            <a:r>
              <a:rPr kumimoji="1" lang="en" altLang="zh-CN" dirty="0"/>
              <a:t>Prometheus</a:t>
            </a:r>
            <a:r>
              <a:rPr kumimoji="1" lang="zh-CN" altLang="en-US" dirty="0"/>
              <a:t>自行部署并定义了一套</a:t>
            </a:r>
            <a:r>
              <a:rPr kumimoji="1" lang="en" altLang="zh-CN" dirty="0"/>
              <a:t>CRD</a:t>
            </a:r>
            <a:r>
              <a:rPr kumimoji="1" lang="zh-CN" altLang="en" dirty="0"/>
              <a:t>（</a:t>
            </a:r>
            <a:r>
              <a:rPr kumimoji="1" lang="zh-CN" altLang="en-US" dirty="0"/>
              <a:t>自定义资源）。在这个</a:t>
            </a:r>
            <a:r>
              <a:rPr kumimoji="1" lang="en" altLang="zh-CN" dirty="0"/>
              <a:t>CRD</a:t>
            </a:r>
            <a:r>
              <a:rPr kumimoji="1" lang="zh-CN" altLang="en-US" dirty="0"/>
              <a:t>中，我们可以定义一个</a:t>
            </a:r>
            <a:r>
              <a:rPr kumimoji="1" lang="en" altLang="zh-CN" dirty="0"/>
              <a:t>Prometheus</a:t>
            </a:r>
            <a:r>
              <a:rPr kumimoji="1" lang="zh-CN" altLang="en-US" dirty="0"/>
              <a:t>生态系统，包括是否需要报警器、是否需要主机节点的监听、是否需要某个</a:t>
            </a:r>
            <a:r>
              <a:rPr kumimoji="1" lang="en" altLang="zh-CN" dirty="0" err="1"/>
              <a:t>pushgateway</a:t>
            </a:r>
            <a:r>
              <a:rPr kumimoji="1" lang="zh-CN" altLang="en-US" dirty="0"/>
              <a:t>等。同时，我们还可以决定是否需要挂载存储。</a:t>
            </a:r>
          </a:p>
          <a:p>
            <a:endParaRPr kumimoji="1" lang="zh-CN" altLang="en-US" dirty="0"/>
          </a:p>
          <a:p>
            <a:r>
              <a:rPr kumimoji="1" lang="zh-CN" altLang="en-US" dirty="0"/>
              <a:t>在</a:t>
            </a:r>
            <a:r>
              <a:rPr kumimoji="1" lang="en" altLang="zh-CN" dirty="0"/>
              <a:t>Prometheus</a:t>
            </a:r>
            <a:r>
              <a:rPr kumimoji="1" lang="zh-CN" altLang="en-US" dirty="0"/>
              <a:t>相关生态部署时，我们会使用这些自定义资源。一旦这些资源准备好了，</a:t>
            </a:r>
            <a:r>
              <a:rPr kumimoji="1" lang="en" altLang="zh-CN" dirty="0"/>
              <a:t>Prometheus operator</a:t>
            </a:r>
            <a:r>
              <a:rPr kumimoji="1" lang="zh-CN" altLang="en-US" dirty="0"/>
              <a:t>便会自动进行部署。</a:t>
            </a:r>
            <a:endParaRPr kumimoji="1" lang="en-US" altLang="zh-CN" dirty="0"/>
          </a:p>
          <a:p>
            <a:endParaRPr kumimoji="1" lang="en-US" altLang="zh-CN" dirty="0"/>
          </a:p>
          <a:p>
            <a:endParaRPr kumimoji="1" lang="en-US" altLang="zh-CN" dirty="0"/>
          </a:p>
          <a:p>
            <a:r>
              <a:rPr kumimoji="1" lang="zh-CN" altLang="en-US" dirty="0"/>
              <a:t>演示</a:t>
            </a:r>
            <a:r>
              <a:rPr kumimoji="1" lang="en-US" altLang="zh-CN" dirty="0"/>
              <a:t>(</a:t>
            </a:r>
            <a:r>
              <a:rPr kumimoji="1" lang="zh-CN" altLang="en-US" dirty="0"/>
              <a:t>不用放在文档</a:t>
            </a:r>
            <a:r>
              <a:rPr kumimoji="1" lang="en-US" altLang="zh-CN" dirty="0"/>
              <a:t>)</a:t>
            </a:r>
            <a:r>
              <a:rPr kumimoji="1" lang="zh-CN" altLang="en-US" dirty="0"/>
              <a:t>：</a:t>
            </a:r>
            <a:endParaRPr kumimoji="1" lang="en-US" altLang="zh-CN" dirty="0"/>
          </a:p>
          <a:p>
            <a:endParaRPr kumimoji="1" lang="en-US" altLang="zh-CN" dirty="0"/>
          </a:p>
          <a:p>
            <a:endParaRPr kumimoji="1" lang="zh-CN" altLang="en-US" dirty="0"/>
          </a:p>
        </p:txBody>
      </p:sp>
    </p:spTree>
    <p:extLst>
      <p:ext uri="{BB962C8B-B14F-4D97-AF65-F5344CB8AC3E}">
        <p14:creationId xmlns:p14="http://schemas.microsoft.com/office/powerpoint/2010/main" val="29067771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数据采集的方法有很多，例如，如果你使用的是机器类、容器类或集群，你可以采用</a:t>
            </a:r>
            <a:r>
              <a:rPr kumimoji="1" lang="en" altLang="zh-CN" dirty="0"/>
              <a:t>ingress</a:t>
            </a:r>
            <a:r>
              <a:rPr kumimoji="1" lang="zh-CN" altLang="en-US" dirty="0"/>
              <a:t>进行网关流量的采集。此外，还可以采集一些中间件数据，包括自定义的业务组件。</a:t>
            </a:r>
          </a:p>
          <a:p>
            <a:endParaRPr kumimoji="1" lang="zh-CN" altLang="en-US" dirty="0"/>
          </a:p>
          <a:p>
            <a:r>
              <a:rPr kumimoji="1" lang="en" altLang="zh-CN" dirty="0"/>
              <a:t>Grafana </a:t>
            </a:r>
            <a:r>
              <a:rPr kumimoji="1" lang="zh-CN" altLang="en-US" dirty="0"/>
              <a:t>是一个可视化看板，它可以对接各种数据源，如</a:t>
            </a:r>
            <a:r>
              <a:rPr kumimoji="1" lang="en" altLang="zh-CN" dirty="0"/>
              <a:t>Prometheus</a:t>
            </a:r>
            <a:r>
              <a:rPr kumimoji="1" lang="zh-CN" altLang="en" dirty="0"/>
              <a:t>、</a:t>
            </a:r>
            <a:r>
              <a:rPr kumimoji="1" lang="en" altLang="zh-CN" dirty="0"/>
              <a:t>MySQL</a:t>
            </a:r>
            <a:r>
              <a:rPr kumimoji="1" lang="zh-CN" altLang="en-US" dirty="0"/>
              <a:t>等。你甚至可以使用</a:t>
            </a:r>
            <a:r>
              <a:rPr kumimoji="1" lang="en" altLang="zh-CN" dirty="0"/>
              <a:t>Grafana</a:t>
            </a:r>
            <a:r>
              <a:rPr kumimoji="1" lang="zh-CN" altLang="en-US" dirty="0"/>
              <a:t>进行可视化分析和搭建看板。当然，你也可以采集</a:t>
            </a:r>
            <a:r>
              <a:rPr kumimoji="1" lang="en" altLang="zh-CN" dirty="0"/>
              <a:t>Kubernetes</a:t>
            </a:r>
            <a:r>
              <a:rPr kumimoji="1" lang="zh-CN" altLang="en" dirty="0"/>
              <a:t>（</a:t>
            </a:r>
            <a:r>
              <a:rPr kumimoji="1" lang="en" altLang="zh-CN" dirty="0"/>
              <a:t>K8S</a:t>
            </a:r>
            <a:r>
              <a:rPr kumimoji="1" lang="zh-CN" altLang="en" dirty="0"/>
              <a:t>）</a:t>
            </a:r>
            <a:r>
              <a:rPr kumimoji="1" lang="zh-CN" altLang="en-US" dirty="0"/>
              <a:t>之外的数据。</a:t>
            </a:r>
          </a:p>
          <a:p>
            <a:endParaRPr kumimoji="1" lang="zh-CN" altLang="en-US" dirty="0"/>
          </a:p>
          <a:p>
            <a:r>
              <a:rPr kumimoji="1" lang="zh-CN" altLang="en-US" dirty="0"/>
              <a:t>对于</a:t>
            </a:r>
            <a:r>
              <a:rPr kumimoji="1" lang="en" altLang="zh-CN" dirty="0"/>
              <a:t>K8S</a:t>
            </a:r>
            <a:r>
              <a:rPr kumimoji="1" lang="zh-CN" altLang="en-US" dirty="0"/>
              <a:t>之外的数据采集，你需要在配置中设置采集规则，例如指定端口和</a:t>
            </a:r>
            <a:r>
              <a:rPr kumimoji="1" lang="en" altLang="zh-CN" dirty="0"/>
              <a:t>IP</a:t>
            </a:r>
            <a:r>
              <a:rPr kumimoji="1" lang="zh-CN" altLang="en-US" dirty="0"/>
              <a:t>地址。这样，你就可以采集到</a:t>
            </a:r>
            <a:r>
              <a:rPr kumimoji="1" lang="en" altLang="zh-CN" dirty="0"/>
              <a:t>K8S</a:t>
            </a:r>
            <a:r>
              <a:rPr kumimoji="1" lang="zh-CN" altLang="en-US" dirty="0"/>
              <a:t>以外的数据并进行报警。</a:t>
            </a:r>
          </a:p>
        </p:txBody>
      </p:sp>
    </p:spTree>
    <p:extLst>
      <p:ext uri="{BB962C8B-B14F-4D97-AF65-F5344CB8AC3E}">
        <p14:creationId xmlns:p14="http://schemas.microsoft.com/office/powerpoint/2010/main" val="292947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在本次演讲中，我们将讨论几类组件。首先，有一些组件并不属于</a:t>
            </a:r>
            <a:r>
              <a:rPr kumimoji="1" lang="en" altLang="zh-CN" dirty="0"/>
              <a:t>Cube Studio</a:t>
            </a:r>
            <a:r>
              <a:rPr kumimoji="1" lang="zh-CN" altLang="en" dirty="0"/>
              <a:t>，</a:t>
            </a:r>
            <a:r>
              <a:rPr kumimoji="1" lang="zh-CN" altLang="en-US" dirty="0"/>
              <a:t>但它们是在</a:t>
            </a:r>
            <a:r>
              <a:rPr kumimoji="1" lang="en" altLang="zh-CN" dirty="0"/>
              <a:t>K8S</a:t>
            </a:r>
            <a:r>
              <a:rPr kumimoji="1" lang="zh-CN" altLang="en-US" dirty="0"/>
              <a:t>上的组件。其次，有一些组件是</a:t>
            </a:r>
            <a:r>
              <a:rPr kumimoji="1" lang="en" altLang="zh-CN" dirty="0"/>
              <a:t>Cube Studio</a:t>
            </a:r>
            <a:r>
              <a:rPr kumimoji="1" lang="zh-CN" altLang="en-US" dirty="0"/>
              <a:t>自己的。最后，还有一些组件是用户在平台上自己创建的。</a:t>
            </a:r>
          </a:p>
          <a:p>
            <a:endParaRPr kumimoji="1" lang="zh-CN" altLang="en-US" dirty="0"/>
          </a:p>
          <a:p>
            <a:r>
              <a:rPr kumimoji="1" lang="zh-CN" altLang="en-US" dirty="0"/>
              <a:t>我们依赖的外部组件可以分为五类。第一类是</a:t>
            </a:r>
            <a:r>
              <a:rPr kumimoji="1" lang="en" altLang="zh-CN" dirty="0"/>
              <a:t>K8S</a:t>
            </a:r>
            <a:r>
              <a:rPr kumimoji="1" lang="zh-CN" altLang="en-US" dirty="0"/>
              <a:t>的</a:t>
            </a:r>
            <a:r>
              <a:rPr kumimoji="1" lang="en" altLang="zh-CN" dirty="0"/>
              <a:t>dashboard</a:t>
            </a:r>
            <a:r>
              <a:rPr kumimoji="1" lang="zh-CN" altLang="en" dirty="0"/>
              <a:t>，</a:t>
            </a:r>
            <a:r>
              <a:rPr kumimoji="1" lang="zh-CN" altLang="en-US" dirty="0"/>
              <a:t>这是我们上周演示过的。无论您是否使用</a:t>
            </a:r>
            <a:r>
              <a:rPr kumimoji="1" lang="en" altLang="zh-CN" dirty="0"/>
              <a:t>Cube Studio</a:t>
            </a:r>
            <a:r>
              <a:rPr kumimoji="1" lang="zh-CN" altLang="en" dirty="0"/>
              <a:t>，</a:t>
            </a:r>
            <a:r>
              <a:rPr kumimoji="1" lang="zh-CN" altLang="en-US" dirty="0"/>
              <a:t>我们建议您使用这个</a:t>
            </a:r>
            <a:r>
              <a:rPr kumimoji="1" lang="en" altLang="zh-CN" dirty="0"/>
              <a:t>K8S</a:t>
            </a:r>
            <a:r>
              <a:rPr kumimoji="1" lang="zh-CN" altLang="en-US" dirty="0"/>
              <a:t>的</a:t>
            </a:r>
            <a:r>
              <a:rPr kumimoji="1" lang="en" altLang="zh-CN" dirty="0"/>
              <a:t>dashboard</a:t>
            </a:r>
            <a:r>
              <a:rPr kumimoji="1" lang="zh-CN" altLang="en-US" dirty="0"/>
              <a:t>进行管理，因为它是官方提供的，使用起来相对简单且容易理解。当然，前提是您了解</a:t>
            </a:r>
            <a:r>
              <a:rPr kumimoji="1" lang="en" altLang="zh-CN" dirty="0"/>
              <a:t>K8S</a:t>
            </a:r>
            <a:r>
              <a:rPr kumimoji="1" lang="zh-CN" altLang="en-US" dirty="0"/>
              <a:t>的资源对象及其基础概念。</a:t>
            </a:r>
          </a:p>
          <a:p>
            <a:endParaRPr kumimoji="1" lang="zh-CN" altLang="en-US" dirty="0"/>
          </a:p>
          <a:p>
            <a:r>
              <a:rPr kumimoji="1" lang="zh-CN" altLang="en-US" dirty="0"/>
              <a:t>在这里，我们要重点介绍两个组件。一个是</a:t>
            </a:r>
            <a:r>
              <a:rPr kumimoji="1" lang="en" altLang="zh-CN" dirty="0"/>
              <a:t>K8S</a:t>
            </a:r>
            <a:r>
              <a:rPr kumimoji="1" lang="zh-CN" altLang="en-US" dirty="0"/>
              <a:t>的</a:t>
            </a:r>
            <a:r>
              <a:rPr kumimoji="1" lang="en" altLang="zh-CN" dirty="0"/>
              <a:t>dashboard</a:t>
            </a:r>
            <a:r>
              <a:rPr kumimoji="1" lang="zh-CN" altLang="en" dirty="0"/>
              <a:t>，</a:t>
            </a:r>
            <a:r>
              <a:rPr kumimoji="1" lang="zh-CN" altLang="en-US" dirty="0"/>
              <a:t>它后面加了一个</a:t>
            </a:r>
            <a:r>
              <a:rPr kumimoji="1" lang="en" altLang="zh-CN" dirty="0"/>
              <a:t>cluster</a:t>
            </a:r>
            <a:r>
              <a:rPr kumimoji="1" lang="zh-CN" altLang="en" dirty="0"/>
              <a:t>，</a:t>
            </a:r>
            <a:r>
              <a:rPr kumimoji="1" lang="zh-CN" altLang="en-US" dirty="0"/>
              <a:t>是为了区分不同的权限。</a:t>
            </a:r>
            <a:r>
              <a:rPr kumimoji="1" lang="en" altLang="zh-CN" dirty="0"/>
              <a:t>K8S dashboard</a:t>
            </a:r>
            <a:r>
              <a:rPr kumimoji="1" lang="zh-CN" altLang="en-US" dirty="0"/>
              <a:t>可以使用</a:t>
            </a:r>
            <a:r>
              <a:rPr kumimoji="1" lang="en" altLang="zh-CN" dirty="0"/>
              <a:t>RBAC</a:t>
            </a:r>
            <a:r>
              <a:rPr kumimoji="1" lang="zh-CN" altLang="en-US" dirty="0"/>
              <a:t>的能力来添加权限。例如，您在</a:t>
            </a:r>
            <a:r>
              <a:rPr kumimoji="1" lang="en" altLang="zh-CN" dirty="0"/>
              <a:t>dashboard</a:t>
            </a:r>
            <a:r>
              <a:rPr kumimoji="1" lang="zh-CN" altLang="en-US" dirty="0"/>
              <a:t>里面可能只能查看日志，但不能删除</a:t>
            </a:r>
            <a:r>
              <a:rPr kumimoji="1" lang="en" altLang="zh-CN" dirty="0"/>
              <a:t>pod</a:t>
            </a:r>
            <a:r>
              <a:rPr kumimoji="1" lang="zh-CN" altLang="en" dirty="0"/>
              <a:t>。</a:t>
            </a:r>
            <a:r>
              <a:rPr kumimoji="1" lang="zh-CN" altLang="en-US" dirty="0"/>
              <a:t>后来，我们发现许多权限控制已经在</a:t>
            </a:r>
            <a:r>
              <a:rPr kumimoji="1" lang="en" altLang="zh-CN" dirty="0"/>
              <a:t>Cube Studio</a:t>
            </a:r>
            <a:r>
              <a:rPr kumimoji="1" lang="zh-CN" altLang="en-US" dirty="0"/>
              <a:t>的</a:t>
            </a:r>
            <a:r>
              <a:rPr kumimoji="1" lang="en" altLang="zh-CN" dirty="0"/>
              <a:t>web</a:t>
            </a:r>
            <a:r>
              <a:rPr kumimoji="1" lang="zh-CN" altLang="en-US" dirty="0"/>
              <a:t>界面上实现了，所以我们去掉了用户版本的</a:t>
            </a:r>
            <a:r>
              <a:rPr kumimoji="1" lang="en" altLang="zh-CN" dirty="0"/>
              <a:t>dashboard</a:t>
            </a:r>
            <a:r>
              <a:rPr kumimoji="1" lang="zh-CN" altLang="en" dirty="0"/>
              <a:t>，</a:t>
            </a:r>
            <a:r>
              <a:rPr kumimoji="1" lang="zh-CN" altLang="en-US" dirty="0"/>
              <a:t>只保留了</a:t>
            </a:r>
            <a:r>
              <a:rPr kumimoji="1" lang="en" altLang="zh-CN" dirty="0"/>
              <a:t>k8s dashboard</a:t>
            </a:r>
            <a:r>
              <a:rPr kumimoji="1" lang="zh-CN" altLang="en-US" dirty="0"/>
              <a:t>的集群版。</a:t>
            </a:r>
          </a:p>
          <a:p>
            <a:endParaRPr kumimoji="1" lang="zh-CN" altLang="en-US" dirty="0"/>
          </a:p>
          <a:p>
            <a:r>
              <a:rPr kumimoji="1" lang="zh-CN" altLang="en-US" dirty="0"/>
              <a:t>另一个组件是资源采集能力，它可以在</a:t>
            </a:r>
            <a:r>
              <a:rPr kumimoji="1" lang="en" altLang="zh-CN" dirty="0"/>
              <a:t>K8S dashboard</a:t>
            </a:r>
            <a:r>
              <a:rPr kumimoji="1" lang="zh-CN" altLang="en-US" dirty="0"/>
              <a:t>上展示用户的申请和使用情况。它依赖于底层的资源对象，如</a:t>
            </a:r>
            <a:r>
              <a:rPr kumimoji="1" lang="en" altLang="zh-CN" dirty="0" err="1"/>
              <a:t>kubectl</a:t>
            </a:r>
            <a:r>
              <a:rPr kumimoji="1" lang="en" altLang="zh-CN" dirty="0"/>
              <a:t> top</a:t>
            </a:r>
            <a:r>
              <a:rPr kumimoji="1" lang="zh-CN" altLang="en-US" dirty="0"/>
              <a:t>和</a:t>
            </a:r>
            <a:r>
              <a:rPr kumimoji="1" lang="en" altLang="zh-CN" dirty="0"/>
              <a:t>HPA</a:t>
            </a:r>
            <a:r>
              <a:rPr kumimoji="1" lang="zh-CN" altLang="en" dirty="0"/>
              <a:t>。</a:t>
            </a:r>
            <a:r>
              <a:rPr kumimoji="1" lang="zh-CN" altLang="en-US" dirty="0"/>
              <a:t>这个组件需要基础的资源采集能力，将采集到的数据通过</a:t>
            </a:r>
            <a:r>
              <a:rPr kumimoji="1" lang="en" altLang="zh-CN" dirty="0"/>
              <a:t>API server</a:t>
            </a:r>
            <a:r>
              <a:rPr kumimoji="1" lang="zh-CN" altLang="en-US" dirty="0"/>
              <a:t>提供给用户或其他组件。这些数据可以用于</a:t>
            </a:r>
            <a:r>
              <a:rPr kumimoji="1" lang="en" altLang="zh-CN" dirty="0"/>
              <a:t>K8S dashboard</a:t>
            </a:r>
            <a:r>
              <a:rPr kumimoji="1" lang="zh-CN" altLang="en-US" dirty="0"/>
              <a:t>上的展示，但展示能力受限，因为它主要取决于采集到的数据。采集的数据主要包括内存、</a:t>
            </a:r>
            <a:r>
              <a:rPr kumimoji="1" lang="en" altLang="zh-CN" dirty="0"/>
              <a:t>CPU</a:t>
            </a:r>
            <a:r>
              <a:rPr kumimoji="1" lang="zh-CN" altLang="en" dirty="0"/>
              <a:t>、</a:t>
            </a:r>
            <a:r>
              <a:rPr kumimoji="1" lang="zh-CN" altLang="en-US" dirty="0"/>
              <a:t>数据库存储等，以及用户申请和限制的资源。然而，它没有提供太好的扩展能力，让用户能够自定义采集内容。目前，更好的生态是使用</a:t>
            </a:r>
            <a:r>
              <a:rPr kumimoji="1" lang="en" altLang="zh-CN" dirty="0"/>
              <a:t>Prometheus</a:t>
            </a:r>
            <a:r>
              <a:rPr kumimoji="1" lang="zh-CN" altLang="en-US" dirty="0"/>
              <a:t>进行各种资源的采集和展示。</a:t>
            </a:r>
          </a:p>
          <a:p>
            <a:endParaRPr kumimoji="1" lang="zh-CN" altLang="en-US" dirty="0"/>
          </a:p>
          <a:p>
            <a:r>
              <a:rPr kumimoji="1" lang="zh-CN" altLang="en-US" dirty="0"/>
              <a:t>总之，</a:t>
            </a:r>
            <a:r>
              <a:rPr kumimoji="1" lang="en" altLang="zh-CN" dirty="0"/>
              <a:t>K8S dashboard</a:t>
            </a:r>
            <a:r>
              <a:rPr kumimoji="1" lang="zh-CN" altLang="en-US" dirty="0"/>
              <a:t>的资源采集器主要用于查看当前机器申请和限制的资源，以及每个</a:t>
            </a:r>
            <a:r>
              <a:rPr kumimoji="1" lang="en" altLang="zh-CN" dirty="0"/>
              <a:t>pod</a:t>
            </a:r>
            <a:r>
              <a:rPr kumimoji="1" lang="zh-CN" altLang="en-US" dirty="0"/>
              <a:t>的内存和</a:t>
            </a:r>
            <a:r>
              <a:rPr kumimoji="1" lang="en" altLang="zh-CN" dirty="0"/>
              <a:t>CPU</a:t>
            </a:r>
            <a:r>
              <a:rPr kumimoji="1" lang="zh-CN" altLang="en-US" dirty="0"/>
              <a:t>使用情况。它提供了一些基本的采集能力。稍后，我们将详细讨论每个组件。</a:t>
            </a:r>
            <a:endParaRPr kumimoji="1" lang="en-US" altLang="zh-CN" dirty="0"/>
          </a:p>
          <a:p>
            <a:endParaRPr kumimoji="1" lang="en-US" altLang="zh-CN" dirty="0"/>
          </a:p>
          <a:p>
            <a:r>
              <a:rPr kumimoji="1" lang="zh-CN" altLang="en-US" dirty="0"/>
              <a:t>另外一个问题是如何采集这些指标并进行控制。我们可以通过</a:t>
            </a:r>
            <a:r>
              <a:rPr kumimoji="1" lang="en" altLang="zh-CN" dirty="0"/>
              <a:t>API Server</a:t>
            </a:r>
            <a:r>
              <a:rPr kumimoji="1" lang="zh-CN" altLang="en" dirty="0"/>
              <a:t>（</a:t>
            </a:r>
            <a:r>
              <a:rPr kumimoji="1" lang="zh-CN" altLang="en-US" dirty="0"/>
              <a:t>即</a:t>
            </a:r>
            <a:r>
              <a:rPr kumimoji="1" lang="en" altLang="zh-CN" dirty="0"/>
              <a:t>K8S</a:t>
            </a:r>
            <a:r>
              <a:rPr kumimoji="1" lang="zh-CN" altLang="en-US" dirty="0"/>
              <a:t>的</a:t>
            </a:r>
            <a:r>
              <a:rPr kumimoji="1" lang="en" altLang="zh-CN" dirty="0"/>
              <a:t>API Server</a:t>
            </a:r>
            <a:r>
              <a:rPr kumimoji="1" lang="zh-CN" altLang="en" dirty="0"/>
              <a:t>）</a:t>
            </a:r>
            <a:r>
              <a:rPr kumimoji="1" lang="zh-CN" altLang="en-US" dirty="0"/>
              <a:t>来扩展并将其转化为弹性伸缩的指标。</a:t>
            </a:r>
          </a:p>
          <a:p>
            <a:endParaRPr kumimoji="1" lang="zh-CN" altLang="en-US" dirty="0"/>
          </a:p>
          <a:p>
            <a:r>
              <a:rPr kumimoji="1" lang="zh-CN" altLang="en-US" dirty="0"/>
              <a:t>我们有两个主要组件。第一个是集群本身自带的</a:t>
            </a:r>
            <a:r>
              <a:rPr kumimoji="1" lang="en" altLang="zh-CN" dirty="0"/>
              <a:t>HPA</a:t>
            </a:r>
            <a:r>
              <a:rPr kumimoji="1" lang="zh-CN" altLang="en-US" dirty="0"/>
              <a:t>弹性伸缩，它主要用于常规的内存和</a:t>
            </a:r>
            <a:r>
              <a:rPr kumimoji="1" lang="en" altLang="zh-CN" dirty="0"/>
              <a:t>CPU</a:t>
            </a:r>
            <a:r>
              <a:rPr kumimoji="1" lang="zh-CN" altLang="en-US" dirty="0"/>
              <a:t>使用。第二个组件是</a:t>
            </a:r>
            <a:r>
              <a:rPr kumimoji="1" lang="en" altLang="zh-CN" dirty="0"/>
              <a:t>Prometheus</a:t>
            </a:r>
            <a:r>
              <a:rPr kumimoji="1" lang="zh-CN" altLang="en-US" dirty="0"/>
              <a:t>指标转换器，它能将</a:t>
            </a:r>
            <a:r>
              <a:rPr kumimoji="1" lang="en" altLang="zh-CN" dirty="0"/>
              <a:t>Prometheus</a:t>
            </a:r>
            <a:r>
              <a:rPr kumimoji="1" lang="zh-CN" altLang="en-US" dirty="0"/>
              <a:t>的指标转换成</a:t>
            </a:r>
            <a:r>
              <a:rPr kumimoji="1" lang="en" altLang="zh-CN" dirty="0"/>
              <a:t>HPA</a:t>
            </a:r>
            <a:r>
              <a:rPr kumimoji="1" lang="zh-CN" altLang="en-US" dirty="0"/>
              <a:t>的控制指标，从而通过</a:t>
            </a:r>
            <a:r>
              <a:rPr kumimoji="1" lang="en" altLang="zh-CN" dirty="0"/>
              <a:t>API server</a:t>
            </a:r>
            <a:r>
              <a:rPr kumimoji="1" lang="zh-CN" altLang="en-US" dirty="0"/>
              <a:t>实现控制。</a:t>
            </a:r>
          </a:p>
          <a:p>
            <a:endParaRPr kumimoji="1" lang="zh-CN" altLang="en-US" dirty="0"/>
          </a:p>
          <a:p>
            <a:r>
              <a:rPr kumimoji="1" lang="zh-CN" altLang="en-US" dirty="0"/>
              <a:t>接下来我们来谈谈</a:t>
            </a:r>
            <a:r>
              <a:rPr kumimoji="1" lang="en" altLang="zh-CN" dirty="0"/>
              <a:t>GPU</a:t>
            </a:r>
            <a:r>
              <a:rPr kumimoji="1" lang="zh-CN" altLang="en-US" dirty="0"/>
              <a:t>的使用。这里包括两个部分：一是如何在</a:t>
            </a:r>
            <a:r>
              <a:rPr kumimoji="1" lang="en" altLang="zh-CN" dirty="0"/>
              <a:t>K8S</a:t>
            </a:r>
            <a:r>
              <a:rPr kumimoji="1" lang="zh-CN" altLang="en-US" dirty="0"/>
              <a:t>中使用常规的英伟达</a:t>
            </a:r>
            <a:r>
              <a:rPr kumimoji="1" lang="en" altLang="zh-CN" dirty="0"/>
              <a:t>GPU</a:t>
            </a:r>
            <a:r>
              <a:rPr kumimoji="1" lang="zh-CN" altLang="en-US" dirty="0"/>
              <a:t>卡，使其被</a:t>
            </a:r>
            <a:r>
              <a:rPr kumimoji="1" lang="en" altLang="zh-CN" dirty="0"/>
              <a:t>Pod</a:t>
            </a:r>
            <a:r>
              <a:rPr kumimoji="1" lang="zh-CN" altLang="en-US" dirty="0"/>
              <a:t>占用；二是如何使用虚拟</a:t>
            </a:r>
            <a:r>
              <a:rPr kumimoji="1" lang="en" altLang="zh-CN" dirty="0"/>
              <a:t>GPU</a:t>
            </a:r>
            <a:r>
              <a:rPr kumimoji="1" lang="zh-CN" altLang="en-US" dirty="0"/>
              <a:t>组件将一张</a:t>
            </a:r>
            <a:r>
              <a:rPr kumimoji="1" lang="en" altLang="zh-CN" dirty="0"/>
              <a:t>GPU</a:t>
            </a:r>
            <a:r>
              <a:rPr kumimoji="1" lang="zh-CN" altLang="en-US" dirty="0"/>
              <a:t>卡虚拟化成多张卡，从而被多个</a:t>
            </a:r>
            <a:r>
              <a:rPr kumimoji="1" lang="en" altLang="zh-CN" dirty="0"/>
              <a:t>Pod</a:t>
            </a:r>
            <a:r>
              <a:rPr kumimoji="1" lang="zh-CN" altLang="en-US" dirty="0"/>
              <a:t>共享占用。虽然这种共享方式下，各</a:t>
            </a:r>
            <a:r>
              <a:rPr kumimoji="1" lang="en" altLang="zh-CN" dirty="0"/>
              <a:t>Pod</a:t>
            </a:r>
            <a:r>
              <a:rPr kumimoji="1" lang="zh-CN" altLang="en-US" dirty="0"/>
              <a:t>并不在同一张卡上，但它们之间不会相互冲突和挤占资源。当然，如果你不使用这两种方式，也可以直接用主机上的</a:t>
            </a:r>
            <a:r>
              <a:rPr kumimoji="1" lang="en" altLang="zh-CN" dirty="0"/>
              <a:t>GPU</a:t>
            </a:r>
            <a:r>
              <a:rPr kumimoji="1" lang="zh-CN" altLang="en-US" dirty="0"/>
              <a:t>卡，但这将是一种完全共享的方式，即所有人都可以占用这个设备。</a:t>
            </a:r>
          </a:p>
          <a:p>
            <a:endParaRPr kumimoji="1" lang="zh-CN" altLang="en-US" dirty="0"/>
          </a:p>
          <a:p>
            <a:r>
              <a:rPr kumimoji="1" lang="zh-CN" altLang="en-US" dirty="0"/>
              <a:t>在</a:t>
            </a:r>
            <a:r>
              <a:rPr kumimoji="1" lang="en" altLang="zh-CN" dirty="0" err="1"/>
              <a:t>kubeflow</a:t>
            </a:r>
            <a:r>
              <a:rPr kumimoji="1" lang="zh-CN" altLang="en-US" dirty="0"/>
              <a:t>命名空间下，我们有一些基础的调度和计算组件。这些组件包括</a:t>
            </a:r>
            <a:r>
              <a:rPr kumimoji="1" lang="en" altLang="zh-CN" dirty="0"/>
              <a:t>NNI</a:t>
            </a:r>
            <a:r>
              <a:rPr kumimoji="1" lang="zh-CN" altLang="en-US" dirty="0"/>
              <a:t>超参搜索中的框架，它是微软亚洲研究院开发的超参搜索能力，以及依赖的分布式调度框架。另一个组件是</a:t>
            </a:r>
            <a:r>
              <a:rPr kumimoji="1" lang="en" altLang="zh-CN" dirty="0"/>
              <a:t>workflow controller</a:t>
            </a:r>
            <a:r>
              <a:rPr kumimoji="1" lang="zh-CN" altLang="en" dirty="0"/>
              <a:t>，</a:t>
            </a:r>
            <a:r>
              <a:rPr kumimoji="1" lang="zh-CN" altLang="en-US" dirty="0"/>
              <a:t>它是</a:t>
            </a:r>
            <a:r>
              <a:rPr kumimoji="1" lang="en" altLang="zh-CN" dirty="0" err="1"/>
              <a:t>argo</a:t>
            </a:r>
            <a:r>
              <a:rPr kumimoji="1" lang="zh-CN" altLang="en-US" dirty="0"/>
              <a:t>的基础调度组件，能够将</a:t>
            </a:r>
            <a:r>
              <a:rPr kumimoji="1" lang="en" altLang="zh-CN" dirty="0" err="1"/>
              <a:t>argo</a:t>
            </a:r>
            <a:r>
              <a:rPr kumimoji="1" lang="zh-CN" altLang="en-US" dirty="0"/>
              <a:t>的</a:t>
            </a:r>
            <a:r>
              <a:rPr kumimoji="1" lang="en" altLang="zh-CN" dirty="0"/>
              <a:t>DAG</a:t>
            </a:r>
            <a:r>
              <a:rPr kumimoji="1" lang="zh-CN" altLang="en-US" dirty="0"/>
              <a:t>翻译成</a:t>
            </a:r>
            <a:r>
              <a:rPr kumimoji="1" lang="en" altLang="zh-CN" dirty="0"/>
              <a:t>K8S</a:t>
            </a:r>
            <a:r>
              <a:rPr kumimoji="1" lang="zh-CN" altLang="en-US" dirty="0"/>
              <a:t>中的</a:t>
            </a:r>
            <a:r>
              <a:rPr kumimoji="1" lang="en" altLang="zh-CN" dirty="0"/>
              <a:t>Pod</a:t>
            </a:r>
            <a:r>
              <a:rPr kumimoji="1" lang="zh-CN" altLang="en-US" dirty="0"/>
              <a:t>流程和一些逻辑控制流程。</a:t>
            </a:r>
          </a:p>
          <a:p>
            <a:endParaRPr kumimoji="1" lang="zh-CN" altLang="en-US" dirty="0"/>
          </a:p>
          <a:p>
            <a:r>
              <a:rPr kumimoji="1" lang="zh-CN" altLang="en-US" dirty="0"/>
              <a:t>此外，我们还有存储组件，如对象存储组件。在</a:t>
            </a:r>
            <a:r>
              <a:rPr kumimoji="1" lang="en" altLang="zh-CN" dirty="0"/>
              <a:t>workflow</a:t>
            </a:r>
            <a:r>
              <a:rPr kumimoji="1" lang="zh-CN" altLang="en-US" dirty="0"/>
              <a:t>流转过程中，我们需要一个地方来存储变量、中间结果和日志，因此我们使用了这样一个对象存储组件。最后，我们还有</a:t>
            </a:r>
            <a:r>
              <a:rPr kumimoji="1" lang="en" altLang="zh-CN" dirty="0"/>
              <a:t>spark operator</a:t>
            </a:r>
            <a:r>
              <a:rPr kumimoji="1" lang="zh-CN" altLang="en" dirty="0"/>
              <a:t>，</a:t>
            </a:r>
            <a:r>
              <a:rPr kumimoji="1" lang="zh-CN" altLang="en-US" dirty="0"/>
              <a:t>它在我们进行</a:t>
            </a:r>
            <a:r>
              <a:rPr kumimoji="1" lang="en" altLang="zh-CN" dirty="0"/>
              <a:t>spark serverless</a:t>
            </a:r>
            <a:r>
              <a:rPr kumimoji="1" lang="zh-CN" altLang="en-US" dirty="0"/>
              <a:t>操作时，可以根据请求帮助我们实时生成一个</a:t>
            </a:r>
            <a:r>
              <a:rPr kumimoji="1" lang="en" altLang="zh-CN" dirty="0"/>
              <a:t>spark</a:t>
            </a:r>
            <a:r>
              <a:rPr kumimoji="1" lang="zh-CN" altLang="en-US" dirty="0"/>
              <a:t>集群，并监控和销毁这个集群。</a:t>
            </a:r>
            <a:endParaRPr kumimoji="1" lang="en-US" altLang="zh-CN" dirty="0"/>
          </a:p>
          <a:p>
            <a:endParaRPr kumimoji="1" lang="en-US" altLang="zh-CN" dirty="0"/>
          </a:p>
          <a:p>
            <a:r>
              <a:rPr kumimoji="1" lang="zh-CN" altLang="en-US" dirty="0"/>
              <a:t>接下来，让我们谈谈</a:t>
            </a:r>
            <a:r>
              <a:rPr kumimoji="1" lang="en" altLang="zh-CN" dirty="0"/>
              <a:t>Training Operator</a:t>
            </a:r>
            <a:r>
              <a:rPr kumimoji="1" lang="zh-CN" altLang="en" dirty="0"/>
              <a:t>。</a:t>
            </a:r>
            <a:r>
              <a:rPr kumimoji="1" lang="zh-CN" altLang="en-US" dirty="0"/>
              <a:t>在第一个版本中，它细分了大约五六个版本，包括</a:t>
            </a:r>
            <a:r>
              <a:rPr kumimoji="1" lang="en" altLang="zh-CN" dirty="0" err="1"/>
              <a:t>PyTorch</a:t>
            </a:r>
            <a:r>
              <a:rPr kumimoji="1" lang="en" altLang="zh-CN" dirty="0"/>
              <a:t> Operator</a:t>
            </a:r>
            <a:r>
              <a:rPr kumimoji="1" lang="zh-CN" altLang="en" dirty="0"/>
              <a:t>、</a:t>
            </a:r>
            <a:r>
              <a:rPr kumimoji="1" lang="en" altLang="zh-CN" dirty="0" err="1"/>
              <a:t>PyTorch</a:t>
            </a:r>
            <a:r>
              <a:rPr kumimoji="1" lang="en" altLang="zh-CN" dirty="0"/>
              <a:t> Job</a:t>
            </a:r>
            <a:r>
              <a:rPr kumimoji="1" lang="zh-CN" altLang="en" dirty="0"/>
              <a:t>、</a:t>
            </a:r>
            <a:r>
              <a:rPr kumimoji="1" lang="en" altLang="zh-CN" dirty="0"/>
              <a:t>TensorFlow Job</a:t>
            </a:r>
            <a:r>
              <a:rPr kumimoji="1" lang="zh-CN" altLang="en" dirty="0"/>
              <a:t>、</a:t>
            </a:r>
            <a:r>
              <a:rPr kumimoji="1" lang="en" altLang="zh-CN" dirty="0" err="1"/>
              <a:t>MXNet</a:t>
            </a:r>
            <a:r>
              <a:rPr kumimoji="1" lang="en" altLang="zh-CN" dirty="0"/>
              <a:t> Job</a:t>
            </a:r>
            <a:r>
              <a:rPr kumimoji="1" lang="zh-CN" altLang="en" dirty="0"/>
              <a:t>、</a:t>
            </a:r>
            <a:r>
              <a:rPr kumimoji="1" lang="en" altLang="zh-CN" dirty="0"/>
              <a:t>MPI Job</a:t>
            </a:r>
            <a:r>
              <a:rPr kumimoji="1" lang="zh-CN" altLang="en-US" dirty="0"/>
              <a:t>以及</a:t>
            </a:r>
            <a:r>
              <a:rPr kumimoji="1" lang="en" altLang="zh-CN" dirty="0" err="1"/>
              <a:t>XGBoost</a:t>
            </a:r>
            <a:r>
              <a:rPr kumimoji="1" lang="en" altLang="zh-CN" dirty="0"/>
              <a:t> Job</a:t>
            </a:r>
            <a:r>
              <a:rPr kumimoji="1" lang="zh-CN" altLang="en" dirty="0"/>
              <a:t>。</a:t>
            </a:r>
            <a:r>
              <a:rPr kumimoji="1" lang="zh-CN" altLang="en-US" dirty="0"/>
              <a:t>但现在，这些版本已经被合并为一个，因为管理如此多类型的</a:t>
            </a:r>
            <a:r>
              <a:rPr kumimoji="1" lang="en" altLang="zh-CN" dirty="0"/>
              <a:t>Job</a:t>
            </a:r>
            <a:r>
              <a:rPr kumimoji="1" lang="zh-CN" altLang="en-US" dirty="0"/>
              <a:t>和</a:t>
            </a:r>
            <a:r>
              <a:rPr kumimoji="1" lang="en" altLang="zh-CN" dirty="0"/>
              <a:t>Pod</a:t>
            </a:r>
            <a:r>
              <a:rPr kumimoji="1" lang="zh-CN" altLang="en-US" dirty="0"/>
              <a:t>确实非常繁琐，维护起来也非常麻烦。因此，现在它已经被合并，并增加了一个飞浆（</a:t>
            </a:r>
            <a:r>
              <a:rPr kumimoji="1" lang="en" altLang="zh-CN" dirty="0" err="1"/>
              <a:t>PaddlePaddle</a:t>
            </a:r>
            <a:r>
              <a:rPr kumimoji="1" lang="zh-CN" altLang="en" dirty="0"/>
              <a:t>）</a:t>
            </a:r>
            <a:r>
              <a:rPr kumimoji="1" lang="en" altLang="zh-CN" dirty="0"/>
              <a:t>Job</a:t>
            </a:r>
            <a:r>
              <a:rPr kumimoji="1" lang="zh-CN" altLang="en" dirty="0"/>
              <a:t>。</a:t>
            </a:r>
            <a:r>
              <a:rPr kumimoji="1" lang="zh-CN" altLang="en-US" dirty="0"/>
              <a:t>所以，只需安装一个</a:t>
            </a:r>
            <a:r>
              <a:rPr kumimoji="1" lang="en" altLang="zh-CN" dirty="0"/>
              <a:t>Training Operator</a:t>
            </a:r>
            <a:r>
              <a:rPr kumimoji="1" lang="zh-CN" altLang="en" dirty="0"/>
              <a:t>，</a:t>
            </a:r>
            <a:r>
              <a:rPr kumimoji="1" lang="zh-CN" altLang="en-US" dirty="0"/>
              <a:t>你就可以将这些深度学习框架的分布式调度都加进去。当然，你还可以自己添加其他的，比如华为的深度学习框架。</a:t>
            </a:r>
          </a:p>
          <a:p>
            <a:endParaRPr kumimoji="1" lang="zh-CN" altLang="en-US" dirty="0"/>
          </a:p>
          <a:p>
            <a:r>
              <a:rPr kumimoji="1" lang="zh-CN" altLang="en-US" dirty="0"/>
              <a:t>如果你觉得</a:t>
            </a:r>
            <a:r>
              <a:rPr kumimoji="1" lang="en" altLang="zh-CN" dirty="0"/>
              <a:t>Training Operator</a:t>
            </a:r>
            <a:r>
              <a:rPr kumimoji="1" lang="zh-CN" altLang="en-US" dirty="0"/>
              <a:t>中的飞浆分布式调度能力不够好，你也可以使用飞浆自己的</a:t>
            </a:r>
            <a:r>
              <a:rPr kumimoji="1" lang="en" altLang="zh-CN" dirty="0"/>
              <a:t>Operator</a:t>
            </a:r>
            <a:r>
              <a:rPr kumimoji="1" lang="zh-CN" altLang="en" dirty="0"/>
              <a:t>。</a:t>
            </a:r>
            <a:r>
              <a:rPr kumimoji="1" lang="zh-CN" altLang="en-US" dirty="0"/>
              <a:t>一般来说，深度学习框架要在</a:t>
            </a:r>
            <a:r>
              <a:rPr kumimoji="1" lang="en" altLang="zh-CN" dirty="0"/>
              <a:t>Kubernetes</a:t>
            </a:r>
            <a:r>
              <a:rPr kumimoji="1" lang="zh-CN" altLang="en" dirty="0"/>
              <a:t>（</a:t>
            </a:r>
            <a:r>
              <a:rPr kumimoji="1" lang="en" altLang="zh-CN" dirty="0"/>
              <a:t>K8S</a:t>
            </a:r>
            <a:r>
              <a:rPr kumimoji="1" lang="zh-CN" altLang="en" dirty="0"/>
              <a:t>）</a:t>
            </a:r>
            <a:r>
              <a:rPr kumimoji="1" lang="zh-CN" altLang="en-US" dirty="0"/>
              <a:t>上运行，都需要有一个对应的</a:t>
            </a:r>
            <a:r>
              <a:rPr kumimoji="1" lang="en" altLang="zh-CN" dirty="0"/>
              <a:t>K8S Operator</a:t>
            </a:r>
            <a:r>
              <a:rPr kumimoji="1" lang="zh-CN" altLang="en" dirty="0"/>
              <a:t>，</a:t>
            </a:r>
            <a:r>
              <a:rPr kumimoji="1" lang="zh-CN" altLang="en-US" dirty="0"/>
              <a:t>以便兼容</a:t>
            </a:r>
            <a:r>
              <a:rPr kumimoji="1" lang="en" altLang="zh-CN" dirty="0"/>
              <a:t>K8S</a:t>
            </a:r>
            <a:r>
              <a:rPr kumimoji="1" lang="zh-CN" altLang="en-US" dirty="0"/>
              <a:t>中的域名、</a:t>
            </a:r>
            <a:r>
              <a:rPr kumimoji="1" lang="en" altLang="zh-CN" dirty="0"/>
              <a:t>IP</a:t>
            </a:r>
            <a:r>
              <a:rPr kumimoji="1" lang="zh-CN" altLang="en-US" dirty="0"/>
              <a:t>和端口等网络环境，并能够实现集群调度。但并非所有的分布式深度学习框架都已经具备在</a:t>
            </a:r>
            <a:r>
              <a:rPr kumimoji="1" lang="en" altLang="zh-CN" dirty="0"/>
              <a:t>K8S</a:t>
            </a:r>
            <a:r>
              <a:rPr kumimoji="1" lang="zh-CN" altLang="en-US" dirty="0"/>
              <a:t>环境下的分布式能力，比如有些框架可能依赖</a:t>
            </a:r>
            <a:r>
              <a:rPr kumimoji="1" lang="en" altLang="zh-CN" dirty="0"/>
              <a:t>SSH</a:t>
            </a:r>
            <a:r>
              <a:rPr kumimoji="1" lang="zh-CN" altLang="en" dirty="0"/>
              <a:t>，</a:t>
            </a:r>
            <a:r>
              <a:rPr kumimoji="1" lang="zh-CN" altLang="en-US" dirty="0"/>
              <a:t>而在</a:t>
            </a:r>
            <a:r>
              <a:rPr kumimoji="1" lang="en" altLang="zh-CN" dirty="0"/>
              <a:t>K8S</a:t>
            </a:r>
            <a:r>
              <a:rPr kumimoji="1" lang="zh-CN" altLang="en-US" dirty="0"/>
              <a:t>中，</a:t>
            </a:r>
            <a:r>
              <a:rPr kumimoji="1" lang="en" altLang="zh-CN" dirty="0"/>
              <a:t>Pod</a:t>
            </a:r>
            <a:r>
              <a:rPr kumimoji="1" lang="zh-CN" altLang="en-US" dirty="0"/>
              <a:t>是不断变化的，这就需要自己想办法将其组织成集群。</a:t>
            </a:r>
          </a:p>
          <a:p>
            <a:endParaRPr kumimoji="1" lang="zh-CN" altLang="en-US" dirty="0"/>
          </a:p>
          <a:p>
            <a:r>
              <a:rPr kumimoji="1" lang="zh-CN" altLang="en-US" dirty="0"/>
              <a:t>以</a:t>
            </a:r>
            <a:r>
              <a:rPr kumimoji="1" lang="en" altLang="zh-CN" dirty="0"/>
              <a:t>Kaldi</a:t>
            </a:r>
            <a:r>
              <a:rPr kumimoji="1" lang="zh-CN" altLang="en-US" dirty="0"/>
              <a:t>为例，它是一种用于语音识别的分布式深度学习框架，但它本身并没有实现在</a:t>
            </a:r>
            <a:r>
              <a:rPr kumimoji="1" lang="en" altLang="zh-CN" dirty="0"/>
              <a:t>K8S</a:t>
            </a:r>
            <a:r>
              <a:rPr kumimoji="1" lang="zh-CN" altLang="en-US" dirty="0"/>
              <a:t>中的集群功能。遇到这种问题时，我们可以引入</a:t>
            </a:r>
            <a:r>
              <a:rPr kumimoji="1" lang="en" altLang="zh-CN" dirty="0"/>
              <a:t>Volcano</a:t>
            </a:r>
            <a:r>
              <a:rPr kumimoji="1" lang="zh-CN" altLang="en-US" dirty="0"/>
              <a:t>分布式和批量调度。</a:t>
            </a:r>
            <a:r>
              <a:rPr kumimoji="1" lang="en" altLang="zh-CN" dirty="0"/>
              <a:t>Volcano</a:t>
            </a:r>
            <a:r>
              <a:rPr kumimoji="1" lang="zh-CN" altLang="en-US" dirty="0"/>
              <a:t>主要涉及调度，不涉及具体的深度学习框架，因此它本身兼容了很多深度学习和调度系统，如</a:t>
            </a:r>
            <a:r>
              <a:rPr kumimoji="1" lang="en" altLang="zh-CN" dirty="0"/>
              <a:t>TensorFlow</a:t>
            </a:r>
            <a:r>
              <a:rPr kumimoji="1" lang="zh-CN" altLang="en" dirty="0"/>
              <a:t>、</a:t>
            </a:r>
            <a:r>
              <a:rPr kumimoji="1" lang="en" altLang="zh-CN" dirty="0" err="1"/>
              <a:t>PyTorch</a:t>
            </a:r>
            <a:r>
              <a:rPr kumimoji="1" lang="zh-CN" altLang="en-US" dirty="0"/>
              <a:t>和</a:t>
            </a:r>
            <a:r>
              <a:rPr kumimoji="1" lang="en" altLang="zh-CN" dirty="0" err="1"/>
              <a:t>MXNet</a:t>
            </a:r>
            <a:r>
              <a:rPr kumimoji="1" lang="zh-CN" altLang="en-US" dirty="0"/>
              <a:t>等。实际上，每个深度学习框架在</a:t>
            </a:r>
            <a:r>
              <a:rPr kumimoji="1" lang="en" altLang="zh-CN" dirty="0"/>
              <a:t>K8S</a:t>
            </a:r>
            <a:r>
              <a:rPr kumimoji="1" lang="zh-CN" altLang="en-US" dirty="0"/>
              <a:t>中都有不止一种部署方案。我们通常会优先使用官方提供的</a:t>
            </a:r>
            <a:r>
              <a:rPr kumimoji="1" lang="en" altLang="zh-CN" dirty="0"/>
              <a:t>Operator</a:t>
            </a:r>
            <a:r>
              <a:rPr kumimoji="1" lang="zh-CN" altLang="en" dirty="0"/>
              <a:t>，</a:t>
            </a:r>
            <a:r>
              <a:rPr kumimoji="1" lang="zh-CN" altLang="en-US" dirty="0"/>
              <a:t>如</a:t>
            </a:r>
            <a:r>
              <a:rPr kumimoji="1" lang="en" altLang="zh-CN" dirty="0" err="1"/>
              <a:t>PyTorch</a:t>
            </a:r>
            <a:r>
              <a:rPr kumimoji="1" lang="zh-CN" altLang="en-US" dirty="0"/>
              <a:t>官方的</a:t>
            </a:r>
            <a:r>
              <a:rPr kumimoji="1" lang="en" altLang="zh-CN" dirty="0"/>
              <a:t>Operator</a:t>
            </a:r>
            <a:r>
              <a:rPr kumimoji="1" lang="zh-CN" altLang="en" dirty="0"/>
              <a:t>。</a:t>
            </a:r>
            <a:r>
              <a:rPr kumimoji="1" lang="zh-CN" altLang="en-US" dirty="0"/>
              <a:t>如果没有提供，我们会自己封装，并使用</a:t>
            </a:r>
            <a:r>
              <a:rPr kumimoji="1" lang="en" altLang="zh-CN" dirty="0"/>
              <a:t>Volcano</a:t>
            </a:r>
            <a:r>
              <a:rPr kumimoji="1" lang="zh-CN" altLang="en-US" dirty="0"/>
              <a:t>作为底层分布式调度框架。在</a:t>
            </a:r>
            <a:r>
              <a:rPr kumimoji="1" lang="en" altLang="zh-CN" dirty="0"/>
              <a:t>Volcano</a:t>
            </a:r>
            <a:r>
              <a:rPr kumimoji="1" lang="zh-CN" altLang="en-US" dirty="0"/>
              <a:t>中配置深度学习框架所需的策略和配置，并以</a:t>
            </a:r>
            <a:r>
              <a:rPr kumimoji="1" lang="en" altLang="zh-CN" dirty="0"/>
              <a:t>Volcano</a:t>
            </a:r>
            <a:r>
              <a:rPr kumimoji="1" lang="zh-CN" altLang="en-US" dirty="0"/>
              <a:t>的形式启动一个分布式集群。</a:t>
            </a:r>
          </a:p>
          <a:p>
            <a:endParaRPr kumimoji="1" lang="zh-CN" altLang="en-US" dirty="0"/>
          </a:p>
          <a:p>
            <a:r>
              <a:rPr kumimoji="1" lang="zh-CN" altLang="en-US" dirty="0"/>
              <a:t>总之，在</a:t>
            </a:r>
            <a:r>
              <a:rPr kumimoji="1" lang="en" altLang="zh-CN" dirty="0"/>
              <a:t>Kubeflow</a:t>
            </a:r>
            <a:r>
              <a:rPr kumimoji="1" lang="zh-CN" altLang="en-US" dirty="0"/>
              <a:t>命名空间中，我们主要关注的是计算的分布式调度和计算相关的组件。</a:t>
            </a:r>
            <a:endParaRPr kumimoji="1" lang="en-US" altLang="zh-CN" dirty="0"/>
          </a:p>
          <a:p>
            <a:endParaRPr kumimoji="1" lang="en-US" altLang="zh-CN" dirty="0"/>
          </a:p>
          <a:p>
            <a:r>
              <a:rPr kumimoji="1" lang="zh-CN" altLang="en-US" dirty="0"/>
              <a:t>在</a:t>
            </a:r>
            <a:r>
              <a:rPr kumimoji="1" lang="en" altLang="zh-CN" dirty="0"/>
              <a:t>Istio</a:t>
            </a:r>
            <a:r>
              <a:rPr kumimoji="1" lang="zh-CN" altLang="en-US" dirty="0"/>
              <a:t>系统命名空间中，我们主要关注流量代理。流量代理分为两个部分：流量入口和控制面。控制面负责配置各种规则，包括采集规则、安全规则、分流规则、流量复制规则以及域名代理和路径代理规则等。这些规则是通过</a:t>
            </a:r>
            <a:r>
              <a:rPr kumimoji="1" lang="en" altLang="zh-CN" dirty="0" err="1"/>
              <a:t>Istiod</a:t>
            </a:r>
            <a:r>
              <a:rPr kumimoji="1" lang="zh-CN" altLang="en-US" dirty="0"/>
              <a:t>进行监控的。</a:t>
            </a:r>
          </a:p>
          <a:p>
            <a:endParaRPr kumimoji="1" lang="zh-CN" altLang="en-US" dirty="0"/>
          </a:p>
          <a:p>
            <a:r>
              <a:rPr kumimoji="1" lang="zh-CN" altLang="en-US" dirty="0"/>
              <a:t>我们可以将</a:t>
            </a:r>
            <a:r>
              <a:rPr kumimoji="1" lang="en" altLang="zh-CN" dirty="0" err="1"/>
              <a:t>Istiod</a:t>
            </a:r>
            <a:r>
              <a:rPr kumimoji="1" lang="zh-CN" altLang="en-US" dirty="0"/>
              <a:t>理解为流量代理中的许多</a:t>
            </a:r>
            <a:r>
              <a:rPr kumimoji="1" lang="en" altLang="zh-CN" dirty="0"/>
              <a:t>operator</a:t>
            </a:r>
            <a:r>
              <a:rPr kumimoji="1" lang="zh-CN" altLang="en" dirty="0"/>
              <a:t>，</a:t>
            </a:r>
            <a:r>
              <a:rPr kumimoji="1" lang="zh-CN" altLang="en-US" dirty="0"/>
              <a:t>它们统一被合并到了</a:t>
            </a:r>
            <a:r>
              <a:rPr kumimoji="1" lang="en" altLang="zh-CN" dirty="0" err="1"/>
              <a:t>Istiod</a:t>
            </a:r>
            <a:r>
              <a:rPr kumimoji="1" lang="zh-CN" altLang="en-US" dirty="0"/>
              <a:t>中。在</a:t>
            </a:r>
            <a:r>
              <a:rPr kumimoji="1" lang="en" altLang="zh-CN" dirty="0"/>
              <a:t>Istio</a:t>
            </a:r>
            <a:r>
              <a:rPr kumimoji="1" lang="zh-CN" altLang="en-US" dirty="0"/>
              <a:t>的早期版本（</a:t>
            </a:r>
            <a:r>
              <a:rPr kumimoji="1" lang="en-US" altLang="zh-CN" dirty="0"/>
              <a:t>1.13</a:t>
            </a:r>
            <a:r>
              <a:rPr kumimoji="1" lang="zh-CN" altLang="en-US" dirty="0"/>
              <a:t>之前），控制器是分散的，有很多属性来管理这些组件。然而，随着微服务拆分得越来越细，管理和学习成本变得非常高。实际上，我们并不需要关心</a:t>
            </a:r>
            <a:r>
              <a:rPr kumimoji="1" lang="en" altLang="zh-CN" dirty="0" err="1"/>
              <a:t>Istiod</a:t>
            </a:r>
            <a:r>
              <a:rPr kumimoji="1" lang="zh-CN" altLang="en-US" dirty="0"/>
              <a:t>中的许多基础组件，只需要按照规则使用即可。因此，现在人们更喜欢将不常用的基础组件合并为一个，例如</a:t>
            </a:r>
            <a:r>
              <a:rPr kumimoji="1" lang="en" altLang="zh-CN" dirty="0"/>
              <a:t>training operator</a:t>
            </a:r>
            <a:r>
              <a:rPr kumimoji="1" lang="zh-CN" altLang="en-US" dirty="0"/>
              <a:t>和</a:t>
            </a:r>
            <a:r>
              <a:rPr kumimoji="1" lang="en" altLang="zh-CN" dirty="0" err="1"/>
              <a:t>Istiod</a:t>
            </a:r>
            <a:r>
              <a:rPr kumimoji="1" lang="zh-CN" altLang="en" dirty="0"/>
              <a:t>。</a:t>
            </a:r>
          </a:p>
          <a:p>
            <a:endParaRPr kumimoji="1" lang="zh-CN" altLang="en" dirty="0"/>
          </a:p>
          <a:p>
            <a:r>
              <a:rPr kumimoji="1" lang="zh-CN" altLang="en-US" dirty="0"/>
              <a:t>在</a:t>
            </a:r>
            <a:r>
              <a:rPr kumimoji="1" lang="en" altLang="zh-CN" dirty="0"/>
              <a:t>Istio</a:t>
            </a:r>
            <a:r>
              <a:rPr kumimoji="1" lang="zh-CN" altLang="en-US" dirty="0"/>
              <a:t>中，我们关注两个方面：流量入口和基础控制面。接下来，我们来看一些监控组件，主要包括资源采集的</a:t>
            </a:r>
            <a:r>
              <a:rPr kumimoji="1" lang="en" altLang="zh-CN" dirty="0"/>
              <a:t>exporter</a:t>
            </a:r>
            <a:r>
              <a:rPr kumimoji="1" lang="zh-CN" altLang="en" dirty="0"/>
              <a:t>。</a:t>
            </a:r>
            <a:r>
              <a:rPr kumimoji="1" lang="zh-CN" altLang="en-US" dirty="0"/>
              <a:t>例如，</a:t>
            </a:r>
            <a:r>
              <a:rPr kumimoji="1" lang="en" altLang="zh-CN" dirty="0"/>
              <a:t>GPU</a:t>
            </a:r>
            <a:r>
              <a:rPr kumimoji="1" lang="zh-CN" altLang="en-US" dirty="0"/>
              <a:t>采集需要</a:t>
            </a:r>
            <a:r>
              <a:rPr kumimoji="1" lang="en" altLang="zh-CN" dirty="0"/>
              <a:t>GPU</a:t>
            </a:r>
            <a:r>
              <a:rPr kumimoji="1" lang="zh-CN" altLang="en-US" dirty="0"/>
              <a:t>的</a:t>
            </a:r>
            <a:r>
              <a:rPr kumimoji="1" lang="en" altLang="zh-CN" dirty="0"/>
              <a:t>exporter</a:t>
            </a:r>
            <a:r>
              <a:rPr kumimoji="1" lang="zh-CN" altLang="en" dirty="0"/>
              <a:t>，</a:t>
            </a:r>
            <a:r>
              <a:rPr kumimoji="1" lang="zh-CN" altLang="en-US" dirty="0"/>
              <a:t>主机采集需要主机的</a:t>
            </a:r>
            <a:r>
              <a:rPr kumimoji="1" lang="en" altLang="zh-CN" dirty="0"/>
              <a:t>exporter</a:t>
            </a:r>
            <a:r>
              <a:rPr kumimoji="1" lang="zh-CN" altLang="en" dirty="0"/>
              <a:t>，</a:t>
            </a:r>
            <a:r>
              <a:rPr kumimoji="1" lang="en" altLang="zh-CN" dirty="0"/>
              <a:t>K8S</a:t>
            </a:r>
            <a:r>
              <a:rPr kumimoji="1" lang="zh-CN" altLang="en-US" dirty="0"/>
              <a:t>事件采集需要</a:t>
            </a:r>
            <a:r>
              <a:rPr kumimoji="1" lang="en" altLang="zh-CN" dirty="0"/>
              <a:t>event exporter</a:t>
            </a:r>
            <a:r>
              <a:rPr kumimoji="1" lang="zh-CN" altLang="en" dirty="0"/>
              <a:t>，</a:t>
            </a:r>
            <a:r>
              <a:rPr kumimoji="1" lang="zh-CN" altLang="en-US" dirty="0"/>
              <a:t>以及针对特定应用的</a:t>
            </a:r>
            <a:r>
              <a:rPr kumimoji="1" lang="en" altLang="zh-CN" dirty="0"/>
              <a:t>exporter</a:t>
            </a:r>
            <a:r>
              <a:rPr kumimoji="1" lang="zh-CN" altLang="en" dirty="0"/>
              <a:t>，</a:t>
            </a:r>
            <a:r>
              <a:rPr kumimoji="1" lang="zh-CN" altLang="en-US" dirty="0"/>
              <a:t>如</a:t>
            </a:r>
            <a:r>
              <a:rPr kumimoji="1" lang="en" altLang="zh-CN" dirty="0"/>
              <a:t>Redis exporter</a:t>
            </a:r>
            <a:r>
              <a:rPr kumimoji="1" lang="zh-CN" altLang="en-US" dirty="0"/>
              <a:t>等。在开源组件中，官方通常会提供</a:t>
            </a:r>
            <a:r>
              <a:rPr kumimoji="1" lang="en" altLang="zh-CN" dirty="0"/>
              <a:t>exporter</a:t>
            </a:r>
            <a:r>
              <a:rPr kumimoji="1" lang="zh-CN" altLang="en-US" dirty="0"/>
              <a:t>的功能，如果官方没有提供，我们也可以在</a:t>
            </a:r>
            <a:r>
              <a:rPr kumimoji="1" lang="en" altLang="zh-CN" dirty="0"/>
              <a:t>GitHub</a:t>
            </a:r>
            <a:r>
              <a:rPr kumimoji="1" lang="zh-CN" altLang="en-US" dirty="0"/>
              <a:t>上找到相应的</a:t>
            </a:r>
            <a:r>
              <a:rPr kumimoji="1" lang="en" altLang="zh-CN" dirty="0"/>
              <a:t>exporter</a:t>
            </a:r>
            <a:r>
              <a:rPr kumimoji="1" lang="zh-CN" altLang="en" dirty="0"/>
              <a:t>。</a:t>
            </a:r>
          </a:p>
          <a:p>
            <a:endParaRPr kumimoji="1" lang="zh-CN" altLang="en" dirty="0"/>
          </a:p>
          <a:p>
            <a:r>
              <a:rPr kumimoji="1" lang="zh-CN" altLang="en-US" dirty="0"/>
              <a:t>除了使用</a:t>
            </a:r>
            <a:r>
              <a:rPr kumimoji="1" lang="en" altLang="zh-CN" dirty="0"/>
              <a:t>exporter</a:t>
            </a:r>
            <a:r>
              <a:rPr kumimoji="1" lang="zh-CN" altLang="en-US" dirty="0"/>
              <a:t>进行采集外，我们还需要一个数据库来进行中心存储，以及一个可视化面板进行展示。当然，还有报警功能。总的来说，监控系统主要包括这几个方面。</a:t>
            </a:r>
          </a:p>
          <a:p>
            <a:endParaRPr kumimoji="1" lang="zh-CN" altLang="en-US" dirty="0"/>
          </a:p>
          <a:p>
            <a:r>
              <a:rPr kumimoji="1" lang="zh-CN" altLang="en-US" dirty="0"/>
              <a:t>在本次分享中，我们主要讨论了</a:t>
            </a:r>
            <a:r>
              <a:rPr kumimoji="1" lang="en" altLang="zh-CN" dirty="0"/>
              <a:t>Istio</a:t>
            </a:r>
            <a:r>
              <a:rPr kumimoji="1" lang="zh-CN" altLang="en-US" dirty="0"/>
              <a:t>代理、</a:t>
            </a:r>
            <a:r>
              <a:rPr kumimoji="1" lang="en" altLang="zh-CN" dirty="0"/>
              <a:t>Kubeflow</a:t>
            </a:r>
            <a:r>
              <a:rPr kumimoji="1" lang="zh-CN" altLang="en-US" dirty="0"/>
              <a:t>计算和监控系统等基础组件。这些组件基本上是</a:t>
            </a:r>
            <a:r>
              <a:rPr kumimoji="1" lang="en" altLang="zh-CN" dirty="0"/>
              <a:t>Cube Studio</a:t>
            </a:r>
            <a:r>
              <a:rPr kumimoji="1" lang="zh-CN" altLang="en-US" dirty="0"/>
              <a:t>所依赖的开源组件。</a:t>
            </a:r>
          </a:p>
        </p:txBody>
      </p:sp>
    </p:spTree>
    <p:extLst>
      <p:ext uri="{BB962C8B-B14F-4D97-AF65-F5344CB8AC3E}">
        <p14:creationId xmlns:p14="http://schemas.microsoft.com/office/powerpoint/2010/main" val="4296455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接下来，我们将讨论</a:t>
            </a:r>
            <a:r>
              <a:rPr kumimoji="1" lang="en" altLang="zh-CN" dirty="0"/>
              <a:t>GPU</a:t>
            </a:r>
            <a:r>
              <a:rPr kumimoji="1" lang="zh-CN" altLang="en" dirty="0"/>
              <a:t>的</a:t>
            </a:r>
            <a:r>
              <a:rPr kumimoji="1" lang="zh-CN" altLang="en-US" dirty="0"/>
              <a:t>基础组件</a:t>
            </a:r>
            <a:r>
              <a:rPr kumimoji="1" lang="zh-CN" altLang="en" dirty="0"/>
              <a:t>。</a:t>
            </a:r>
            <a:r>
              <a:rPr kumimoji="1" lang="zh-CN" altLang="en-US" dirty="0"/>
              <a:t>在</a:t>
            </a:r>
            <a:r>
              <a:rPr kumimoji="1" lang="en" altLang="zh-CN" dirty="0"/>
              <a:t>GPU</a:t>
            </a:r>
            <a:r>
              <a:rPr kumimoji="1" lang="zh-CN" altLang="en-US" dirty="0"/>
              <a:t>中，我们使用了一个名为英伟达插件的工具。为什么要使用这个插件呢？因为我们希望能够在</a:t>
            </a:r>
            <a:r>
              <a:rPr kumimoji="1" lang="en" altLang="zh-CN" dirty="0"/>
              <a:t>Kubernetes</a:t>
            </a:r>
            <a:r>
              <a:rPr kumimoji="1" lang="zh-CN" altLang="en" dirty="0"/>
              <a:t>（</a:t>
            </a:r>
            <a:r>
              <a:rPr kumimoji="1" lang="en" altLang="zh-CN" dirty="0"/>
              <a:t>K8S</a:t>
            </a:r>
            <a:r>
              <a:rPr kumimoji="1" lang="zh-CN" altLang="en" dirty="0"/>
              <a:t>）</a:t>
            </a:r>
            <a:r>
              <a:rPr kumimoji="1" lang="zh-CN" altLang="en-US" dirty="0"/>
              <a:t>中扩展我们的应用。扩展可以在多个层次上进行，例如设备层。设备层扩展位于</a:t>
            </a:r>
            <a:r>
              <a:rPr kumimoji="1" lang="en" altLang="zh-CN" dirty="0"/>
              <a:t>K8S</a:t>
            </a:r>
            <a:r>
              <a:rPr kumimoji="1" lang="zh-CN" altLang="en-US" dirty="0"/>
              <a:t>之下，让用户可以在云原生环境中使用一些设备，如</a:t>
            </a:r>
            <a:r>
              <a:rPr kumimoji="1" lang="en" altLang="zh-CN" dirty="0"/>
              <a:t>GPU</a:t>
            </a:r>
            <a:r>
              <a:rPr kumimoji="1" lang="zh-CN" altLang="en-US" dirty="0"/>
              <a:t>设备。我们使用的英伟达插件位于这个层次上。</a:t>
            </a:r>
          </a:p>
          <a:p>
            <a:endParaRPr kumimoji="1" lang="zh-CN" altLang="en-US" dirty="0"/>
          </a:p>
          <a:p>
            <a:r>
              <a:rPr kumimoji="1" lang="zh-CN" altLang="en-US" dirty="0"/>
              <a:t>英伟达插件实际上是一个位于</a:t>
            </a:r>
            <a:r>
              <a:rPr kumimoji="1" lang="en" altLang="zh-CN" dirty="0" err="1"/>
              <a:t>kubelet</a:t>
            </a:r>
            <a:r>
              <a:rPr kumimoji="1" lang="zh-CN" altLang="en-US" dirty="0"/>
              <a:t>的设备插件入口上的</a:t>
            </a:r>
            <a:r>
              <a:rPr kumimoji="1" lang="en" altLang="zh-CN" dirty="0"/>
              <a:t>socket</a:t>
            </a:r>
            <a:r>
              <a:rPr kumimoji="1" lang="zh-CN" altLang="en-US" dirty="0"/>
              <a:t>文件。通过将一个</a:t>
            </a:r>
            <a:r>
              <a:rPr kumimoji="1" lang="en" altLang="zh-CN" dirty="0"/>
              <a:t>socket</a:t>
            </a:r>
            <a:r>
              <a:rPr kumimoji="1" lang="zh-CN" altLang="en-US" dirty="0"/>
              <a:t>文件放入插件下，它可以在</a:t>
            </a:r>
            <a:r>
              <a:rPr kumimoji="1" lang="en" altLang="zh-CN" dirty="0"/>
              <a:t>K8S</a:t>
            </a:r>
            <a:r>
              <a:rPr kumimoji="1" lang="zh-CN" altLang="en-US" dirty="0"/>
              <a:t>中调用这种插件类型。那么，英伟达插件到底做了什么呢？实际上，它将一套英伟达识别的环境变量提供给了容器。我们可以查看一下这是如何实现的。</a:t>
            </a:r>
          </a:p>
          <a:p>
            <a:endParaRPr kumimoji="1" lang="zh-CN" altLang="en-US" dirty="0"/>
          </a:p>
          <a:p>
            <a:r>
              <a:rPr kumimoji="1" lang="zh-CN" altLang="en-US" dirty="0"/>
              <a:t>首先，我们找一台装有</a:t>
            </a:r>
            <a:r>
              <a:rPr kumimoji="1" lang="en" altLang="zh-CN" dirty="0"/>
              <a:t>GPU</a:t>
            </a:r>
            <a:r>
              <a:rPr kumimoji="1" lang="zh-CN" altLang="en-US" dirty="0"/>
              <a:t>的机器。当英伟达插件注册后，会有一个明显的变化，即在机器的可分配资源中会多出一个英伟达</a:t>
            </a:r>
            <a:r>
              <a:rPr kumimoji="1" lang="en" altLang="zh-CN" dirty="0"/>
              <a:t>GPU</a:t>
            </a:r>
            <a:r>
              <a:rPr kumimoji="1" lang="zh-CN" altLang="en-US" dirty="0"/>
              <a:t>，</a:t>
            </a:r>
            <a:r>
              <a:rPr kumimoji="1" lang="en" altLang="zh-CN" dirty="0" err="1"/>
              <a:t>nvidia.com</a:t>
            </a:r>
            <a:r>
              <a:rPr kumimoji="1" lang="en" altLang="zh-CN" dirty="0"/>
              <a:t>/</a:t>
            </a:r>
            <a:r>
              <a:rPr kumimoji="1" lang="en" altLang="zh-CN" dirty="0" err="1"/>
              <a:t>gpu</a:t>
            </a:r>
            <a:r>
              <a:rPr kumimoji="1" lang="zh-CN" altLang="en" dirty="0"/>
              <a:t>。</a:t>
            </a:r>
            <a:r>
              <a:rPr kumimoji="1" lang="zh-CN" altLang="en-US" dirty="0"/>
              <a:t>在我们的</a:t>
            </a:r>
            <a:r>
              <a:rPr kumimoji="1" lang="en" altLang="zh-CN" dirty="0" err="1"/>
              <a:t>yaml</a:t>
            </a:r>
            <a:r>
              <a:rPr kumimoji="1" lang="zh-CN" altLang="en-US" dirty="0"/>
              <a:t>申请中，实际上与这个名称相对应。假设我们申请一个</a:t>
            </a:r>
            <a:r>
              <a:rPr kumimoji="1" lang="en" altLang="zh-CN" dirty="0"/>
              <a:t>GPU</a:t>
            </a:r>
            <a:r>
              <a:rPr kumimoji="1" lang="zh-CN" altLang="en-US" dirty="0"/>
              <a:t>卡，那么就会有一个资源调配的能力。</a:t>
            </a:r>
          </a:p>
          <a:p>
            <a:endParaRPr kumimoji="1" lang="zh-CN" altLang="en-US" dirty="0"/>
          </a:p>
          <a:p>
            <a:r>
              <a:rPr kumimoji="1" lang="zh-CN" altLang="en-US" dirty="0"/>
              <a:t>这个插件实际上做了两件事。首先，它管理这些资源，例如报告有多少张卡、有几张卡被占用以及它们的位置。其次，它为容器添加了环境变量。</a:t>
            </a:r>
            <a:endParaRPr kumimoji="1" lang="en-US" altLang="zh-CN" dirty="0"/>
          </a:p>
          <a:p>
            <a:endParaRPr kumimoji="1" lang="en-US" altLang="zh-CN" dirty="0"/>
          </a:p>
          <a:p>
            <a:endParaRPr kumimoji="1" lang="en-US" altLang="zh-CN" dirty="0"/>
          </a:p>
          <a:p>
            <a:r>
              <a:rPr kumimoji="1" lang="zh-CN" altLang="en-US" dirty="0"/>
              <a:t>操作（不需要放入文档）：</a:t>
            </a:r>
            <a:endParaRPr kumimoji="1" lang="en-US" altLang="zh-CN" dirty="0"/>
          </a:p>
          <a:p>
            <a:endParaRPr kumimoji="1" lang="en-US" altLang="zh-CN" dirty="0"/>
          </a:p>
          <a:p>
            <a:r>
              <a:rPr kumimoji="1" lang="zh-CN" altLang="en-US" dirty="0"/>
              <a:t>我们首先通过容器来查看</a:t>
            </a:r>
            <a:r>
              <a:rPr kumimoji="1" lang="en" altLang="zh-CN" dirty="0"/>
              <a:t>IP</a:t>
            </a:r>
            <a:r>
              <a:rPr kumimoji="1" lang="zh-CN" altLang="en-US" dirty="0"/>
              <a:t>地址，然后使用命令行展示所有机器的标签。我们过滤出带有</a:t>
            </a:r>
            <a:r>
              <a:rPr kumimoji="1" lang="en" altLang="zh-CN" dirty="0"/>
              <a:t>GPU=True</a:t>
            </a:r>
            <a:r>
              <a:rPr kumimoji="1" lang="zh-CN" altLang="en-US" dirty="0"/>
              <a:t>的机器，这些机器上会有</a:t>
            </a:r>
            <a:r>
              <a:rPr kumimoji="1" lang="en" altLang="zh-CN" dirty="0"/>
              <a:t>GPU</a:t>
            </a:r>
            <a:r>
              <a:rPr kumimoji="1" lang="zh-CN" altLang="en-US" dirty="0"/>
              <a:t>插件和主机监控，因为主机监控不区分</a:t>
            </a:r>
            <a:r>
              <a:rPr kumimoji="1" lang="en" altLang="zh-CN" dirty="0"/>
              <a:t>CPU</a:t>
            </a:r>
            <a:r>
              <a:rPr kumimoji="1" lang="zh-CN" altLang="en-US" dirty="0"/>
              <a:t>和</a:t>
            </a:r>
            <a:r>
              <a:rPr kumimoji="1" lang="en" altLang="zh-CN" dirty="0"/>
              <a:t>GPU</a:t>
            </a:r>
            <a:r>
              <a:rPr kumimoji="1" lang="zh-CN" altLang="en" dirty="0"/>
              <a:t>。</a:t>
            </a:r>
            <a:r>
              <a:rPr kumimoji="1" lang="zh-CN" altLang="en-US" dirty="0"/>
              <a:t>此外，还有</a:t>
            </a:r>
            <a:r>
              <a:rPr kumimoji="1" lang="en" altLang="zh-CN" dirty="0"/>
              <a:t>GPU</a:t>
            </a:r>
            <a:r>
              <a:rPr kumimoji="1" lang="zh-CN" altLang="en-US" dirty="0"/>
              <a:t>监控组件</a:t>
            </a:r>
            <a:r>
              <a:rPr kumimoji="1" lang="en" altLang="zh-CN" dirty="0" err="1"/>
              <a:t>dcgm</a:t>
            </a:r>
            <a:r>
              <a:rPr kumimoji="1" lang="en" altLang="zh-CN" dirty="0"/>
              <a:t>-exporter</a:t>
            </a:r>
            <a:r>
              <a:rPr kumimoji="1" lang="zh-CN" altLang="en-US" dirty="0"/>
              <a:t>以及一些网络插件，例如</a:t>
            </a:r>
            <a:r>
              <a:rPr kumimoji="1" lang="en" altLang="zh-CN" dirty="0"/>
              <a:t>TKE</a:t>
            </a:r>
            <a:r>
              <a:rPr kumimoji="1" lang="zh-CN" altLang="en-US" dirty="0"/>
              <a:t>集群的监控、日志、网络代理、</a:t>
            </a:r>
            <a:r>
              <a:rPr kumimoji="1" lang="en" altLang="zh-CN" dirty="0" err="1"/>
              <a:t>kube</a:t>
            </a:r>
            <a:r>
              <a:rPr kumimoji="1" lang="en" altLang="zh-CN" dirty="0"/>
              <a:t>-proxy</a:t>
            </a:r>
            <a:r>
              <a:rPr kumimoji="1" lang="zh-CN" altLang="en-US" dirty="0"/>
              <a:t>等。</a:t>
            </a:r>
          </a:p>
          <a:p>
            <a:endParaRPr kumimoji="1" lang="zh-CN" altLang="en-US" dirty="0"/>
          </a:p>
          <a:p>
            <a:r>
              <a:rPr kumimoji="1" lang="zh-CN" altLang="en-US" dirty="0"/>
              <a:t>在安装英伟达</a:t>
            </a:r>
            <a:r>
              <a:rPr kumimoji="1" lang="en" altLang="zh-CN" dirty="0"/>
              <a:t>GPU</a:t>
            </a:r>
            <a:r>
              <a:rPr kumimoji="1" lang="zh-CN" altLang="en-US" dirty="0"/>
              <a:t>插件后，我们可以看到机器上的可分配资源中会多出一个选项，即英伟达</a:t>
            </a:r>
            <a:r>
              <a:rPr kumimoji="1" lang="en" altLang="zh-CN" dirty="0"/>
              <a:t>GPU</a:t>
            </a:r>
            <a:r>
              <a:rPr kumimoji="1" lang="zh-CN" altLang="en-US" dirty="0"/>
              <a:t>卡。这种资源类型有两个，可以按需申请。我们可以在资源申请中填写申请的数量，但是需要注意的是，有些规则要求限制和申请的数量必须相同，因为它们需要独占一张卡。</a:t>
            </a:r>
          </a:p>
          <a:p>
            <a:endParaRPr kumimoji="1" lang="zh-CN" altLang="en-US" dirty="0"/>
          </a:p>
          <a:p>
            <a:r>
              <a:rPr kumimoji="1" lang="zh-CN" altLang="en-US" dirty="0"/>
              <a:t>接下来，我们讨论了环境变量的设置。这些环境变量通常是人为配置的或者由使用的组件自动带入。我们可以在机器上查看这些环境变量，例如英伟达驱动等。这些环境变量在容器层面已经存在，因此我们可以在容器里直接使用英伟达命令。</a:t>
            </a:r>
          </a:p>
          <a:p>
            <a:endParaRPr kumimoji="1" lang="zh-CN" altLang="en-US" dirty="0"/>
          </a:p>
          <a:p>
            <a:r>
              <a:rPr kumimoji="1" lang="zh-CN" altLang="en-US" dirty="0"/>
              <a:t>然后我们讨论了为什么在安装英伟达插件后，我们可以直接在容器里使用这些命令，而不需要安装驱动。这是因为插件已经帮我们处理了这些事情，但在</a:t>
            </a:r>
            <a:r>
              <a:rPr kumimoji="1" lang="en" altLang="zh-CN" dirty="0"/>
              <a:t>K8S Pod</a:t>
            </a:r>
            <a:r>
              <a:rPr kumimoji="1" lang="zh-CN" altLang="en-US" dirty="0"/>
              <a:t>里是看不到的，只能在机器的</a:t>
            </a:r>
            <a:r>
              <a:rPr kumimoji="1" lang="en" altLang="zh-CN" dirty="0"/>
              <a:t>docker</a:t>
            </a:r>
            <a:r>
              <a:rPr kumimoji="1" lang="zh-CN" altLang="en-US" dirty="0"/>
              <a:t>容器层面看到这些信息。</a:t>
            </a:r>
          </a:p>
          <a:p>
            <a:endParaRPr kumimoji="1" lang="zh-CN" altLang="en-US" dirty="0"/>
          </a:p>
          <a:p>
            <a:r>
              <a:rPr kumimoji="1" lang="zh-CN" altLang="en-US" dirty="0"/>
              <a:t>最后，我们介绍了插件的部署。所有</a:t>
            </a:r>
            <a:r>
              <a:rPr kumimoji="1" lang="en" altLang="zh-CN" dirty="0"/>
              <a:t>GPU</a:t>
            </a:r>
            <a:r>
              <a:rPr kumimoji="1" lang="zh-CN" altLang="en-US" dirty="0"/>
              <a:t>插件的部署都在</a:t>
            </a:r>
            <a:r>
              <a:rPr kumimoji="1" lang="en" altLang="zh-CN" dirty="0"/>
              <a:t>GPU</a:t>
            </a:r>
            <a:r>
              <a:rPr kumimoji="1" lang="zh-CN" altLang="en-US" dirty="0"/>
              <a:t>这里，例如英伟达</a:t>
            </a:r>
            <a:r>
              <a:rPr kumimoji="1" lang="en" altLang="zh-CN" dirty="0"/>
              <a:t>GPU</a:t>
            </a:r>
            <a:r>
              <a:rPr kumimoji="1" lang="zh-CN" altLang="en-US" dirty="0"/>
              <a:t>插件和监控。监控</a:t>
            </a:r>
            <a:r>
              <a:rPr kumimoji="1" lang="en" altLang="zh-CN" dirty="0"/>
              <a:t>service monitor</a:t>
            </a:r>
            <a:r>
              <a:rPr kumimoji="1" lang="zh-CN" altLang="en-US" dirty="0"/>
              <a:t>会暴露给</a:t>
            </a:r>
            <a:r>
              <a:rPr kumimoji="1" lang="en" altLang="zh-CN" dirty="0"/>
              <a:t>Prometheus</a:t>
            </a:r>
            <a:r>
              <a:rPr kumimoji="1" lang="zh-CN" altLang="en" dirty="0"/>
              <a:t>，</a:t>
            </a:r>
            <a:r>
              <a:rPr kumimoji="1" lang="zh-CN" altLang="en-US" dirty="0"/>
              <a:t>而</a:t>
            </a:r>
            <a:r>
              <a:rPr kumimoji="1" lang="en" altLang="zh-CN" dirty="0"/>
              <a:t>GPU</a:t>
            </a:r>
            <a:r>
              <a:rPr kumimoji="1" lang="zh-CN" altLang="en-US" dirty="0"/>
              <a:t>资源的申请限制是资源管理的一部分。</a:t>
            </a:r>
          </a:p>
        </p:txBody>
      </p:sp>
    </p:spTree>
    <p:extLst>
      <p:ext uri="{BB962C8B-B14F-4D97-AF65-F5344CB8AC3E}">
        <p14:creationId xmlns:p14="http://schemas.microsoft.com/office/powerpoint/2010/main" val="35385616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另外一个关键内容是虚拟</a:t>
            </a:r>
            <a:r>
              <a:rPr kumimoji="1" lang="en" altLang="zh-CN" dirty="0"/>
              <a:t>GPU</a:t>
            </a:r>
            <a:r>
              <a:rPr kumimoji="1" lang="zh-CN" altLang="en" dirty="0"/>
              <a:t>（</a:t>
            </a:r>
            <a:r>
              <a:rPr kumimoji="1" lang="en" altLang="zh-CN" dirty="0"/>
              <a:t>VGPU</a:t>
            </a:r>
            <a:r>
              <a:rPr kumimoji="1" lang="zh-CN" altLang="en" dirty="0"/>
              <a:t>）。</a:t>
            </a:r>
            <a:r>
              <a:rPr kumimoji="1" lang="zh-CN" altLang="en-US" dirty="0"/>
              <a:t>为什么我们需要虚拟化</a:t>
            </a:r>
            <a:r>
              <a:rPr kumimoji="1" lang="en" altLang="zh-CN" dirty="0"/>
              <a:t>GPU</a:t>
            </a:r>
            <a:r>
              <a:rPr kumimoji="1" lang="zh-CN" altLang="en-US" dirty="0"/>
              <a:t>呢？实际上，在实际应用中，一张高性能的显卡（如</a:t>
            </a:r>
            <a:r>
              <a:rPr kumimoji="1" lang="en" altLang="zh-CN" dirty="0"/>
              <a:t>A</a:t>
            </a:r>
            <a:r>
              <a:rPr kumimoji="1" lang="en-US" altLang="zh-CN" dirty="0"/>
              <a:t>100</a:t>
            </a:r>
            <a:r>
              <a:rPr kumimoji="1" lang="zh-CN" altLang="en-US" dirty="0"/>
              <a:t>或</a:t>
            </a:r>
            <a:r>
              <a:rPr kumimoji="1" lang="en" altLang="zh-CN" dirty="0"/>
              <a:t>V</a:t>
            </a:r>
            <a:r>
              <a:rPr kumimoji="1" lang="en-US" altLang="zh-CN" dirty="0"/>
              <a:t>100</a:t>
            </a:r>
            <a:r>
              <a:rPr kumimoji="1" lang="zh-CN" altLang="en-US" dirty="0"/>
              <a:t>）可能无法永远保持高效运作，或者我们的业务量较小，或者编写的代码不够完善。因此，我们希望将其虚拟化，将一张</a:t>
            </a:r>
            <a:r>
              <a:rPr kumimoji="1" lang="en" altLang="zh-CN" dirty="0"/>
              <a:t>VGPU</a:t>
            </a:r>
            <a:r>
              <a:rPr kumimoji="1" lang="zh-CN" altLang="en-US" dirty="0"/>
              <a:t>分成多张显卡。但是，我们可能对物理层的一些知识不太了解，因此可以直接在</a:t>
            </a:r>
            <a:r>
              <a:rPr kumimoji="1" lang="en" altLang="zh-CN" dirty="0"/>
              <a:t>K8S</a:t>
            </a:r>
            <a:r>
              <a:rPr kumimoji="1" lang="zh-CN" altLang="en-US" dirty="0"/>
              <a:t>中进行虚拟化。</a:t>
            </a:r>
          </a:p>
          <a:p>
            <a:endParaRPr kumimoji="1" lang="zh-CN" altLang="en-US" dirty="0"/>
          </a:p>
          <a:p>
            <a:r>
              <a:rPr kumimoji="1" lang="zh-CN" altLang="en-US" dirty="0"/>
              <a:t>另一个原因是</a:t>
            </a:r>
            <a:r>
              <a:rPr kumimoji="1" lang="en" altLang="zh-CN" dirty="0"/>
              <a:t>K8S</a:t>
            </a:r>
            <a:r>
              <a:rPr kumimoji="1" lang="zh-CN" altLang="en-US" dirty="0"/>
              <a:t>调度。</a:t>
            </a:r>
            <a:r>
              <a:rPr kumimoji="1" lang="en" altLang="zh-CN" dirty="0"/>
              <a:t>K8S</a:t>
            </a:r>
            <a:r>
              <a:rPr kumimoji="1" lang="zh-CN" altLang="en-US" dirty="0"/>
              <a:t>调度通过添加环境变量实现对某张卡的占用，加上</a:t>
            </a:r>
            <a:r>
              <a:rPr kumimoji="1" lang="en-US" altLang="zh-CN" dirty="0"/>
              <a:t>k8s</a:t>
            </a:r>
            <a:r>
              <a:rPr kumimoji="1" lang="zh-CN" altLang="en-US" dirty="0"/>
              <a:t>调度层实现独占方式，还是共享占用方式，独占方式：即申请一张显卡后，无论使用与否，其他人无法使用这张显卡。因此，这种独占方式可能不适合完美地提高</a:t>
            </a:r>
            <a:r>
              <a:rPr kumimoji="1" lang="en" altLang="zh-CN" dirty="0"/>
              <a:t>GPU</a:t>
            </a:r>
            <a:r>
              <a:rPr kumimoji="1" lang="zh-CN" altLang="en-US" dirty="0"/>
              <a:t>的利用率，所以大家都希望使用</a:t>
            </a:r>
            <a:r>
              <a:rPr kumimoji="1" lang="en" altLang="zh-CN" dirty="0"/>
              <a:t>VGPU</a:t>
            </a:r>
            <a:r>
              <a:rPr kumimoji="1" lang="zh-CN" altLang="en" dirty="0"/>
              <a:t>。</a:t>
            </a:r>
          </a:p>
          <a:p>
            <a:endParaRPr kumimoji="1" lang="zh-CN" altLang="en" dirty="0"/>
          </a:p>
          <a:p>
            <a:r>
              <a:rPr kumimoji="1" lang="zh-CN" altLang="en-US" dirty="0"/>
              <a:t>在</a:t>
            </a:r>
            <a:r>
              <a:rPr kumimoji="1" lang="en" altLang="zh-CN" dirty="0"/>
              <a:t>Cube Studio</a:t>
            </a:r>
            <a:r>
              <a:rPr kumimoji="1" lang="zh-CN" altLang="en-US" dirty="0"/>
              <a:t>中，我们使用的是</a:t>
            </a:r>
            <a:r>
              <a:rPr kumimoji="1" lang="en" altLang="zh-CN" dirty="0"/>
              <a:t>TKE</a:t>
            </a:r>
            <a:r>
              <a:rPr kumimoji="1" lang="zh-CN" altLang="en-US" dirty="0"/>
              <a:t>的</a:t>
            </a:r>
            <a:r>
              <a:rPr kumimoji="1" lang="en" altLang="zh-CN" dirty="0"/>
              <a:t>GPU Manager</a:t>
            </a:r>
            <a:r>
              <a:rPr kumimoji="1" lang="zh-CN" altLang="en" dirty="0"/>
              <a:t>。</a:t>
            </a:r>
            <a:r>
              <a:rPr kumimoji="1" lang="en" altLang="zh-CN" dirty="0"/>
              <a:t>GPU Manager</a:t>
            </a:r>
            <a:r>
              <a:rPr kumimoji="1" lang="zh-CN" altLang="en-US" dirty="0"/>
              <a:t>的部署其实就是多部署一个插件，类似于英伟达的</a:t>
            </a:r>
            <a:r>
              <a:rPr kumimoji="1" lang="en" altLang="zh-CN" dirty="0"/>
              <a:t>GPU</a:t>
            </a:r>
            <a:r>
              <a:rPr kumimoji="1" lang="zh-CN" altLang="en-US" dirty="0"/>
              <a:t>插件，可以与英伟达的</a:t>
            </a:r>
            <a:r>
              <a:rPr kumimoji="1" lang="en" altLang="zh-CN" dirty="0"/>
              <a:t>GPU</a:t>
            </a:r>
            <a:r>
              <a:rPr kumimoji="1" lang="zh-CN" altLang="en-US" dirty="0"/>
              <a:t>插件并存。这意味着我们可以在同一台机器上以独占方式和虚拟化方式使用显卡。但是，在</a:t>
            </a:r>
            <a:r>
              <a:rPr kumimoji="1" lang="en" altLang="zh-CN" dirty="0"/>
              <a:t>Cube Studio</a:t>
            </a:r>
            <a:r>
              <a:rPr kumimoji="1" lang="zh-CN" altLang="en-US" dirty="0"/>
              <a:t>中，虚拟化的</a:t>
            </a:r>
            <a:r>
              <a:rPr kumimoji="1" lang="en" altLang="zh-CN" dirty="0"/>
              <a:t>GPU</a:t>
            </a:r>
            <a:r>
              <a:rPr kumimoji="1" lang="zh-CN" altLang="en-US" dirty="0"/>
              <a:t>机器不会与</a:t>
            </a:r>
            <a:r>
              <a:rPr kumimoji="1" lang="en" altLang="zh-CN" dirty="0"/>
              <a:t>VGPU</a:t>
            </a:r>
            <a:r>
              <a:rPr kumimoji="1" lang="zh-CN" altLang="en-US" dirty="0"/>
              <a:t>的机器混淆在一起使用。</a:t>
            </a:r>
          </a:p>
          <a:p>
            <a:endParaRPr kumimoji="1" lang="zh-CN" altLang="en-US" dirty="0"/>
          </a:p>
          <a:p>
            <a:r>
              <a:rPr kumimoji="1" lang="zh-CN" altLang="en-US" dirty="0"/>
              <a:t>实际使用情况中，例如有两台机器，每台机器只有一张显卡，但我们可以没张卡部署两个</a:t>
            </a:r>
            <a:r>
              <a:rPr kumimoji="1" lang="en" altLang="zh-CN" dirty="0"/>
              <a:t>pod</a:t>
            </a:r>
            <a:r>
              <a:rPr kumimoji="1" lang="zh-CN" altLang="en" dirty="0"/>
              <a:t>。</a:t>
            </a:r>
            <a:r>
              <a:rPr kumimoji="1" lang="zh-CN" altLang="en-US" dirty="0"/>
              <a:t>另一个使用情况是，在机器上只有一张显卡，但可以运行四五个进程来真实地使用这张显卡。</a:t>
            </a:r>
          </a:p>
          <a:p>
            <a:endParaRPr kumimoji="1" lang="zh-CN" altLang="en-US" dirty="0"/>
          </a:p>
          <a:p>
            <a:r>
              <a:rPr kumimoji="1" lang="zh-CN" altLang="en-US" dirty="0"/>
              <a:t>部署</a:t>
            </a:r>
            <a:r>
              <a:rPr kumimoji="1" lang="en" altLang="zh-CN" dirty="0"/>
              <a:t>VGPU</a:t>
            </a:r>
            <a:r>
              <a:rPr kumimoji="1" lang="zh-CN" altLang="en-US" dirty="0"/>
              <a:t>插件后，资源可分配额度会有所变化。例如，这台机器上有英伟达的原生</a:t>
            </a:r>
            <a:r>
              <a:rPr kumimoji="1" lang="en" altLang="zh-CN" dirty="0"/>
              <a:t>GPU</a:t>
            </a:r>
            <a:r>
              <a:rPr kumimoji="1" lang="zh-CN" altLang="en" dirty="0"/>
              <a:t>，</a:t>
            </a:r>
            <a:r>
              <a:rPr kumimoji="1" lang="zh-CN" altLang="en-US" dirty="0"/>
              <a:t>可以以独占方式使用，也可以使用腾讯云的</a:t>
            </a:r>
            <a:r>
              <a:rPr kumimoji="1" lang="en" altLang="zh-CN" dirty="0"/>
              <a:t>GPU Manager</a:t>
            </a:r>
            <a:r>
              <a:rPr kumimoji="1" lang="zh-CN" altLang="en-US" dirty="0"/>
              <a:t>进行虚拟化。在虚拟化的情况下，需要独立设置显存和核的占用量。但是，虚拟化也有一个缺点，那就是可能会导致资源分配不均匀。例如，显存被完全占用，但核仍有剩余，而另一个进程需要高显存和少量核，导致无法分配显存，从而降低利用率。</a:t>
            </a:r>
          </a:p>
          <a:p>
            <a:endParaRPr kumimoji="1" lang="zh-CN" altLang="en-US" dirty="0"/>
          </a:p>
          <a:p>
            <a:r>
              <a:rPr kumimoji="1" lang="zh-CN" altLang="en-US" dirty="0"/>
              <a:t>因此，在</a:t>
            </a:r>
            <a:r>
              <a:rPr kumimoji="1" lang="en" altLang="zh-CN" dirty="0"/>
              <a:t>Cube Studio</a:t>
            </a:r>
            <a:r>
              <a:rPr kumimoji="1" lang="zh-CN" altLang="en-US" dirty="0"/>
              <a:t>中，为了避免这种问题，我们直接以</a:t>
            </a:r>
            <a:r>
              <a:rPr kumimoji="1" lang="en" altLang="zh-CN" dirty="0"/>
              <a:t>GPU</a:t>
            </a:r>
            <a:r>
              <a:rPr kumimoji="1" lang="zh-CN" altLang="en-US" dirty="0"/>
              <a:t>的</a:t>
            </a:r>
            <a:r>
              <a:rPr kumimoji="1" lang="en-US" altLang="zh-CN" dirty="0"/>
              <a:t>0.x</a:t>
            </a:r>
            <a:r>
              <a:rPr kumimoji="1" lang="zh-CN" altLang="en-US" dirty="0"/>
              <a:t>的方式进行设置。例如，在推理服务类型中，可以设置为</a:t>
            </a:r>
            <a:r>
              <a:rPr kumimoji="1" lang="en-US" altLang="zh-CN" dirty="0"/>
              <a:t>0.2</a:t>
            </a:r>
            <a:r>
              <a:rPr kumimoji="1" lang="zh-CN" altLang="en-US" dirty="0"/>
              <a:t>个</a:t>
            </a:r>
            <a:r>
              <a:rPr kumimoji="1" lang="en" altLang="zh-CN" dirty="0"/>
              <a:t>GPU</a:t>
            </a:r>
            <a:r>
              <a:rPr kumimoji="1" lang="zh-CN" altLang="en" dirty="0"/>
              <a:t>。</a:t>
            </a:r>
            <a:endParaRPr kumimoji="1" lang="en-US" altLang="zh-CN" dirty="0"/>
          </a:p>
          <a:p>
            <a:endParaRPr kumimoji="1" lang="en-US" altLang="zh-CN" dirty="0"/>
          </a:p>
          <a:p>
            <a:r>
              <a:rPr lang="en" altLang="zh-CN" b="0" dirty="0">
                <a:solidFill>
                  <a:srgbClr val="CCCCCC"/>
                </a:solidFill>
                <a:effectLst/>
                <a:latin typeface="Menlo" panose="020B0609030804020204" pitchFamily="49" charset="0"/>
              </a:rPr>
              <a:t>Cube Studio</a:t>
            </a:r>
            <a:r>
              <a:rPr lang="zh-CN" altLang="en-US" b="0" dirty="0">
                <a:solidFill>
                  <a:srgbClr val="CCCCCC"/>
                </a:solidFill>
                <a:effectLst/>
                <a:latin typeface="Menlo" panose="020B0609030804020204" pitchFamily="49" charset="0"/>
              </a:rPr>
              <a:t>主要在推理服务中使用</a:t>
            </a:r>
            <a:r>
              <a:rPr lang="en" altLang="zh-CN" b="0" dirty="0">
                <a:solidFill>
                  <a:srgbClr val="CCCCCC"/>
                </a:solidFill>
                <a:effectLst/>
                <a:latin typeface="Menlo" panose="020B0609030804020204" pitchFamily="49" charset="0"/>
              </a:rPr>
              <a:t>VGPU</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在训练过程中，我们并不推荐使用</a:t>
            </a:r>
            <a:r>
              <a:rPr lang="en" altLang="zh-CN" b="0" dirty="0">
                <a:solidFill>
                  <a:srgbClr val="CCCCCC"/>
                </a:solidFill>
                <a:effectLst/>
                <a:latin typeface="Menlo" panose="020B0609030804020204" pitchFamily="49" charset="0"/>
              </a:rPr>
              <a:t>VGPU</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因为在一般情况下，</a:t>
            </a:r>
            <a:r>
              <a:rPr lang="en" altLang="zh-CN" b="0" dirty="0">
                <a:solidFill>
                  <a:srgbClr val="CCCCCC"/>
                </a:solidFill>
                <a:effectLst/>
                <a:latin typeface="Menlo" panose="020B0609030804020204" pitchFamily="49" charset="0"/>
              </a:rPr>
              <a:t>GPU</a:t>
            </a:r>
            <a:r>
              <a:rPr lang="zh-CN" altLang="en-US" b="0" dirty="0">
                <a:solidFill>
                  <a:srgbClr val="CCCCCC"/>
                </a:solidFill>
                <a:effectLst/>
                <a:latin typeface="Menlo" panose="020B0609030804020204" pitchFamily="49" charset="0"/>
              </a:rPr>
              <a:t>的性能相对较高。在配置中，例如</a:t>
            </a:r>
            <a:r>
              <a:rPr lang="en" altLang="zh-CN" b="0" dirty="0">
                <a:solidFill>
                  <a:srgbClr val="CCCCCC"/>
                </a:solidFill>
                <a:effectLst/>
                <a:latin typeface="Menlo" panose="020B0609030804020204" pitchFamily="49" charset="0"/>
              </a:rPr>
              <a:t>VGPU</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可以直接写</a:t>
            </a:r>
            <a:r>
              <a:rPr lang="en-US" altLang="zh-CN" b="0" dirty="0">
                <a:solidFill>
                  <a:srgbClr val="CCCCCC"/>
                </a:solidFill>
                <a:effectLst/>
                <a:latin typeface="Menlo" panose="020B0609030804020204" pitchFamily="49" charset="0"/>
              </a:rPr>
              <a:t>0.2</a:t>
            </a:r>
            <a:r>
              <a:rPr lang="zh-CN" altLang="en-US" b="0" dirty="0">
                <a:solidFill>
                  <a:srgbClr val="CCCCCC"/>
                </a:solidFill>
                <a:effectLst/>
                <a:latin typeface="Menlo" panose="020B0609030804020204" pitchFamily="49" charset="0"/>
              </a:rPr>
              <a:t>张</a:t>
            </a:r>
            <a:r>
              <a:rPr lang="en" altLang="zh-CN" b="0" dirty="0">
                <a:solidFill>
                  <a:srgbClr val="CCCCCC"/>
                </a:solidFill>
                <a:effectLst/>
                <a:latin typeface="Menlo" panose="020B0609030804020204" pitchFamily="49" charset="0"/>
              </a:rPr>
              <a:t>T4</a:t>
            </a:r>
            <a:r>
              <a:rPr lang="zh-CN" altLang="en-US" b="0" dirty="0">
                <a:solidFill>
                  <a:srgbClr val="CCCCCC"/>
                </a:solidFill>
                <a:effectLst/>
                <a:latin typeface="Menlo" panose="020B0609030804020204" pitchFamily="49" charset="0"/>
              </a:rPr>
              <a:t>卡。这样写之后，在</a:t>
            </a:r>
            <a:r>
              <a:rPr lang="en" altLang="zh-CN" b="0" dirty="0">
                <a:solidFill>
                  <a:srgbClr val="CCCCCC"/>
                </a:solidFill>
                <a:effectLst/>
                <a:latin typeface="Menlo" panose="020B0609030804020204" pitchFamily="49" charset="0"/>
              </a:rPr>
              <a:t>Cube Studio</a:t>
            </a:r>
            <a:r>
              <a:rPr lang="zh-CN" altLang="en-US" b="0" dirty="0">
                <a:solidFill>
                  <a:srgbClr val="CCCCCC"/>
                </a:solidFill>
                <a:effectLst/>
                <a:latin typeface="Menlo" panose="020B0609030804020204" pitchFamily="49" charset="0"/>
              </a:rPr>
              <a:t>后端中，它会被翻译成一张</a:t>
            </a:r>
            <a:r>
              <a:rPr lang="en" altLang="zh-CN" b="0" dirty="0">
                <a:solidFill>
                  <a:srgbClr val="CCCCCC"/>
                </a:solidFill>
                <a:effectLst/>
                <a:latin typeface="Menlo" panose="020B0609030804020204" pitchFamily="49" charset="0"/>
              </a:rPr>
              <a:t>T4</a:t>
            </a:r>
            <a:r>
              <a:rPr lang="zh-CN" altLang="en-US" b="0" dirty="0">
                <a:solidFill>
                  <a:srgbClr val="CCCCCC"/>
                </a:solidFill>
                <a:effectLst/>
                <a:latin typeface="Menlo" panose="020B0609030804020204" pitchFamily="49" charset="0"/>
              </a:rPr>
              <a:t>卡上占用了多少核心和显存。</a:t>
            </a:r>
          </a:p>
          <a:p>
            <a:br>
              <a:rPr lang="zh-CN" altLang="en-US" b="0" dirty="0">
                <a:solidFill>
                  <a:srgbClr val="CCCCCC"/>
                </a:solidFill>
                <a:effectLst/>
                <a:latin typeface="Menlo" panose="020B0609030804020204" pitchFamily="49" charset="0"/>
              </a:rPr>
            </a:br>
            <a:r>
              <a:rPr lang="zh-CN" altLang="en-US" b="0" dirty="0">
                <a:solidFill>
                  <a:srgbClr val="CCCCCC"/>
                </a:solidFill>
                <a:effectLst/>
                <a:latin typeface="Menlo" panose="020B0609030804020204" pitchFamily="49" charset="0"/>
              </a:rPr>
              <a:t>对于</a:t>
            </a:r>
            <a:r>
              <a:rPr lang="en" altLang="zh-CN" b="0" dirty="0">
                <a:solidFill>
                  <a:srgbClr val="CCCCCC"/>
                </a:solidFill>
                <a:effectLst/>
                <a:latin typeface="Menlo" panose="020B0609030804020204" pitchFamily="49" charset="0"/>
              </a:rPr>
              <a:t>T4</a:t>
            </a:r>
            <a:r>
              <a:rPr lang="zh-CN" altLang="en-US" b="0" dirty="0">
                <a:solidFill>
                  <a:srgbClr val="CCCCCC"/>
                </a:solidFill>
                <a:effectLst/>
                <a:latin typeface="Menlo" panose="020B0609030804020204" pitchFamily="49" charset="0"/>
              </a:rPr>
              <a:t>显卡，其显存和核心数量是固定的。当我们输入</a:t>
            </a:r>
            <a:r>
              <a:rPr lang="en-US" altLang="zh-CN" b="0" dirty="0">
                <a:solidFill>
                  <a:srgbClr val="CCCCCC"/>
                </a:solidFill>
                <a:effectLst/>
                <a:latin typeface="Menlo" panose="020B0609030804020204" pitchFamily="49" charset="0"/>
              </a:rPr>
              <a:t>0.1</a:t>
            </a:r>
            <a:r>
              <a:rPr lang="zh-CN" altLang="en-US" b="0" dirty="0">
                <a:solidFill>
                  <a:srgbClr val="CCCCCC"/>
                </a:solidFill>
                <a:effectLst/>
                <a:latin typeface="Menlo" panose="020B0609030804020204" pitchFamily="49" charset="0"/>
              </a:rPr>
              <a:t>张</a:t>
            </a:r>
            <a:r>
              <a:rPr lang="en" altLang="zh-CN" b="0" dirty="0">
                <a:solidFill>
                  <a:srgbClr val="CCCCCC"/>
                </a:solidFill>
                <a:effectLst/>
                <a:latin typeface="Menlo" panose="020B0609030804020204" pitchFamily="49" charset="0"/>
              </a:rPr>
              <a:t>T4</a:t>
            </a:r>
            <a:r>
              <a:rPr lang="zh-CN" altLang="en-US" b="0" dirty="0">
                <a:solidFill>
                  <a:srgbClr val="CCCCCC"/>
                </a:solidFill>
                <a:effectLst/>
                <a:latin typeface="Menlo" panose="020B0609030804020204" pitchFamily="49" charset="0"/>
              </a:rPr>
              <a:t>卡时，系统会自动计算对应的显存和核心数量。在界面上，我们只需输入一个小数即可，但实际上，在代码中，我们还需要申请相应的资源额度。</a:t>
            </a:r>
          </a:p>
          <a:p>
            <a:br>
              <a:rPr lang="zh-CN" altLang="en-US" b="0" dirty="0">
                <a:solidFill>
                  <a:srgbClr val="CCCCCC"/>
                </a:solidFill>
                <a:effectLst/>
                <a:latin typeface="Menlo" panose="020B0609030804020204" pitchFamily="49" charset="0"/>
              </a:rPr>
            </a:br>
            <a:r>
              <a:rPr lang="zh-CN" altLang="en-US" b="0" dirty="0">
                <a:solidFill>
                  <a:srgbClr val="CCCCCC"/>
                </a:solidFill>
                <a:effectLst/>
                <a:latin typeface="Menlo" panose="020B0609030804020204" pitchFamily="49" charset="0"/>
              </a:rPr>
              <a:t>我们可以查看一个资源的示例，其中有一张显卡，但部署了两个或三个</a:t>
            </a:r>
            <a:r>
              <a:rPr lang="en" altLang="zh-CN" b="0" dirty="0">
                <a:solidFill>
                  <a:srgbClr val="CCCCCC"/>
                </a:solidFill>
                <a:effectLst/>
                <a:latin typeface="Menlo" panose="020B0609030804020204" pitchFamily="49" charset="0"/>
              </a:rPr>
              <a:t>pod</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我们可以看到，资源申请是如何编写的，实际上是按照规则来编写的。每个值代表多少，例如一个显存代表了</a:t>
            </a:r>
            <a:r>
              <a:rPr lang="en-US" altLang="zh-CN" b="0" dirty="0">
                <a:solidFill>
                  <a:srgbClr val="CCCCCC"/>
                </a:solidFill>
                <a:effectLst/>
                <a:latin typeface="Menlo" panose="020B0609030804020204" pitchFamily="49" charset="0"/>
              </a:rPr>
              <a:t>256M</a:t>
            </a:r>
            <a:r>
              <a:rPr lang="zh-CN" altLang="en-US" b="0" dirty="0">
                <a:solidFill>
                  <a:srgbClr val="CCCCCC"/>
                </a:solidFill>
                <a:effectLst/>
                <a:latin typeface="Menlo" panose="020B0609030804020204" pitchFamily="49" charset="0"/>
              </a:rPr>
              <a:t>真实显存。这个配额是按照插件的使用方式和</a:t>
            </a:r>
            <a:r>
              <a:rPr lang="en" altLang="zh-CN" b="0" dirty="0" err="1">
                <a:solidFill>
                  <a:srgbClr val="CCCCCC"/>
                </a:solidFill>
                <a:effectLst/>
                <a:latin typeface="Menlo" panose="020B0609030804020204" pitchFamily="49" charset="0"/>
              </a:rPr>
              <a:t>gpu</a:t>
            </a:r>
            <a:r>
              <a:rPr lang="en" altLang="zh-CN" b="0" dirty="0">
                <a:solidFill>
                  <a:srgbClr val="CCCCCC"/>
                </a:solidFill>
                <a:effectLst/>
                <a:latin typeface="Menlo" panose="020B0609030804020204" pitchFamily="49" charset="0"/>
              </a:rPr>
              <a:t> manager</a:t>
            </a:r>
            <a:r>
              <a:rPr lang="zh-CN" altLang="en-US" b="0" dirty="0">
                <a:solidFill>
                  <a:srgbClr val="CCCCCC"/>
                </a:solidFill>
                <a:effectLst/>
                <a:latin typeface="Menlo" panose="020B0609030804020204" pitchFamily="49" charset="0"/>
              </a:rPr>
              <a:t>的使用方式来设定的。</a:t>
            </a:r>
          </a:p>
          <a:p>
            <a:br>
              <a:rPr lang="zh-CN" altLang="en-US" b="0" dirty="0">
                <a:solidFill>
                  <a:srgbClr val="CCCCCC"/>
                </a:solidFill>
                <a:effectLst/>
                <a:latin typeface="Menlo" panose="020B0609030804020204" pitchFamily="49" charset="0"/>
              </a:rPr>
            </a:br>
            <a:r>
              <a:rPr lang="en-US" altLang="zh-CN" b="0" dirty="0" err="1">
                <a:solidFill>
                  <a:srgbClr val="CCCCCC"/>
                </a:solidFill>
                <a:effectLst/>
                <a:latin typeface="Menlo" panose="020B0609030804020204" pitchFamily="49" charset="0"/>
              </a:rPr>
              <a:t>gpu</a:t>
            </a:r>
            <a:r>
              <a:rPr lang="zh-CN" altLang="en-US" b="0" dirty="0">
                <a:solidFill>
                  <a:srgbClr val="CCCCCC"/>
                </a:solidFill>
                <a:effectLst/>
                <a:latin typeface="Menlo" panose="020B0609030804020204" pitchFamily="49" charset="0"/>
              </a:rPr>
              <a:t> </a:t>
            </a:r>
            <a:r>
              <a:rPr lang="en-US" altLang="zh-CN" b="0" dirty="0">
                <a:solidFill>
                  <a:srgbClr val="CCCCCC"/>
                </a:solidFill>
                <a:effectLst/>
                <a:latin typeface="Menlo" panose="020B0609030804020204" pitchFamily="49" charset="0"/>
              </a:rPr>
              <a:t>manager</a:t>
            </a:r>
            <a:r>
              <a:rPr lang="zh-CN" altLang="en-US" b="0" dirty="0">
                <a:solidFill>
                  <a:srgbClr val="CCCCCC"/>
                </a:solidFill>
                <a:effectLst/>
                <a:latin typeface="Menlo" panose="020B0609030804020204" pitchFamily="49" charset="0"/>
              </a:rPr>
              <a:t>我们可以在</a:t>
            </a:r>
            <a:r>
              <a:rPr lang="en" altLang="zh-CN" b="0" dirty="0" err="1">
                <a:solidFill>
                  <a:srgbClr val="CCCCCC"/>
                </a:solidFill>
                <a:effectLst/>
                <a:latin typeface="Menlo" panose="020B0609030804020204" pitchFamily="49" charset="0"/>
              </a:rPr>
              <a:t>daemonset</a:t>
            </a:r>
            <a:r>
              <a:rPr lang="zh-CN" altLang="en-US" b="0" dirty="0">
                <a:solidFill>
                  <a:srgbClr val="CCCCCC"/>
                </a:solidFill>
                <a:effectLst/>
                <a:latin typeface="Menlo" panose="020B0609030804020204" pitchFamily="49" charset="0"/>
              </a:rPr>
              <a:t>中找到它，它会对所有带有相应标签的机器进行</a:t>
            </a:r>
            <a:r>
              <a:rPr lang="en" altLang="zh-CN" b="0" dirty="0">
                <a:solidFill>
                  <a:srgbClr val="CCCCCC"/>
                </a:solidFill>
                <a:effectLst/>
                <a:latin typeface="Menlo" panose="020B0609030804020204" pitchFamily="49" charset="0"/>
              </a:rPr>
              <a:t>VGPU</a:t>
            </a:r>
            <a:r>
              <a:rPr lang="zh-CN" altLang="en-US" b="0" dirty="0">
                <a:solidFill>
                  <a:srgbClr val="CCCCCC"/>
                </a:solidFill>
                <a:effectLst/>
                <a:latin typeface="Menlo" panose="020B0609030804020204" pitchFamily="49" charset="0"/>
              </a:rPr>
              <a:t>化。</a:t>
            </a:r>
            <a:r>
              <a:rPr lang="en" altLang="zh-CN" b="0" dirty="0">
                <a:solidFill>
                  <a:srgbClr val="CCCCCC"/>
                </a:solidFill>
                <a:effectLst/>
                <a:latin typeface="Menlo" panose="020B0609030804020204" pitchFamily="49" charset="0"/>
              </a:rPr>
              <a:t>VGPU</a:t>
            </a:r>
            <a:r>
              <a:rPr lang="zh-CN" altLang="en-US" b="0" dirty="0">
                <a:solidFill>
                  <a:srgbClr val="CCCCCC"/>
                </a:solidFill>
                <a:effectLst/>
                <a:latin typeface="Menlo" panose="020B0609030804020204" pitchFamily="49" charset="0"/>
              </a:rPr>
              <a:t>的监控是由</a:t>
            </a:r>
            <a:r>
              <a:rPr lang="en" altLang="zh-CN" b="0" dirty="0">
                <a:solidFill>
                  <a:srgbClr val="CCCCCC"/>
                </a:solidFill>
                <a:effectLst/>
                <a:latin typeface="Menlo" panose="020B0609030804020204" pitchFamily="49" charset="0"/>
              </a:rPr>
              <a:t>VGPU</a:t>
            </a:r>
            <a:r>
              <a:rPr lang="zh-CN" altLang="en-US" b="0" dirty="0">
                <a:solidFill>
                  <a:srgbClr val="CCCCCC"/>
                </a:solidFill>
                <a:effectLst/>
                <a:latin typeface="Menlo" panose="020B0609030804020204" pitchFamily="49" charset="0"/>
              </a:rPr>
              <a:t>组件自己完成的，它还有一个服务暴露，该服务内部自带了监控指标相关信息。通过注释的形式，它已经将地址暴露出来，因此不需要再部署</a:t>
            </a:r>
            <a:r>
              <a:rPr lang="en" altLang="zh-CN" b="0" dirty="0">
                <a:solidFill>
                  <a:srgbClr val="CCCCCC"/>
                </a:solidFill>
                <a:effectLst/>
                <a:latin typeface="Menlo" panose="020B0609030804020204" pitchFamily="49" charset="0"/>
              </a:rPr>
              <a:t>service monitor</a:t>
            </a:r>
            <a:r>
              <a:rPr lang="zh-CN" altLang="en-US" b="0" dirty="0">
                <a:solidFill>
                  <a:srgbClr val="CCCCCC"/>
                </a:solidFill>
                <a:effectLst/>
                <a:latin typeface="Menlo" panose="020B0609030804020204" pitchFamily="49" charset="0"/>
              </a:rPr>
              <a:t>或</a:t>
            </a:r>
            <a:r>
              <a:rPr lang="en" altLang="zh-CN" b="0" dirty="0">
                <a:solidFill>
                  <a:srgbClr val="CCCCCC"/>
                </a:solidFill>
                <a:effectLst/>
                <a:latin typeface="Menlo" panose="020B0609030804020204" pitchFamily="49" charset="0"/>
              </a:rPr>
              <a:t>exporter</a:t>
            </a:r>
            <a:r>
              <a:rPr lang="zh-CN" altLang="en" b="0" dirty="0">
                <a:solidFill>
                  <a:srgbClr val="CCCCCC"/>
                </a:solidFill>
                <a:effectLst/>
                <a:latin typeface="Menlo" panose="020B0609030804020204" pitchFamily="49" charset="0"/>
              </a:rPr>
              <a:t>。</a:t>
            </a:r>
            <a:endParaRPr lang="zh-CN" altLang="en-US" b="0" dirty="0">
              <a:solidFill>
                <a:srgbClr val="CCCCCC"/>
              </a:solidFill>
              <a:effectLst/>
              <a:latin typeface="Menlo" panose="020B0609030804020204" pitchFamily="49" charset="0"/>
            </a:endParaRPr>
          </a:p>
          <a:p>
            <a:endParaRPr kumimoji="1" lang="en-US" altLang="zh-CN" dirty="0"/>
          </a:p>
          <a:p>
            <a:endParaRPr kumimoji="1" lang="en-US" altLang="zh-CN" dirty="0"/>
          </a:p>
          <a:p>
            <a:endParaRPr kumimoji="1" lang="zh-CN" altLang="en-US" dirty="0"/>
          </a:p>
        </p:txBody>
      </p:sp>
    </p:spTree>
    <p:extLst>
      <p:ext uri="{BB962C8B-B14F-4D97-AF65-F5344CB8AC3E}">
        <p14:creationId xmlns:p14="http://schemas.microsoft.com/office/powerpoint/2010/main" val="31168005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接下来我们将讨论</a:t>
            </a:r>
            <a:r>
              <a:rPr kumimoji="1" lang="en" altLang="zh-CN" dirty="0"/>
              <a:t>VGPU</a:t>
            </a:r>
            <a:r>
              <a:rPr kumimoji="1" lang="zh-CN" altLang="en-US" dirty="0"/>
              <a:t>的监控。英伟达</a:t>
            </a:r>
            <a:r>
              <a:rPr kumimoji="1" lang="en" altLang="zh-CN" dirty="0"/>
              <a:t>GPU</a:t>
            </a:r>
            <a:r>
              <a:rPr kumimoji="1" lang="zh-CN" altLang="en-US" dirty="0"/>
              <a:t>的监控主要通过</a:t>
            </a:r>
            <a:r>
              <a:rPr kumimoji="1" lang="en" altLang="zh-CN" dirty="0" err="1"/>
              <a:t>dcgm</a:t>
            </a:r>
            <a:r>
              <a:rPr kumimoji="1" lang="en" altLang="zh-CN" dirty="0"/>
              <a:t> exporter</a:t>
            </a:r>
            <a:r>
              <a:rPr kumimoji="1" lang="zh-CN" altLang="en-US" dirty="0"/>
              <a:t>和</a:t>
            </a:r>
            <a:r>
              <a:rPr kumimoji="1" lang="en" altLang="zh-CN" dirty="0"/>
              <a:t>service monitor</a:t>
            </a:r>
            <a:r>
              <a:rPr kumimoji="1" lang="zh-CN" altLang="en-US" dirty="0"/>
              <a:t>来实现。而对于</a:t>
            </a:r>
            <a:r>
              <a:rPr kumimoji="1" lang="en" altLang="zh-CN" dirty="0"/>
              <a:t>VGPU</a:t>
            </a:r>
            <a:r>
              <a:rPr kumimoji="1" lang="zh-CN" altLang="en" dirty="0"/>
              <a:t>，</a:t>
            </a:r>
            <a:r>
              <a:rPr kumimoji="1" lang="zh-CN" altLang="en-US" dirty="0"/>
              <a:t>我们使用</a:t>
            </a:r>
            <a:r>
              <a:rPr kumimoji="1" lang="en" altLang="zh-CN" dirty="0"/>
              <a:t>GPU manager</a:t>
            </a:r>
            <a:r>
              <a:rPr kumimoji="1" lang="zh-CN" altLang="en-US" dirty="0"/>
              <a:t>来进行管理。</a:t>
            </a:r>
          </a:p>
          <a:p>
            <a:endParaRPr kumimoji="1" lang="zh-CN" altLang="en-US" dirty="0"/>
          </a:p>
          <a:p>
            <a:r>
              <a:rPr kumimoji="1" lang="en" altLang="zh-CN" dirty="0"/>
              <a:t>GPU manager</a:t>
            </a:r>
            <a:r>
              <a:rPr kumimoji="1" lang="zh-CN" altLang="en-US" dirty="0"/>
              <a:t>通过服务注释来实现与</a:t>
            </a:r>
            <a:r>
              <a:rPr kumimoji="1" lang="en" altLang="zh-CN" dirty="0"/>
              <a:t>Prometheus</a:t>
            </a:r>
            <a:r>
              <a:rPr kumimoji="1" lang="zh-CN" altLang="en-US" dirty="0"/>
              <a:t>的监控集成。在</a:t>
            </a:r>
            <a:r>
              <a:rPr kumimoji="1" lang="en" altLang="zh-CN" dirty="0"/>
              <a:t>Prometheus</a:t>
            </a:r>
            <a:r>
              <a:rPr kumimoji="1" lang="zh-CN" altLang="en-US" dirty="0"/>
              <a:t>的看板中，我们可以看到关于</a:t>
            </a:r>
            <a:r>
              <a:rPr kumimoji="1" lang="en" altLang="zh-CN" dirty="0"/>
              <a:t>VGPU</a:t>
            </a:r>
            <a:r>
              <a:rPr kumimoji="1" lang="zh-CN" altLang="en-US" dirty="0"/>
              <a:t>的各种信息，比如显存申请、显存占用、核心申请以及申请率等。</a:t>
            </a:r>
          </a:p>
          <a:p>
            <a:endParaRPr kumimoji="1" lang="zh-CN" altLang="en-US" dirty="0"/>
          </a:p>
          <a:p>
            <a:r>
              <a:rPr kumimoji="1" lang="zh-CN" altLang="en-US" dirty="0"/>
              <a:t>此外，</a:t>
            </a:r>
            <a:r>
              <a:rPr kumimoji="1" lang="en" altLang="zh-CN" dirty="0"/>
              <a:t>VGPU</a:t>
            </a:r>
            <a:r>
              <a:rPr kumimoji="1" lang="zh-CN" altLang="en-US" dirty="0"/>
              <a:t>的利用率也可以在推理服务中查看，因为推理服务会携带采集到的相关数据。通过这种方式，我们可以实时了解</a:t>
            </a:r>
            <a:r>
              <a:rPr kumimoji="1" lang="en" altLang="zh-CN" dirty="0"/>
              <a:t>VGPU</a:t>
            </a:r>
            <a:r>
              <a:rPr kumimoji="1" lang="zh-CN" altLang="en-US" dirty="0"/>
              <a:t>的性能，并在需要时进行优化。</a:t>
            </a:r>
          </a:p>
        </p:txBody>
      </p:sp>
    </p:spTree>
    <p:extLst>
      <p:ext uri="{BB962C8B-B14F-4D97-AF65-F5344CB8AC3E}">
        <p14:creationId xmlns:p14="http://schemas.microsoft.com/office/powerpoint/2010/main" val="34326288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此外，在谈到</a:t>
            </a:r>
            <a:r>
              <a:rPr kumimoji="1" lang="en" altLang="zh-CN" dirty="0"/>
              <a:t>Cube Studio</a:t>
            </a:r>
            <a:r>
              <a:rPr kumimoji="1" lang="zh-CN" altLang="en-US" dirty="0"/>
              <a:t>时，除了上述依赖的外部存储组件之外，它还具有自己的前后端。因为我们最初的版本是基于</a:t>
            </a:r>
            <a:r>
              <a:rPr kumimoji="1" lang="en" altLang="zh-CN" dirty="0"/>
              <a:t>Kubeflow</a:t>
            </a:r>
            <a:r>
              <a:rPr kumimoji="1" lang="zh-CN" altLang="en-US" dirty="0"/>
              <a:t>开发的，所以它的名称叫</a:t>
            </a:r>
            <a:r>
              <a:rPr kumimoji="1" lang="en" altLang="zh-CN" dirty="0"/>
              <a:t>Cube Studio</a:t>
            </a:r>
            <a:r>
              <a:rPr kumimoji="1" lang="zh-CN" altLang="en" dirty="0"/>
              <a:t>。</a:t>
            </a:r>
            <a:r>
              <a:rPr kumimoji="1" lang="zh-CN" altLang="en-US" dirty="0"/>
              <a:t>然而，现在</a:t>
            </a:r>
            <a:r>
              <a:rPr kumimoji="1" lang="en" altLang="zh-CN" dirty="0"/>
              <a:t>Kubeflow</a:t>
            </a:r>
            <a:r>
              <a:rPr kumimoji="1" lang="zh-CN" altLang="en-US" dirty="0"/>
              <a:t>的依赖仅存在于</a:t>
            </a:r>
            <a:r>
              <a:rPr kumimoji="1" lang="en" altLang="zh-CN" dirty="0"/>
              <a:t>train-operator</a:t>
            </a:r>
            <a:r>
              <a:rPr kumimoji="1" lang="zh-CN" altLang="en-US" dirty="0"/>
              <a:t>中，其他部分已经不再使用</a:t>
            </a:r>
            <a:r>
              <a:rPr kumimoji="1" lang="en" altLang="zh-CN" dirty="0"/>
              <a:t>Kubeflow</a:t>
            </a:r>
            <a:r>
              <a:rPr kumimoji="1" lang="zh-CN" altLang="en" dirty="0"/>
              <a:t>。</a:t>
            </a:r>
            <a:r>
              <a:rPr kumimoji="1" lang="zh-CN" altLang="en-US" dirty="0"/>
              <a:t>尽管如此，我们仍然没有改变它的名称。</a:t>
            </a:r>
          </a:p>
          <a:p>
            <a:endParaRPr kumimoji="1" lang="zh-CN" altLang="en-US" dirty="0"/>
          </a:p>
          <a:p>
            <a:r>
              <a:rPr kumimoji="1" lang="en" altLang="zh-CN" dirty="0"/>
              <a:t>Cube Studio</a:t>
            </a:r>
            <a:r>
              <a:rPr kumimoji="1" lang="zh-CN" altLang="en-US" dirty="0"/>
              <a:t>的组件包括调度器、执行器、监听器以及前后端。同时，它还具有自己的存储和缓存功能。关于</a:t>
            </a:r>
            <a:r>
              <a:rPr kumimoji="1" lang="en" altLang="zh-CN" dirty="0"/>
              <a:t>Kubeflow Dashboard</a:t>
            </a:r>
            <a:r>
              <a:rPr kumimoji="1" lang="zh-CN" altLang="en-US" dirty="0"/>
              <a:t>这个名称，实际上可能会引起误导，因为它实际上是</a:t>
            </a:r>
            <a:r>
              <a:rPr kumimoji="1" lang="en" altLang="zh-CN" dirty="0"/>
              <a:t>Cube Studio</a:t>
            </a:r>
            <a:r>
              <a:rPr kumimoji="1" lang="zh-CN" altLang="en-US" dirty="0"/>
              <a:t>的后端。此外，</a:t>
            </a:r>
            <a:r>
              <a:rPr kumimoji="1" lang="en" altLang="zh-CN" dirty="0"/>
              <a:t>Cube Studio</a:t>
            </a:r>
            <a:r>
              <a:rPr kumimoji="1" lang="zh-CN" altLang="en-US" dirty="0"/>
              <a:t>调度器以及执行器分别对应于我们自己的</a:t>
            </a:r>
            <a:r>
              <a:rPr kumimoji="1" lang="en" altLang="zh-CN" dirty="0"/>
              <a:t>Cube Studio</a:t>
            </a:r>
            <a:r>
              <a:rPr kumimoji="1" lang="zh-CN" altLang="en-US" dirty="0"/>
              <a:t>调度器和执行器。而</a:t>
            </a:r>
            <a:r>
              <a:rPr kumimoji="1" lang="en" altLang="zh-CN" dirty="0"/>
              <a:t>Kubeflow Watch</a:t>
            </a:r>
            <a:r>
              <a:rPr kumimoji="1" lang="zh-CN" altLang="en-US" dirty="0"/>
              <a:t>则是</a:t>
            </a:r>
            <a:r>
              <a:rPr kumimoji="1" lang="en" altLang="zh-CN" dirty="0"/>
              <a:t>Cube Studio</a:t>
            </a:r>
            <a:r>
              <a:rPr kumimoji="1" lang="zh-CN" altLang="en-US" dirty="0"/>
              <a:t>的监听器。当然，这里还有前端组件，因为最初的版本我们并没有前端，也就是说前后端是在同一个框架内。后来我们进行了前后端分离，所以才有了两个独立的组件。</a:t>
            </a:r>
          </a:p>
          <a:p>
            <a:endParaRPr kumimoji="1" lang="zh-CN" altLang="en-US" dirty="0"/>
          </a:p>
          <a:p>
            <a:r>
              <a:rPr kumimoji="1" lang="zh-CN" altLang="en-US" dirty="0"/>
              <a:t>需要注意的是，调度器的主要作用是执行</a:t>
            </a:r>
            <a:r>
              <a:rPr kumimoji="1" lang="en" altLang="zh-CN" dirty="0"/>
              <a:t>Cube Studio</a:t>
            </a:r>
            <a:r>
              <a:rPr kumimoji="1" lang="zh-CN" altLang="en-US" dirty="0"/>
              <a:t>的一些任务，包括清理用户长时间不使用的</a:t>
            </a:r>
            <a:r>
              <a:rPr kumimoji="1" lang="en" altLang="zh-CN" dirty="0"/>
              <a:t>notebook</a:t>
            </a:r>
            <a:r>
              <a:rPr kumimoji="1" lang="zh-CN" altLang="en" dirty="0"/>
              <a:t>，</a:t>
            </a:r>
            <a:r>
              <a:rPr kumimoji="1" lang="zh-CN" altLang="en-US" dirty="0"/>
              <a:t>以及处理用户的</a:t>
            </a:r>
            <a:r>
              <a:rPr kumimoji="1" lang="en" altLang="zh-CN" dirty="0"/>
              <a:t>workflow</a:t>
            </a:r>
            <a:r>
              <a:rPr kumimoji="1" lang="zh-CN" altLang="en-US" dirty="0"/>
              <a:t>运行时间过长的问题。同时，调度器还可以对长期运行的资源进行自动调整。这些都是由</a:t>
            </a:r>
            <a:r>
              <a:rPr kumimoji="1" lang="en" altLang="zh-CN" dirty="0"/>
              <a:t>Cube Studio</a:t>
            </a:r>
            <a:r>
              <a:rPr kumimoji="1" lang="zh-CN" altLang="en-US" dirty="0"/>
              <a:t>的调度器和执行器来完成的。</a:t>
            </a:r>
          </a:p>
          <a:p>
            <a:endParaRPr kumimoji="1" lang="zh-CN" altLang="en-US" dirty="0"/>
          </a:p>
          <a:p>
            <a:r>
              <a:rPr kumimoji="1" lang="zh-CN" altLang="en-US" dirty="0"/>
              <a:t>监听器的作用则是通过监听</a:t>
            </a:r>
            <a:r>
              <a:rPr kumimoji="1" lang="en" altLang="zh-CN" dirty="0"/>
              <a:t>Cube Studio</a:t>
            </a:r>
            <a:r>
              <a:rPr kumimoji="1" lang="zh-CN" altLang="en-US" dirty="0"/>
              <a:t>中我们想要关注的</a:t>
            </a:r>
            <a:r>
              <a:rPr kumimoji="1" lang="en" altLang="zh-CN" dirty="0"/>
              <a:t>K8S</a:t>
            </a:r>
            <a:r>
              <a:rPr kumimoji="1" lang="zh-CN" altLang="en-US" dirty="0"/>
              <a:t>中的</a:t>
            </a:r>
            <a:r>
              <a:rPr kumimoji="1" lang="en" altLang="zh-CN" dirty="0"/>
              <a:t>CRD</a:t>
            </a:r>
            <a:r>
              <a:rPr kumimoji="1" lang="zh-CN" altLang="en-US" dirty="0"/>
              <a:t>资源对象的状态，实时地在</a:t>
            </a:r>
            <a:r>
              <a:rPr kumimoji="1" lang="en" altLang="zh-CN" dirty="0"/>
              <a:t>Web</a:t>
            </a:r>
            <a:r>
              <a:rPr kumimoji="1" lang="zh-CN" altLang="en-US" dirty="0"/>
              <a:t>界面上显示最新状态，而不需要现场查询。除此之外，监听器还需要将这些信息及时地通知给用户，以便用户能够在</a:t>
            </a:r>
            <a:r>
              <a:rPr kumimoji="1" lang="en" altLang="zh-CN" dirty="0"/>
              <a:t>Web</a:t>
            </a:r>
            <a:r>
              <a:rPr kumimoji="1" lang="zh-CN" altLang="en-US" dirty="0"/>
              <a:t>界面上看到。此外，我们还使用了</a:t>
            </a:r>
            <a:r>
              <a:rPr kumimoji="1" lang="en" altLang="zh-CN" dirty="0"/>
              <a:t>MySQL</a:t>
            </a:r>
            <a:r>
              <a:rPr kumimoji="1" lang="zh-CN" altLang="en-US" dirty="0"/>
              <a:t>作为存储和</a:t>
            </a:r>
            <a:r>
              <a:rPr kumimoji="1" lang="en" altLang="zh-CN" dirty="0"/>
              <a:t>Redis</a:t>
            </a:r>
            <a:r>
              <a:rPr kumimoji="1" lang="zh-CN" altLang="en-US" dirty="0"/>
              <a:t>作为缓存。</a:t>
            </a:r>
            <a:r>
              <a:rPr kumimoji="1" lang="en" altLang="zh-CN" dirty="0"/>
              <a:t>Redis</a:t>
            </a:r>
            <a:r>
              <a:rPr kumimoji="1" lang="zh-CN" altLang="en-US" dirty="0"/>
              <a:t>主要有两个作用：一是作为缓存，包括一些大数据量的中间结果；二是作为异步任务的处理器，因为我们的任务使用了</a:t>
            </a:r>
            <a:r>
              <a:rPr kumimoji="1" lang="en" altLang="zh-CN" dirty="0"/>
              <a:t>Celery</a:t>
            </a:r>
            <a:r>
              <a:rPr kumimoji="1" lang="zh-CN" altLang="en" dirty="0"/>
              <a:t>，</a:t>
            </a:r>
            <a:r>
              <a:rPr kumimoji="1" lang="zh-CN" altLang="en-US" dirty="0"/>
              <a:t>而</a:t>
            </a:r>
            <a:r>
              <a:rPr kumimoji="1" lang="en" altLang="zh-CN" dirty="0"/>
              <a:t>Celery</a:t>
            </a:r>
            <a:r>
              <a:rPr kumimoji="1" lang="zh-CN" altLang="en-US" dirty="0"/>
              <a:t>需要一些队列来进行任务分发。正如我们所知，</a:t>
            </a:r>
            <a:r>
              <a:rPr kumimoji="1" lang="en" altLang="zh-CN" dirty="0"/>
              <a:t>Redis</a:t>
            </a:r>
            <a:r>
              <a:rPr kumimoji="1" lang="zh-CN" altLang="en-US" dirty="0"/>
              <a:t>除了作为缓存之外，还可以作为队列来使用。因此，在这里，我们使用</a:t>
            </a:r>
            <a:r>
              <a:rPr kumimoji="1" lang="en" altLang="zh-CN" dirty="0"/>
              <a:t>Redis</a:t>
            </a:r>
            <a:r>
              <a:rPr kumimoji="1" lang="zh-CN" altLang="en-US" dirty="0"/>
              <a:t>来处理任务分发以及存储任务结果。</a:t>
            </a:r>
            <a:endParaRPr kumimoji="1" lang="en-US" altLang="zh-CN" dirty="0"/>
          </a:p>
          <a:p>
            <a:endParaRPr kumimoji="1" lang="en-US" altLang="zh-CN" dirty="0"/>
          </a:p>
          <a:p>
            <a:r>
              <a:rPr kumimoji="1" lang="zh-CN" altLang="en-US" dirty="0"/>
              <a:t>在这个</a:t>
            </a:r>
            <a:r>
              <a:rPr kumimoji="1" lang="en" altLang="zh-CN" dirty="0"/>
              <a:t>PPT</a:t>
            </a:r>
            <a:r>
              <a:rPr kumimoji="1" lang="zh-CN" altLang="en-US" dirty="0"/>
              <a:t>部分内容中，我们主要讨论了</a:t>
            </a:r>
            <a:r>
              <a:rPr kumimoji="1" lang="en" altLang="zh-CN" dirty="0"/>
              <a:t>Cube Studio</a:t>
            </a:r>
            <a:r>
              <a:rPr kumimoji="1" lang="zh-CN" altLang="en-US" dirty="0"/>
              <a:t>的结构和组件划分。首先，除了</a:t>
            </a:r>
            <a:r>
              <a:rPr kumimoji="1" lang="en" altLang="zh-CN" dirty="0"/>
              <a:t>Cube Studio</a:t>
            </a:r>
            <a:r>
              <a:rPr kumimoji="1" lang="zh-CN" altLang="en-US" dirty="0"/>
              <a:t>自身的前后端</a:t>
            </a:r>
            <a:r>
              <a:rPr kumimoji="1" lang="en" altLang="zh-CN" dirty="0"/>
              <a:t>Pod</a:t>
            </a:r>
            <a:r>
              <a:rPr kumimoji="1" lang="zh-CN" altLang="en" dirty="0"/>
              <a:t>，</a:t>
            </a:r>
            <a:r>
              <a:rPr kumimoji="1" lang="zh-CN" altLang="en-US" dirty="0"/>
              <a:t>我们还关注了用户的</a:t>
            </a:r>
            <a:r>
              <a:rPr kumimoji="1" lang="en" altLang="zh-CN" dirty="0"/>
              <a:t>Pod</a:t>
            </a:r>
            <a:r>
              <a:rPr kumimoji="1" lang="zh-CN" altLang="en" dirty="0"/>
              <a:t>。</a:t>
            </a:r>
            <a:r>
              <a:rPr kumimoji="1" lang="zh-CN" altLang="en-US" dirty="0"/>
              <a:t>目前，用户的</a:t>
            </a:r>
            <a:r>
              <a:rPr kumimoji="1" lang="en" altLang="zh-CN" dirty="0"/>
              <a:t>Pod</a:t>
            </a:r>
            <a:r>
              <a:rPr kumimoji="1" lang="zh-CN" altLang="en-US" dirty="0"/>
              <a:t>分为以下几类：</a:t>
            </a:r>
          </a:p>
          <a:p>
            <a:endParaRPr kumimoji="1" lang="zh-CN" altLang="en-US" dirty="0"/>
          </a:p>
          <a:p>
            <a:r>
              <a:rPr kumimoji="1" lang="en-US" altLang="zh-CN" dirty="0"/>
              <a:t>1. </a:t>
            </a:r>
            <a:r>
              <a:rPr kumimoji="1" lang="en" altLang="zh-CN" dirty="0" err="1"/>
              <a:t>Jupyter</a:t>
            </a:r>
            <a:r>
              <a:rPr kumimoji="1" lang="zh-CN" altLang="en" dirty="0"/>
              <a:t>：</a:t>
            </a:r>
            <a:r>
              <a:rPr kumimoji="1" lang="zh-CN" altLang="en-US" dirty="0"/>
              <a:t>这里包含了所有用户开发的组件，包括用于开发容器和代码的</a:t>
            </a:r>
            <a:r>
              <a:rPr kumimoji="1" lang="en" altLang="zh-CN" dirty="0"/>
              <a:t>Notebook</a:t>
            </a:r>
            <a:r>
              <a:rPr kumimoji="1" lang="zh-CN" altLang="en-US" dirty="0"/>
              <a:t>以及在线提交的</a:t>
            </a:r>
            <a:r>
              <a:rPr kumimoji="1" lang="en" altLang="zh-CN" dirty="0"/>
              <a:t>Docker</a:t>
            </a:r>
            <a:r>
              <a:rPr kumimoji="1" lang="zh-CN" altLang="en-US" dirty="0"/>
              <a:t>镜像。</a:t>
            </a:r>
          </a:p>
          <a:p>
            <a:endParaRPr kumimoji="1" lang="zh-CN" altLang="en-US" dirty="0"/>
          </a:p>
          <a:p>
            <a:r>
              <a:rPr kumimoji="1" lang="en-US" altLang="zh-CN" dirty="0"/>
              <a:t>2. </a:t>
            </a:r>
            <a:r>
              <a:rPr kumimoji="1" lang="en" altLang="zh-CN" dirty="0"/>
              <a:t>Service</a:t>
            </a:r>
            <a:r>
              <a:rPr kumimoji="1" lang="zh-CN" altLang="en" dirty="0"/>
              <a:t>：</a:t>
            </a:r>
            <a:r>
              <a:rPr kumimoji="1" lang="zh-CN" altLang="en-US" dirty="0"/>
              <a:t>这部分主要包括用户的内部服务和推理服务。</a:t>
            </a:r>
          </a:p>
          <a:p>
            <a:endParaRPr kumimoji="1" lang="zh-CN" altLang="en-US" dirty="0"/>
          </a:p>
          <a:p>
            <a:r>
              <a:rPr kumimoji="1" lang="en-US" altLang="zh-CN" dirty="0"/>
              <a:t>3. </a:t>
            </a:r>
            <a:r>
              <a:rPr kumimoji="1" lang="en" altLang="zh-CN" dirty="0"/>
              <a:t>Pipeline</a:t>
            </a:r>
            <a:r>
              <a:rPr kumimoji="1" lang="zh-CN" altLang="en" dirty="0"/>
              <a:t>：</a:t>
            </a:r>
            <a:r>
              <a:rPr kumimoji="1" lang="zh-CN" altLang="en-US" dirty="0"/>
              <a:t>这个命名空间包含了用户的任务流，无论是一次性的还是整体的任务流，都位于这个命名空间中。</a:t>
            </a:r>
          </a:p>
          <a:p>
            <a:endParaRPr kumimoji="1" lang="zh-CN" altLang="en-US" dirty="0"/>
          </a:p>
          <a:p>
            <a:r>
              <a:rPr kumimoji="1" lang="zh-CN" altLang="en-US" dirty="0"/>
              <a:t>此外，我们还有一个名为</a:t>
            </a:r>
            <a:r>
              <a:rPr kumimoji="1" lang="en" altLang="zh-CN" dirty="0"/>
              <a:t>Auto ML</a:t>
            </a:r>
            <a:r>
              <a:rPr kumimoji="1" lang="zh-CN" altLang="en-US" dirty="0"/>
              <a:t>的命名空间，主要用于超参数搜索和特征搜索任务。需要注意的是，最初的版本并未包含</a:t>
            </a:r>
            <a:r>
              <a:rPr kumimoji="1" lang="en" altLang="zh-CN" dirty="0"/>
              <a:t>Auto ML</a:t>
            </a:r>
            <a:r>
              <a:rPr kumimoji="1" lang="zh-CN" altLang="en-US" dirty="0"/>
              <a:t>命名空间。</a:t>
            </a:r>
          </a:p>
          <a:p>
            <a:endParaRPr kumimoji="1" lang="zh-CN" altLang="en-US" dirty="0"/>
          </a:p>
          <a:p>
            <a:r>
              <a:rPr kumimoji="1" lang="zh-CN" altLang="en-US" dirty="0"/>
              <a:t>在实际应用中，不同的公司可能会根据自己的需求对这些结构进行拆解和重组。例如，他们可能会为每个用户单独划分一个命名空间，包含</a:t>
            </a:r>
            <a:r>
              <a:rPr kumimoji="1" lang="en" altLang="zh-CN" dirty="0"/>
              <a:t>Notebook</a:t>
            </a:r>
            <a:r>
              <a:rPr kumimoji="1" lang="zh-CN" altLang="en" dirty="0"/>
              <a:t>、</a:t>
            </a:r>
            <a:r>
              <a:rPr kumimoji="1" lang="en" altLang="zh-CN" dirty="0" err="1"/>
              <a:t>Jupyter</a:t>
            </a:r>
            <a:r>
              <a:rPr kumimoji="1" lang="zh-CN" altLang="en" dirty="0"/>
              <a:t>、</a:t>
            </a:r>
            <a:r>
              <a:rPr kumimoji="1" lang="en" altLang="zh-CN" dirty="0"/>
              <a:t>Pipeline</a:t>
            </a:r>
            <a:r>
              <a:rPr kumimoji="1" lang="zh-CN" altLang="en-US" dirty="0"/>
              <a:t>任务服务等。这样的做法有利于任务资源的管理，可以根据用户的需求和付费情况提前设置资源限制。</a:t>
            </a:r>
          </a:p>
          <a:p>
            <a:endParaRPr kumimoji="1" lang="zh-CN" altLang="en-US" dirty="0"/>
          </a:p>
          <a:p>
            <a:r>
              <a:rPr kumimoji="1" lang="zh-CN" altLang="en-US" dirty="0"/>
              <a:t>总之，这里我们讨论了</a:t>
            </a:r>
            <a:r>
              <a:rPr kumimoji="1" lang="en" altLang="zh-CN" dirty="0"/>
              <a:t>Cube Studio</a:t>
            </a:r>
            <a:r>
              <a:rPr kumimoji="1" lang="zh-CN" altLang="en-US" dirty="0"/>
              <a:t>的基础组件、外部依赖以及用户相关的部分。</a:t>
            </a:r>
          </a:p>
        </p:txBody>
      </p:sp>
    </p:spTree>
    <p:extLst>
      <p:ext uri="{BB962C8B-B14F-4D97-AF65-F5344CB8AC3E}">
        <p14:creationId xmlns:p14="http://schemas.microsoft.com/office/powerpoint/2010/main" val="36285202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接下来，我将为大家介绍</a:t>
            </a:r>
            <a:r>
              <a:rPr kumimoji="1" lang="en" altLang="zh-CN" dirty="0"/>
              <a:t>Kubeflow</a:t>
            </a:r>
            <a:r>
              <a:rPr kumimoji="1" lang="zh-CN" altLang="en" dirty="0"/>
              <a:t>，</a:t>
            </a:r>
            <a:r>
              <a:rPr kumimoji="1" lang="zh-CN" altLang="en-US" dirty="0"/>
              <a:t>因为我们在最初的时候是依赖于</a:t>
            </a:r>
            <a:r>
              <a:rPr kumimoji="1" lang="en" altLang="zh-CN" dirty="0"/>
              <a:t>Kubeflow</a:t>
            </a:r>
            <a:r>
              <a:rPr kumimoji="1" lang="zh-CN" altLang="en-US" dirty="0"/>
              <a:t>的。当然，大家可能不仅仅想了解</a:t>
            </a:r>
            <a:r>
              <a:rPr kumimoji="1" lang="en" altLang="zh-CN" dirty="0"/>
              <a:t>Cube Studio</a:t>
            </a:r>
            <a:r>
              <a:rPr kumimoji="1" lang="zh-CN" altLang="en" dirty="0"/>
              <a:t>，</a:t>
            </a:r>
            <a:r>
              <a:rPr kumimoji="1" lang="zh-CN" altLang="en-US" dirty="0"/>
              <a:t>还需要了解其他一站式</a:t>
            </a:r>
            <a:r>
              <a:rPr kumimoji="1" lang="en" altLang="zh-CN" dirty="0" err="1"/>
              <a:t>MLOps</a:t>
            </a:r>
            <a:r>
              <a:rPr kumimoji="1" lang="zh-CN" altLang="en-US" dirty="0"/>
              <a:t>的架构。接下来，我将介绍</a:t>
            </a:r>
            <a:r>
              <a:rPr kumimoji="1" lang="en" altLang="zh-CN" dirty="0"/>
              <a:t>Kubeflow</a:t>
            </a:r>
            <a:r>
              <a:rPr kumimoji="1" lang="zh-CN" altLang="en-US" dirty="0"/>
              <a:t>的基础组件。</a:t>
            </a:r>
          </a:p>
          <a:p>
            <a:endParaRPr kumimoji="1" lang="zh-CN" altLang="en-US" dirty="0"/>
          </a:p>
          <a:p>
            <a:r>
              <a:rPr kumimoji="1" lang="en" altLang="zh-CN" dirty="0"/>
              <a:t>Kubeflow</a:t>
            </a:r>
            <a:r>
              <a:rPr kumimoji="1" lang="zh-CN" altLang="en-US" dirty="0"/>
              <a:t>相对较早地进入这个领域，目前在</a:t>
            </a:r>
            <a:r>
              <a:rPr kumimoji="1" lang="en" altLang="zh-CN" dirty="0" err="1"/>
              <a:t>MLOps</a:t>
            </a:r>
            <a:r>
              <a:rPr kumimoji="1" lang="zh-CN" altLang="en-US" dirty="0"/>
              <a:t>流程上拥有相对丰富的功能。我们在最初的时候，也是根据</a:t>
            </a:r>
            <a:r>
              <a:rPr kumimoji="1" lang="en" altLang="zh-CN" dirty="0"/>
              <a:t>Kubeflow</a:t>
            </a:r>
            <a:r>
              <a:rPr kumimoji="1" lang="zh-CN" altLang="en-US" dirty="0"/>
              <a:t>的功能来考虑我们自己应该如何实现。</a:t>
            </a:r>
            <a:r>
              <a:rPr kumimoji="1" lang="en" altLang="zh-CN" dirty="0"/>
              <a:t>Kubeflow</a:t>
            </a:r>
            <a:r>
              <a:rPr kumimoji="1" lang="zh-CN" altLang="en-US" dirty="0"/>
              <a:t>提供了一整套</a:t>
            </a:r>
            <a:r>
              <a:rPr kumimoji="1" lang="en" altLang="zh-CN" dirty="0" err="1"/>
              <a:t>MLOps</a:t>
            </a:r>
            <a:r>
              <a:rPr kumimoji="1" lang="zh-CN" altLang="en-US" dirty="0"/>
              <a:t>流程，包括数据清洗、处理、变换、校验、数据分割等。当然，</a:t>
            </a:r>
            <a:r>
              <a:rPr kumimoji="1" lang="en" altLang="zh-CN" dirty="0"/>
              <a:t>Kubeflow</a:t>
            </a:r>
            <a:r>
              <a:rPr kumimoji="1" lang="zh-CN" altLang="en-US" dirty="0"/>
              <a:t>更倾向于关注</a:t>
            </a:r>
            <a:r>
              <a:rPr kumimoji="1" lang="en" altLang="zh-CN" dirty="0"/>
              <a:t>AI</a:t>
            </a:r>
            <a:r>
              <a:rPr kumimoji="1" lang="zh-CN" altLang="en-US" dirty="0"/>
              <a:t>部分，包括分布式计算、超参数搜索、在线开发、模型管理、模型服务化和在线监控等。实际上，还有其他功能，如</a:t>
            </a:r>
            <a:r>
              <a:rPr kumimoji="1" lang="en" altLang="zh-CN" dirty="0"/>
              <a:t>A/B</a:t>
            </a:r>
            <a:r>
              <a:rPr kumimoji="1" lang="zh-CN" altLang="en-US" dirty="0"/>
              <a:t>测试等。</a:t>
            </a:r>
          </a:p>
          <a:p>
            <a:endParaRPr kumimoji="1" lang="zh-CN" altLang="en-US" dirty="0"/>
          </a:p>
          <a:p>
            <a:r>
              <a:rPr kumimoji="1" lang="zh-CN" altLang="en-US" dirty="0"/>
              <a:t>基于这套流程，</a:t>
            </a:r>
            <a:r>
              <a:rPr kumimoji="1" lang="en" altLang="zh-CN" dirty="0"/>
              <a:t>Kubeflow</a:t>
            </a:r>
            <a:r>
              <a:rPr kumimoji="1" lang="zh-CN" altLang="en-US" dirty="0"/>
              <a:t>提供了大约十多个基础组件。首先是</a:t>
            </a:r>
            <a:r>
              <a:rPr kumimoji="1" lang="en" altLang="zh-CN" dirty="0" err="1"/>
              <a:t>Jupyter</a:t>
            </a:r>
            <a:r>
              <a:rPr kumimoji="1" lang="en" altLang="zh-CN" dirty="0"/>
              <a:t> Notebook</a:t>
            </a:r>
            <a:r>
              <a:rPr kumimoji="1" lang="zh-CN" altLang="en" dirty="0"/>
              <a:t>，</a:t>
            </a:r>
            <a:r>
              <a:rPr kumimoji="1" lang="zh-CN" altLang="en-US" dirty="0"/>
              <a:t>它有自己的生态，包括</a:t>
            </a:r>
            <a:r>
              <a:rPr kumimoji="1" lang="en" altLang="zh-CN" dirty="0" err="1"/>
              <a:t>Jupyter</a:t>
            </a:r>
            <a:r>
              <a:rPr kumimoji="1" lang="zh-CN" altLang="en" dirty="0"/>
              <a:t>、</a:t>
            </a:r>
            <a:r>
              <a:rPr kumimoji="1" lang="en" altLang="zh-CN" dirty="0" err="1"/>
              <a:t>Jupyter</a:t>
            </a:r>
            <a:r>
              <a:rPr kumimoji="1" lang="en" altLang="zh-CN" dirty="0"/>
              <a:t> Notebook</a:t>
            </a:r>
            <a:r>
              <a:rPr kumimoji="1" lang="zh-CN" altLang="en" dirty="0"/>
              <a:t>、</a:t>
            </a:r>
            <a:r>
              <a:rPr kumimoji="1" lang="en" altLang="zh-CN" dirty="0" err="1"/>
              <a:t>Jupyter</a:t>
            </a:r>
            <a:r>
              <a:rPr kumimoji="1" lang="en" altLang="zh-CN" dirty="0"/>
              <a:t> Lab</a:t>
            </a:r>
            <a:r>
              <a:rPr kumimoji="1" lang="zh-CN" altLang="en-US" dirty="0"/>
              <a:t>和</a:t>
            </a:r>
            <a:r>
              <a:rPr kumimoji="1" lang="en" altLang="zh-CN" dirty="0" err="1"/>
              <a:t>Jupyter</a:t>
            </a:r>
            <a:r>
              <a:rPr kumimoji="1" lang="en" altLang="zh-CN" dirty="0"/>
              <a:t> Hub</a:t>
            </a:r>
            <a:r>
              <a:rPr kumimoji="1" lang="zh-CN" altLang="en-US" dirty="0"/>
              <a:t>等。为了在</a:t>
            </a:r>
            <a:r>
              <a:rPr kumimoji="1" lang="en" altLang="zh-CN" dirty="0" err="1"/>
              <a:t>MLOps</a:t>
            </a:r>
            <a:r>
              <a:rPr kumimoji="1" lang="zh-CN" altLang="en-US" dirty="0"/>
              <a:t>中将这些基础组件以中台的能力提供出去，</a:t>
            </a:r>
            <a:r>
              <a:rPr kumimoji="1" lang="en" altLang="zh-CN" dirty="0"/>
              <a:t>Kubeflow</a:t>
            </a:r>
            <a:r>
              <a:rPr kumimoji="1" lang="zh-CN" altLang="en-US" dirty="0"/>
              <a:t>提供了一个名为</a:t>
            </a:r>
            <a:r>
              <a:rPr kumimoji="1" lang="en" altLang="zh-CN" dirty="0" err="1"/>
              <a:t>Jupyter</a:t>
            </a:r>
            <a:r>
              <a:rPr kumimoji="1" lang="en" altLang="zh-CN" dirty="0"/>
              <a:t> Operator</a:t>
            </a:r>
            <a:r>
              <a:rPr kumimoji="1" lang="zh-CN" altLang="en-US" dirty="0"/>
              <a:t>的组件。通过这个组件，用户可以通过</a:t>
            </a:r>
            <a:r>
              <a:rPr kumimoji="1" lang="en" altLang="zh-CN" dirty="0"/>
              <a:t>YAML</a:t>
            </a:r>
            <a:r>
              <a:rPr kumimoji="1" lang="zh-CN" altLang="en-US" dirty="0"/>
              <a:t>文件轻松地创建一个与其他环境隔离的</a:t>
            </a:r>
            <a:r>
              <a:rPr kumimoji="1" lang="en" altLang="zh-CN" dirty="0" err="1"/>
              <a:t>Jupyter</a:t>
            </a:r>
            <a:r>
              <a:rPr kumimoji="1" lang="en" altLang="zh-CN" dirty="0"/>
              <a:t> Notebook</a:t>
            </a:r>
            <a:r>
              <a:rPr kumimoji="1" lang="zh-CN" altLang="en" dirty="0"/>
              <a:t>。</a:t>
            </a:r>
            <a:r>
              <a:rPr kumimoji="1" lang="zh-CN" altLang="en-US" dirty="0"/>
              <a:t>这样，可以创建多个</a:t>
            </a:r>
            <a:r>
              <a:rPr kumimoji="1" lang="en" altLang="zh-CN" dirty="0" err="1"/>
              <a:t>Jupyter</a:t>
            </a:r>
            <a:r>
              <a:rPr kumimoji="1" lang="en" altLang="zh-CN" dirty="0"/>
              <a:t> Notebook</a:t>
            </a:r>
            <a:r>
              <a:rPr kumimoji="1" lang="zh-CN" altLang="en" dirty="0"/>
              <a:t>，</a:t>
            </a:r>
            <a:r>
              <a:rPr kumimoji="1" lang="zh-CN" altLang="en-US" dirty="0"/>
              <a:t>且每个用户之间是相互独立的。</a:t>
            </a:r>
            <a:r>
              <a:rPr kumimoji="1" lang="en" altLang="zh-CN" dirty="0" err="1"/>
              <a:t>Jupyter</a:t>
            </a:r>
            <a:r>
              <a:rPr kumimoji="1" lang="en" altLang="zh-CN" dirty="0"/>
              <a:t> Operator</a:t>
            </a:r>
            <a:r>
              <a:rPr kumimoji="1" lang="zh-CN" altLang="en-US" dirty="0"/>
              <a:t>实际上使得</a:t>
            </a:r>
            <a:r>
              <a:rPr kumimoji="1" lang="en" altLang="zh-CN" dirty="0" err="1"/>
              <a:t>Jupyter</a:t>
            </a:r>
            <a:r>
              <a:rPr kumimoji="1" lang="zh-CN" altLang="en-US" dirty="0"/>
              <a:t>能够在</a:t>
            </a:r>
            <a:r>
              <a:rPr kumimoji="1" lang="en" altLang="zh-CN" dirty="0"/>
              <a:t>Kubernetes</a:t>
            </a:r>
            <a:r>
              <a:rPr kumimoji="1" lang="zh-CN" altLang="en-US" dirty="0"/>
              <a:t>中轻松启动，并实现多用户多实例的效果。</a:t>
            </a:r>
          </a:p>
          <a:p>
            <a:endParaRPr kumimoji="1" lang="zh-CN" altLang="en-US" dirty="0"/>
          </a:p>
          <a:p>
            <a:r>
              <a:rPr kumimoji="1" lang="zh-CN" altLang="en-US" dirty="0"/>
              <a:t>除了</a:t>
            </a:r>
            <a:r>
              <a:rPr kumimoji="1" lang="en" altLang="zh-CN" dirty="0" err="1"/>
              <a:t>Jupyter</a:t>
            </a:r>
            <a:r>
              <a:rPr kumimoji="1" lang="en" altLang="zh-CN" dirty="0"/>
              <a:t> Notebook</a:t>
            </a:r>
            <a:r>
              <a:rPr kumimoji="1" lang="zh-CN" altLang="en-US" dirty="0"/>
              <a:t>之外，</a:t>
            </a:r>
            <a:r>
              <a:rPr kumimoji="1" lang="en" altLang="zh-CN" dirty="0"/>
              <a:t>Kubeflow</a:t>
            </a:r>
            <a:r>
              <a:rPr kumimoji="1" lang="zh-CN" altLang="en-US" dirty="0"/>
              <a:t>还需要</a:t>
            </a:r>
            <a:r>
              <a:rPr kumimoji="1" lang="en" altLang="zh-CN" dirty="0"/>
              <a:t>Istio</a:t>
            </a:r>
            <a:r>
              <a:rPr kumimoji="1" lang="zh-CN" altLang="en-US" dirty="0"/>
              <a:t>服务代理。然而，在</a:t>
            </a:r>
            <a:r>
              <a:rPr kumimoji="1" lang="en" altLang="zh-CN" dirty="0"/>
              <a:t>Cube Studio</a:t>
            </a:r>
            <a:r>
              <a:rPr kumimoji="1" lang="zh-CN" altLang="en-US" dirty="0"/>
              <a:t>中，我们没有再依赖这个基础组件，因为它所实现的功能相对较简单。实际上，它只是启动一个</a:t>
            </a:r>
            <a:r>
              <a:rPr kumimoji="1" lang="en" altLang="zh-CN" dirty="0" err="1"/>
              <a:t>Jupyter</a:t>
            </a:r>
            <a:r>
              <a:rPr kumimoji="1" lang="en" altLang="zh-CN" dirty="0"/>
              <a:t> Notebook</a:t>
            </a:r>
            <a:r>
              <a:rPr kumimoji="1" lang="zh-CN" altLang="en" dirty="0"/>
              <a:t>，</a:t>
            </a:r>
            <a:r>
              <a:rPr kumimoji="1" lang="zh-CN" altLang="en-US" dirty="0"/>
              <a:t>并在</a:t>
            </a:r>
            <a:r>
              <a:rPr kumimoji="1" lang="en" altLang="zh-CN" dirty="0"/>
              <a:t>Istio</a:t>
            </a:r>
            <a:r>
              <a:rPr kumimoji="1" lang="zh-CN" altLang="en-US" dirty="0"/>
              <a:t>服务上进行代理。因此，我们直接将这部分功能集成到了后端，不再需要单独的组件来支撑这个基础能力。</a:t>
            </a:r>
            <a:endParaRPr kumimoji="1" lang="en-US" altLang="zh-CN" dirty="0"/>
          </a:p>
          <a:p>
            <a:endParaRPr kumimoji="1" lang="en-US" altLang="zh-CN" dirty="0"/>
          </a:p>
          <a:p>
            <a:r>
              <a:rPr kumimoji="1" lang="zh-CN" altLang="en-US" dirty="0"/>
              <a:t>另外一个重要的组件是</a:t>
            </a:r>
            <a:r>
              <a:rPr kumimoji="1" lang="en" altLang="zh-CN" dirty="0"/>
              <a:t>Istio</a:t>
            </a:r>
            <a:r>
              <a:rPr kumimoji="1" lang="zh-CN" altLang="en" dirty="0"/>
              <a:t>。</a:t>
            </a:r>
            <a:r>
              <a:rPr kumimoji="1" lang="zh-CN" altLang="en-US" dirty="0"/>
              <a:t>当然，</a:t>
            </a:r>
            <a:r>
              <a:rPr kumimoji="1" lang="en" altLang="zh-CN" dirty="0"/>
              <a:t>Istio</a:t>
            </a:r>
            <a:r>
              <a:rPr kumimoji="1" lang="zh-CN" altLang="en-US" dirty="0"/>
              <a:t>并不是</a:t>
            </a:r>
            <a:r>
              <a:rPr kumimoji="1" lang="en" altLang="zh-CN" dirty="0"/>
              <a:t>Kubeflow</a:t>
            </a:r>
            <a:r>
              <a:rPr kumimoji="1" lang="zh-CN" altLang="en-US" dirty="0"/>
              <a:t>独有的，它也是作为一个依赖被使用的。</a:t>
            </a:r>
            <a:r>
              <a:rPr kumimoji="1" lang="en" altLang="zh-CN" dirty="0"/>
              <a:t>Kubeflow</a:t>
            </a:r>
            <a:r>
              <a:rPr kumimoji="1" lang="zh-CN" altLang="en-US" dirty="0"/>
              <a:t>利用了</a:t>
            </a:r>
            <a:r>
              <a:rPr kumimoji="1" lang="en" altLang="zh-CN" dirty="0"/>
              <a:t>Istio</a:t>
            </a:r>
            <a:r>
              <a:rPr kumimoji="1" lang="zh-CN" altLang="en-US" dirty="0"/>
              <a:t>的服务代理功能，可以通过一个域名将请求代理到多个目标。同样地，</a:t>
            </a:r>
            <a:r>
              <a:rPr kumimoji="1" lang="en" altLang="zh-CN" dirty="0"/>
              <a:t>Cube Studio</a:t>
            </a:r>
            <a:r>
              <a:rPr kumimoji="1" lang="zh-CN" altLang="en-US" dirty="0"/>
              <a:t>也采用了这种方式，它没有使用</a:t>
            </a:r>
            <a:r>
              <a:rPr kumimoji="1" lang="en" altLang="zh-CN" dirty="0"/>
              <a:t>Nginx Ingress</a:t>
            </a:r>
            <a:r>
              <a:rPr kumimoji="1" lang="zh-CN" altLang="en" dirty="0"/>
              <a:t>，</a:t>
            </a:r>
            <a:r>
              <a:rPr kumimoji="1" lang="zh-CN" altLang="en-US" dirty="0"/>
              <a:t>而是使用了</a:t>
            </a:r>
            <a:r>
              <a:rPr kumimoji="1" lang="en" altLang="zh-CN" dirty="0"/>
              <a:t>Istio Ingress</a:t>
            </a:r>
            <a:r>
              <a:rPr kumimoji="1" lang="zh-CN" altLang="en" dirty="0"/>
              <a:t>。</a:t>
            </a:r>
            <a:r>
              <a:rPr kumimoji="1" lang="zh-CN" altLang="en-US" dirty="0"/>
              <a:t>这样，我们的每一个</a:t>
            </a:r>
            <a:r>
              <a:rPr kumimoji="1" lang="en" altLang="zh-CN" dirty="0" err="1"/>
              <a:t>Jupyter</a:t>
            </a:r>
            <a:r>
              <a:rPr kumimoji="1" lang="zh-CN" altLang="en" dirty="0"/>
              <a:t>、</a:t>
            </a:r>
            <a:r>
              <a:rPr kumimoji="1" lang="zh-CN" altLang="en-US" dirty="0"/>
              <a:t>前后端、</a:t>
            </a:r>
            <a:r>
              <a:rPr kumimoji="1" lang="en" altLang="zh-CN" dirty="0"/>
              <a:t>Prometheus</a:t>
            </a:r>
            <a:r>
              <a:rPr kumimoji="1" lang="zh-CN" altLang="en" dirty="0"/>
              <a:t>、</a:t>
            </a:r>
            <a:r>
              <a:rPr kumimoji="1" lang="en" altLang="zh-CN" dirty="0"/>
              <a:t>K8S dashboard</a:t>
            </a:r>
            <a:r>
              <a:rPr kumimoji="1" lang="zh-CN" altLang="en-US" dirty="0"/>
              <a:t>以及超参数搜索等都可以通过同一个域名实现。这些都是通过</a:t>
            </a:r>
            <a:r>
              <a:rPr kumimoji="1" lang="en" altLang="zh-CN" dirty="0"/>
              <a:t>Istio</a:t>
            </a:r>
            <a:r>
              <a:rPr kumimoji="1" lang="zh-CN" altLang="en-US" dirty="0"/>
              <a:t>的虚拟服务来代理实现的。</a:t>
            </a:r>
          </a:p>
          <a:p>
            <a:endParaRPr kumimoji="1" lang="zh-CN" altLang="en-US" dirty="0"/>
          </a:p>
          <a:p>
            <a:r>
              <a:rPr kumimoji="1" lang="zh-CN" altLang="en-US" dirty="0"/>
              <a:t>在</a:t>
            </a:r>
            <a:r>
              <a:rPr kumimoji="1" lang="en" altLang="zh-CN" dirty="0"/>
              <a:t>Kubeflow</a:t>
            </a:r>
            <a:r>
              <a:rPr kumimoji="1" lang="zh-CN" altLang="en-US" dirty="0"/>
              <a:t>中，还使用了</a:t>
            </a:r>
            <a:r>
              <a:rPr kumimoji="1" lang="en" altLang="zh-CN" dirty="0" err="1"/>
              <a:t>KFServing</a:t>
            </a:r>
            <a:r>
              <a:rPr kumimoji="1" lang="zh-CN" altLang="en" dirty="0"/>
              <a:t>，</a:t>
            </a:r>
            <a:r>
              <a:rPr kumimoji="1" lang="zh-CN" altLang="en-US" dirty="0"/>
              <a:t>它提供了一个叫做</a:t>
            </a:r>
            <a:r>
              <a:rPr kumimoji="1" lang="en" altLang="zh-CN" dirty="0" err="1"/>
              <a:t>KServer</a:t>
            </a:r>
            <a:r>
              <a:rPr kumimoji="1" lang="zh-CN" altLang="en-US" dirty="0"/>
              <a:t>的组件。</a:t>
            </a:r>
            <a:r>
              <a:rPr kumimoji="1" lang="en" altLang="zh-CN" dirty="0" err="1"/>
              <a:t>KServer</a:t>
            </a:r>
            <a:r>
              <a:rPr kumimoji="1" lang="zh-CN" altLang="en-US" dirty="0"/>
              <a:t>依赖于</a:t>
            </a:r>
            <a:r>
              <a:rPr kumimoji="1" lang="en" altLang="zh-CN" dirty="0"/>
              <a:t>Istio</a:t>
            </a:r>
            <a:r>
              <a:rPr kumimoji="1" lang="zh-CN" altLang="en-US" dirty="0"/>
              <a:t>和</a:t>
            </a:r>
            <a:r>
              <a:rPr kumimoji="1" lang="en" altLang="zh-CN" dirty="0" err="1"/>
              <a:t>Knative</a:t>
            </a:r>
            <a:r>
              <a:rPr kumimoji="1" lang="zh-CN" altLang="en" dirty="0"/>
              <a:t>。</a:t>
            </a:r>
            <a:r>
              <a:rPr kumimoji="1" lang="en" altLang="zh-CN" dirty="0" err="1"/>
              <a:t>Knative</a:t>
            </a:r>
            <a:r>
              <a:rPr kumimoji="1" lang="zh-CN" altLang="en-US" dirty="0"/>
              <a:t>是目前所谓的</a:t>
            </a:r>
            <a:r>
              <a:rPr kumimoji="1" lang="en" altLang="zh-CN" dirty="0"/>
              <a:t>Serverless</a:t>
            </a:r>
            <a:r>
              <a:rPr kumimoji="1" lang="zh-CN" altLang="en-US" dirty="0"/>
              <a:t>技术，它的意义在于让开发者不需要关注服务的管理能力，例如服务的弹性伸缩。当然，在</a:t>
            </a:r>
            <a:r>
              <a:rPr kumimoji="1" lang="en" altLang="zh-CN" dirty="0"/>
              <a:t>K8S</a:t>
            </a:r>
            <a:r>
              <a:rPr kumimoji="1" lang="zh-CN" altLang="en-US" dirty="0"/>
              <a:t>之上，你可以直接配置服务的弹性伸缩。但如果你不想这么做，</a:t>
            </a:r>
            <a:r>
              <a:rPr kumimoji="1" lang="en" altLang="zh-CN" dirty="0" err="1"/>
              <a:t>Knative</a:t>
            </a:r>
            <a:r>
              <a:rPr kumimoji="1" lang="zh-CN" altLang="en-US" dirty="0"/>
              <a:t>就在</a:t>
            </a:r>
            <a:r>
              <a:rPr kumimoji="1" lang="en" altLang="zh-CN" dirty="0"/>
              <a:t>K8S</a:t>
            </a:r>
            <a:r>
              <a:rPr kumimoji="1" lang="zh-CN" altLang="en-US" dirty="0"/>
              <a:t>的服务基础能力之上封装了一层，让你不需要关心服务的存在，只需要关注你的代码。在代码形成</a:t>
            </a:r>
            <a:r>
              <a:rPr kumimoji="1" lang="en" altLang="zh-CN" dirty="0"/>
              <a:t>Pod</a:t>
            </a:r>
            <a:r>
              <a:rPr kumimoji="1" lang="zh-CN" altLang="en-US" dirty="0"/>
              <a:t>和服务的过程中，</a:t>
            </a:r>
            <a:r>
              <a:rPr kumimoji="1" lang="en" altLang="zh-CN" dirty="0" err="1"/>
              <a:t>Knative</a:t>
            </a:r>
            <a:r>
              <a:rPr kumimoji="1" lang="zh-CN" altLang="en-US" dirty="0"/>
              <a:t>帮助实现了服务的弹性伸缩和激活。我们知道，</a:t>
            </a:r>
            <a:r>
              <a:rPr kumimoji="1" lang="en" altLang="zh-CN" dirty="0"/>
              <a:t>HPA</a:t>
            </a:r>
            <a:r>
              <a:rPr kumimoji="1" lang="zh-CN" altLang="en-US" dirty="0"/>
              <a:t>弹性伸缩不能缩小到</a:t>
            </a:r>
            <a:r>
              <a:rPr kumimoji="1" lang="en-US" altLang="zh-CN" dirty="0"/>
              <a:t>0</a:t>
            </a:r>
            <a:r>
              <a:rPr kumimoji="1" lang="zh-CN" altLang="en-US" dirty="0"/>
              <a:t>，但</a:t>
            </a:r>
            <a:r>
              <a:rPr kumimoji="1" lang="en" altLang="zh-CN" dirty="0" err="1"/>
              <a:t>Knative</a:t>
            </a:r>
            <a:r>
              <a:rPr kumimoji="1" lang="zh-CN" altLang="en-US" dirty="0"/>
              <a:t>可以实现这一点。此外，</a:t>
            </a:r>
            <a:r>
              <a:rPr kumimoji="1" lang="en" altLang="zh-CN" dirty="0" err="1"/>
              <a:t>Knative</a:t>
            </a:r>
            <a:r>
              <a:rPr kumimoji="1" lang="zh-CN" altLang="en-US" dirty="0"/>
              <a:t>还帮助管理了代码、镜像和服务版本。</a:t>
            </a:r>
          </a:p>
          <a:p>
            <a:endParaRPr kumimoji="1" lang="zh-CN" altLang="en-US" dirty="0"/>
          </a:p>
          <a:p>
            <a:r>
              <a:rPr kumimoji="1" lang="zh-CN" altLang="en-US" dirty="0"/>
              <a:t>在</a:t>
            </a:r>
            <a:r>
              <a:rPr kumimoji="1" lang="en" altLang="zh-CN" dirty="0"/>
              <a:t>Cube Studio</a:t>
            </a:r>
            <a:r>
              <a:rPr kumimoji="1" lang="zh-CN" altLang="en-US" dirty="0"/>
              <a:t>中，原先使用的</a:t>
            </a:r>
            <a:r>
              <a:rPr kumimoji="1" lang="en" altLang="zh-CN" dirty="0" err="1"/>
              <a:t>KFServing</a:t>
            </a:r>
            <a:r>
              <a:rPr kumimoji="1" lang="zh-CN" altLang="en-US" dirty="0"/>
              <a:t>已经被移除，因为它的基础组件实在太多了，</a:t>
            </a:r>
            <a:r>
              <a:rPr kumimoji="1" lang="en" altLang="zh-CN" dirty="0" err="1"/>
              <a:t>Knative</a:t>
            </a:r>
            <a:r>
              <a:rPr kumimoji="1" lang="zh-CN" altLang="en-US" dirty="0"/>
              <a:t>下面还有很多其他基础组件。所以，我们在后端代码中已经集成了</a:t>
            </a:r>
            <a:r>
              <a:rPr kumimoji="1" lang="en" altLang="zh-CN" dirty="0" err="1"/>
              <a:t>Knative</a:t>
            </a:r>
            <a:r>
              <a:rPr kumimoji="1" lang="zh-CN" altLang="en-US" dirty="0"/>
              <a:t>的一整套工作流程，而不是使用一个单独的组件去调用它。</a:t>
            </a:r>
            <a:r>
              <a:rPr kumimoji="1" lang="en" altLang="zh-CN" dirty="0" err="1"/>
              <a:t>KServer</a:t>
            </a:r>
            <a:r>
              <a:rPr kumimoji="1" lang="zh-CN" altLang="en-US" dirty="0"/>
              <a:t>除了使用</a:t>
            </a:r>
            <a:r>
              <a:rPr kumimoji="1" lang="en" altLang="zh-CN" dirty="0" err="1"/>
              <a:t>Knative</a:t>
            </a:r>
            <a:r>
              <a:rPr kumimoji="1" lang="zh-CN" altLang="en-US" dirty="0"/>
              <a:t>之外，还在其基础上封装了服务管理和部署的能力。实际上，服务的真正部署是通过</a:t>
            </a:r>
            <a:r>
              <a:rPr kumimoji="1" lang="en" altLang="zh-CN" dirty="0"/>
              <a:t>Seldon</a:t>
            </a:r>
            <a:r>
              <a:rPr kumimoji="1" lang="zh-CN" altLang="en-US" dirty="0"/>
              <a:t>完成的，而</a:t>
            </a:r>
            <a:r>
              <a:rPr kumimoji="1" lang="en" altLang="zh-CN" dirty="0" err="1"/>
              <a:t>KServer</a:t>
            </a:r>
            <a:r>
              <a:rPr kumimoji="1" lang="zh-CN" altLang="en-US" dirty="0"/>
              <a:t>的作用是实现一键零代码部署服务的架构。尽管它依赖的组件很多，但它支持了多种框架，例如一键部署</a:t>
            </a:r>
            <a:r>
              <a:rPr kumimoji="1" lang="en" altLang="zh-CN" dirty="0" err="1"/>
              <a:t>KFServing</a:t>
            </a:r>
            <a:r>
              <a:rPr kumimoji="1" lang="zh-CN" altLang="en" dirty="0"/>
              <a:t>、</a:t>
            </a:r>
            <a:r>
              <a:rPr kumimoji="1" lang="en" altLang="zh-CN" dirty="0"/>
              <a:t>Torch Server</a:t>
            </a:r>
            <a:r>
              <a:rPr kumimoji="1" lang="zh-CN" altLang="en-US" dirty="0"/>
              <a:t>和</a:t>
            </a:r>
            <a:r>
              <a:rPr kumimoji="1" lang="en" altLang="zh-CN" dirty="0"/>
              <a:t>XGB Server</a:t>
            </a:r>
            <a:r>
              <a:rPr kumimoji="1" lang="zh-CN" altLang="en-US" dirty="0"/>
              <a:t>等模型。这些模型都可以通过一键部署的方式实现。</a:t>
            </a:r>
            <a:endParaRPr kumimoji="1" lang="en-US" altLang="zh-CN" dirty="0"/>
          </a:p>
          <a:p>
            <a:endParaRPr kumimoji="1" lang="en-US" altLang="zh-CN" dirty="0"/>
          </a:p>
          <a:p>
            <a:r>
              <a:rPr kumimoji="1" lang="zh-CN" altLang="en-US" dirty="0"/>
              <a:t>接下来，我们来探讨为什么在</a:t>
            </a:r>
            <a:r>
              <a:rPr kumimoji="1" lang="en-US" altLang="zh-CN" dirty="0"/>
              <a:t>Cube Studio</a:t>
            </a:r>
            <a:r>
              <a:rPr kumimoji="1" lang="zh-CN" altLang="en-US" dirty="0"/>
              <a:t>中不再使用</a:t>
            </a:r>
            <a:r>
              <a:rPr kumimoji="1" lang="en-US" altLang="zh-CN" dirty="0" err="1"/>
              <a:t>KServer</a:t>
            </a:r>
            <a:r>
              <a:rPr kumimoji="1" lang="zh-CN" altLang="en-US" dirty="0"/>
              <a:t>。首先，</a:t>
            </a:r>
            <a:r>
              <a:rPr kumimoji="1" lang="en-US" altLang="zh-CN" dirty="0" err="1"/>
              <a:t>KServer</a:t>
            </a:r>
            <a:r>
              <a:rPr kumimoji="1" lang="zh-CN" altLang="en-US" dirty="0"/>
              <a:t>的所有配置都是通过</a:t>
            </a:r>
            <a:r>
              <a:rPr kumimoji="1" lang="en-US" altLang="zh-CN" dirty="0"/>
              <a:t>YAML</a:t>
            </a:r>
            <a:r>
              <a:rPr kumimoji="1" lang="zh-CN" altLang="en-US" dirty="0"/>
              <a:t>实现的。当你使用</a:t>
            </a:r>
            <a:r>
              <a:rPr kumimoji="1" lang="en-US" altLang="zh-CN" dirty="0"/>
              <a:t>YAML</a:t>
            </a:r>
            <a:r>
              <a:rPr kumimoji="1" lang="zh-CN" altLang="en-US" dirty="0"/>
              <a:t>时，你会发现部署一个推理服务是如此简单。然而，随着你对其的使用越来越深入，需要配置的参数越来越多，它就越来越无法满足你的需求。因此，我们采用了后端代码逻辑，直接控制</a:t>
            </a:r>
            <a:r>
              <a:rPr kumimoji="1" lang="en-US" altLang="zh-CN" dirty="0"/>
              <a:t>Pod</a:t>
            </a:r>
            <a:r>
              <a:rPr kumimoji="1" lang="zh-CN" altLang="en-US" dirty="0"/>
              <a:t>和</a:t>
            </a:r>
            <a:r>
              <a:rPr kumimoji="1" lang="en-US" altLang="zh-CN" dirty="0"/>
              <a:t>K8S</a:t>
            </a:r>
            <a:r>
              <a:rPr kumimoji="1" lang="zh-CN" altLang="en-US" dirty="0"/>
              <a:t>服务，以实现各种复杂的推理服务所需的功能。例如，当你需要将一个服务分流到另一个服务时，</a:t>
            </a:r>
            <a:r>
              <a:rPr kumimoji="1" lang="en-US" altLang="zh-CN" dirty="0" err="1"/>
              <a:t>KServer</a:t>
            </a:r>
            <a:r>
              <a:rPr kumimoji="1" lang="zh-CN" altLang="en-US" dirty="0"/>
              <a:t>可能无法满足这一需求，你需要自己去控制</a:t>
            </a:r>
            <a:r>
              <a:rPr kumimoji="1" lang="en-US" altLang="zh-CN" dirty="0"/>
              <a:t>Istio Ingress</a:t>
            </a:r>
            <a:r>
              <a:rPr kumimoji="1" lang="zh-CN" altLang="en-US" dirty="0"/>
              <a:t>。</a:t>
            </a:r>
          </a:p>
          <a:p>
            <a:endParaRPr kumimoji="1" lang="zh-CN" altLang="en-US" dirty="0"/>
          </a:p>
          <a:p>
            <a:r>
              <a:rPr kumimoji="1" lang="zh-CN" altLang="en-US" dirty="0"/>
              <a:t>随着时间的推移，</a:t>
            </a:r>
            <a:r>
              <a:rPr kumimoji="1" lang="en-US" altLang="zh-CN" dirty="0" err="1"/>
              <a:t>KServer</a:t>
            </a:r>
            <a:r>
              <a:rPr kumimoji="1" lang="zh-CN" altLang="en-US" dirty="0"/>
              <a:t>逐渐被淘汰。这是因为，当你封装得越抽象、越顶层，使用起来就越简单，但实现的功能就越单一，可配置的功能就越少。</a:t>
            </a:r>
            <a:r>
              <a:rPr kumimoji="1" lang="en-US" altLang="zh-CN" dirty="0" err="1"/>
              <a:t>KServer</a:t>
            </a:r>
            <a:r>
              <a:rPr kumimoji="1" lang="zh-CN" altLang="en-US" dirty="0"/>
              <a:t>，也就是</a:t>
            </a:r>
            <a:r>
              <a:rPr kumimoji="1" lang="en-US" altLang="zh-CN" dirty="0" err="1"/>
              <a:t>KFServing</a:t>
            </a:r>
            <a:r>
              <a:rPr kumimoji="1" lang="zh-CN" altLang="en-US" dirty="0"/>
              <a:t>，正是这样一个高度封装的产品。尽管我们在使用它时会觉得非常简单，但当我们深入使用时，它就越来越无法满足我们的需求。因此，</a:t>
            </a:r>
            <a:r>
              <a:rPr kumimoji="1" lang="en-US" altLang="zh-CN" dirty="0" err="1"/>
              <a:t>KServer</a:t>
            </a:r>
            <a:r>
              <a:rPr kumimoji="1" lang="zh-CN" altLang="en-US" dirty="0"/>
              <a:t>、</a:t>
            </a:r>
            <a:r>
              <a:rPr kumimoji="1" lang="en-US" altLang="zh-CN" dirty="0"/>
              <a:t>Seldon</a:t>
            </a:r>
            <a:r>
              <a:rPr kumimoji="1" lang="zh-CN" altLang="en-US" dirty="0"/>
              <a:t>和</a:t>
            </a:r>
            <a:r>
              <a:rPr kumimoji="1" lang="en-US" altLang="zh-CN" dirty="0" err="1"/>
              <a:t>Knative</a:t>
            </a:r>
            <a:r>
              <a:rPr kumimoji="1" lang="zh-CN" altLang="en-US" dirty="0"/>
              <a:t>都被逐渐淘汰。这是因为</a:t>
            </a:r>
            <a:r>
              <a:rPr kumimoji="1" lang="en-US" altLang="zh-CN" dirty="0" err="1"/>
              <a:t>Knative</a:t>
            </a:r>
            <a:r>
              <a:rPr kumimoji="1" lang="zh-CN" altLang="en-US" dirty="0"/>
              <a:t>和</a:t>
            </a:r>
            <a:r>
              <a:rPr kumimoji="1" lang="en-US" altLang="zh-CN" dirty="0"/>
              <a:t>Seldon</a:t>
            </a:r>
            <a:r>
              <a:rPr kumimoji="1" lang="zh-CN" altLang="en-US" dirty="0"/>
              <a:t>都是</a:t>
            </a:r>
            <a:r>
              <a:rPr kumimoji="1" lang="en-US" altLang="zh-CN" dirty="0" err="1"/>
              <a:t>KFServing</a:t>
            </a:r>
            <a:r>
              <a:rPr kumimoji="1" lang="zh-CN" altLang="en-US" dirty="0"/>
              <a:t>的依赖，随着</a:t>
            </a:r>
            <a:r>
              <a:rPr kumimoji="1" lang="en-US" altLang="zh-CN" dirty="0" err="1"/>
              <a:t>KFServing</a:t>
            </a:r>
            <a:r>
              <a:rPr kumimoji="1" lang="zh-CN" altLang="en-US" dirty="0"/>
              <a:t>的淘汰，它们也就不再使用。</a:t>
            </a:r>
            <a:endParaRPr kumimoji="1" lang="en-US" altLang="zh-CN" dirty="0"/>
          </a:p>
          <a:p>
            <a:endParaRPr kumimoji="1" lang="en-US" altLang="zh-CN" dirty="0"/>
          </a:p>
          <a:p>
            <a:endParaRPr kumimoji="1" lang="en-US" altLang="zh-CN" dirty="0"/>
          </a:p>
          <a:p>
            <a:r>
              <a:rPr kumimoji="1" lang="zh-CN" altLang="en-US" dirty="0"/>
              <a:t>接下来，我们将讨论</a:t>
            </a:r>
            <a:r>
              <a:rPr kumimoji="1" lang="en-US" altLang="zh-CN" dirty="0"/>
              <a:t>Kubeflow Pipeline</a:t>
            </a:r>
            <a:r>
              <a:rPr kumimoji="1" lang="zh-CN" altLang="en-US" dirty="0"/>
              <a:t>，这是</a:t>
            </a:r>
            <a:r>
              <a:rPr kumimoji="1" lang="en-US" altLang="zh-CN" dirty="0"/>
              <a:t>Kubeflow</a:t>
            </a:r>
            <a:r>
              <a:rPr kumimoji="1" lang="zh-CN" altLang="en-US" dirty="0"/>
              <a:t>官方的一款工具。我们稍后会详细介绍</a:t>
            </a:r>
            <a:r>
              <a:rPr kumimoji="1" lang="en-US" altLang="zh-CN" dirty="0"/>
              <a:t>Kubeflow Pipeline</a:t>
            </a:r>
            <a:r>
              <a:rPr kumimoji="1" lang="zh-CN" altLang="en-US" dirty="0"/>
              <a:t>。在这个</a:t>
            </a:r>
            <a:r>
              <a:rPr kumimoji="1" lang="en-US" altLang="zh-CN" dirty="0"/>
              <a:t>Pipeline</a:t>
            </a:r>
            <a:r>
              <a:rPr kumimoji="1" lang="zh-CN" altLang="en-US" dirty="0"/>
              <a:t>中，其设计理念基本上是正确的。然而，</a:t>
            </a:r>
            <a:r>
              <a:rPr kumimoji="1" lang="en-US" altLang="zh-CN" dirty="0"/>
              <a:t>Kubeflow Pipeline</a:t>
            </a:r>
            <a:r>
              <a:rPr kumimoji="1" lang="zh-CN" altLang="en-US" dirty="0"/>
              <a:t>主要针对任务流，但其过于极客化，充满了工程师的思维方式。例如，任务流是用</a:t>
            </a:r>
            <a:r>
              <a:rPr kumimoji="1" lang="en-US" altLang="zh-CN" dirty="0"/>
              <a:t>YAML</a:t>
            </a:r>
            <a:r>
              <a:rPr kumimoji="1" lang="zh-CN" altLang="en-US" dirty="0"/>
              <a:t>编写的，因为它最终在</a:t>
            </a:r>
            <a:r>
              <a:rPr kumimoji="1" lang="en-US" altLang="zh-CN" dirty="0"/>
              <a:t>K8S</a:t>
            </a:r>
            <a:r>
              <a:rPr kumimoji="1" lang="zh-CN" altLang="en-US" dirty="0"/>
              <a:t>中的呈现是一个自定义资源（</a:t>
            </a:r>
            <a:r>
              <a:rPr kumimoji="1" lang="en-US" altLang="zh-CN" dirty="0"/>
              <a:t>CRD</a:t>
            </a:r>
            <a:r>
              <a:rPr kumimoji="1" lang="zh-CN" altLang="en-US" dirty="0"/>
              <a:t>），也就是</a:t>
            </a:r>
            <a:r>
              <a:rPr kumimoji="1" lang="en-US" altLang="zh-CN" dirty="0"/>
              <a:t>YAML</a:t>
            </a:r>
            <a:r>
              <a:rPr kumimoji="1" lang="zh-CN" altLang="en-US" dirty="0"/>
              <a:t>文件。然而，让用户使用这个</a:t>
            </a:r>
            <a:r>
              <a:rPr kumimoji="1" lang="en-US" altLang="zh-CN" dirty="0"/>
              <a:t>Pipeline</a:t>
            </a:r>
            <a:r>
              <a:rPr kumimoji="1" lang="zh-CN" altLang="en-US" dirty="0"/>
              <a:t>的逻辑就是让他们编写大量的</a:t>
            </a:r>
            <a:r>
              <a:rPr kumimoji="1" lang="en-US" altLang="zh-CN" dirty="0"/>
              <a:t>YAML</a:t>
            </a:r>
            <a:r>
              <a:rPr kumimoji="1" lang="zh-CN" altLang="en-US" dirty="0"/>
              <a:t>代码，这可能有几百行，甚至两三百行，这与我们的思维逻辑并不相符。</a:t>
            </a:r>
          </a:p>
          <a:p>
            <a:endParaRPr kumimoji="1" lang="zh-CN" altLang="en-US" dirty="0"/>
          </a:p>
          <a:p>
            <a:r>
              <a:rPr kumimoji="1" lang="zh-CN" altLang="en-US" dirty="0"/>
              <a:t>尽管如此，</a:t>
            </a:r>
            <a:r>
              <a:rPr kumimoji="1" lang="en-US" altLang="zh-CN" dirty="0"/>
              <a:t>Kubeflow Pipeline</a:t>
            </a:r>
            <a:r>
              <a:rPr kumimoji="1" lang="zh-CN" altLang="en-US" dirty="0"/>
              <a:t>确实提供了调试界面，这意味着在</a:t>
            </a:r>
            <a:r>
              <a:rPr kumimoji="1" lang="en-US" altLang="zh-CN" dirty="0"/>
              <a:t>workflow</a:t>
            </a:r>
            <a:r>
              <a:rPr kumimoji="1" lang="zh-CN" altLang="en-US" dirty="0"/>
              <a:t>运行过程中，任务之间的上下游传递、运行情况、日志以及任务的可视化结果等都已经实现。因此，在我们的第一个版本中，我们采用了自己的拖拉拽功能，而没有使用</a:t>
            </a:r>
            <a:r>
              <a:rPr kumimoji="1" lang="en-US" altLang="zh-CN" dirty="0"/>
              <a:t>Kubeflow Pipeline</a:t>
            </a:r>
            <a:r>
              <a:rPr kumimoji="1" lang="zh-CN" altLang="en-US" dirty="0"/>
              <a:t>的</a:t>
            </a:r>
            <a:r>
              <a:rPr kumimoji="1" lang="en-US" altLang="zh-CN" dirty="0"/>
              <a:t>YAML</a:t>
            </a:r>
            <a:r>
              <a:rPr kumimoji="1" lang="zh-CN" altLang="en-US" dirty="0"/>
              <a:t>编写功能。我们的</a:t>
            </a:r>
            <a:r>
              <a:rPr kumimoji="1" lang="en-US" altLang="zh-CN" dirty="0"/>
              <a:t>Pipeline</a:t>
            </a:r>
            <a:r>
              <a:rPr kumimoji="1" lang="zh-CN" altLang="en-US" dirty="0"/>
              <a:t>包括模板化和拖拉拽生成任务流的能力，结合</a:t>
            </a:r>
            <a:r>
              <a:rPr kumimoji="1" lang="en-US" altLang="zh-CN" dirty="0"/>
              <a:t>Kubeflow Pipeline</a:t>
            </a:r>
            <a:r>
              <a:rPr kumimoji="1" lang="zh-CN" altLang="en-US" dirty="0"/>
              <a:t>的任务结果查看功能。然而，在今年</a:t>
            </a:r>
            <a:r>
              <a:rPr kumimoji="1" lang="en-US" altLang="zh-CN" dirty="0"/>
              <a:t>4</a:t>
            </a:r>
            <a:r>
              <a:rPr kumimoji="1" lang="zh-CN" altLang="en-US" dirty="0"/>
              <a:t>月份发布的版本中，我们又将</a:t>
            </a:r>
            <a:r>
              <a:rPr kumimoji="1" lang="en-US" altLang="zh-CN" dirty="0"/>
              <a:t>Kubeflow Pipeline</a:t>
            </a:r>
            <a:r>
              <a:rPr kumimoji="1" lang="zh-CN" altLang="en-US" dirty="0"/>
              <a:t>整套功能移除了。</a:t>
            </a:r>
          </a:p>
          <a:p>
            <a:endParaRPr kumimoji="1" lang="zh-CN" altLang="en-US" dirty="0"/>
          </a:p>
          <a:p>
            <a:r>
              <a:rPr kumimoji="1" lang="zh-CN" altLang="en-US" dirty="0"/>
              <a:t>之所以这么做，是因为我们在使用</a:t>
            </a:r>
            <a:r>
              <a:rPr kumimoji="1" lang="en-US" altLang="zh-CN" dirty="0"/>
              <a:t>Kubeflow Pipeline</a:t>
            </a:r>
            <a:r>
              <a:rPr kumimoji="1" lang="zh-CN" altLang="en-US" dirty="0"/>
              <a:t>时，只使用了它的任务结果查看功能和任务当前运行状态查看功能。但为了实现这些功能，我们不得不引入了</a:t>
            </a:r>
            <a:r>
              <a:rPr kumimoji="1" lang="en-US" altLang="zh-CN" dirty="0"/>
              <a:t>Kubeflow Pipeline</a:t>
            </a:r>
            <a:r>
              <a:rPr kumimoji="1" lang="zh-CN" altLang="en-US" dirty="0"/>
              <a:t>的</a:t>
            </a:r>
            <a:r>
              <a:rPr kumimoji="1" lang="en-US" altLang="zh-CN" dirty="0"/>
              <a:t>8</a:t>
            </a:r>
            <a:r>
              <a:rPr kumimoji="1" lang="zh-CN" altLang="en-US" dirty="0"/>
              <a:t>个组件，这意味着它过于微服务化。事实上，</a:t>
            </a:r>
            <a:r>
              <a:rPr kumimoji="1" lang="en-US" altLang="zh-CN" dirty="0"/>
              <a:t>Kubeflow Pipeline</a:t>
            </a:r>
            <a:r>
              <a:rPr kumimoji="1" lang="zh-CN" altLang="en-US" dirty="0"/>
              <a:t>的存在目的是让其他人将其集成到自己的系统中，而不是作为一个独立的产品。因此，为了使用它的一个界面，我们部署了七八个组件。所以，在今年</a:t>
            </a:r>
            <a:r>
              <a:rPr kumimoji="1" lang="en-US" altLang="zh-CN" dirty="0"/>
              <a:t>4</a:t>
            </a:r>
            <a:r>
              <a:rPr kumimoji="1" lang="zh-CN" altLang="en-US" dirty="0"/>
              <a:t>月份的版本中，我们的</a:t>
            </a:r>
            <a:r>
              <a:rPr kumimoji="1" lang="en-US" altLang="zh-CN" dirty="0"/>
              <a:t>Cube Studio</a:t>
            </a:r>
            <a:r>
              <a:rPr kumimoji="1" lang="zh-CN" altLang="en-US" dirty="0"/>
              <a:t>自己也实现了这些基础功能。在前后端代码中，我们已经实现了这些基础能力，因此不再需要</a:t>
            </a:r>
            <a:r>
              <a:rPr kumimoji="1" lang="en-US" altLang="zh-CN" dirty="0"/>
              <a:t>Kubeflow Pipeline</a:t>
            </a:r>
            <a:r>
              <a:rPr kumimoji="1" lang="zh-CN" altLang="en-US" dirty="0"/>
              <a:t>的基础组件，也就去掉了它的七八个组件。随着时间的推移，我们</a:t>
            </a:r>
            <a:r>
              <a:rPr kumimoji="1" lang="en-US" altLang="zh-CN" dirty="0"/>
              <a:t>Cube Studio</a:t>
            </a:r>
            <a:r>
              <a:rPr kumimoji="1" lang="zh-CN" altLang="en-US" dirty="0"/>
              <a:t>的基础组件也将越来越少。</a:t>
            </a:r>
            <a:endParaRPr kumimoji="1" lang="en-US" altLang="zh-CN" dirty="0"/>
          </a:p>
          <a:p>
            <a:endParaRPr kumimoji="1" lang="en-US" altLang="zh-CN" dirty="0"/>
          </a:p>
          <a:p>
            <a:r>
              <a:rPr kumimoji="1" lang="zh-CN" altLang="en-US" dirty="0"/>
              <a:t>接下来，我要谈论的是</a:t>
            </a:r>
            <a:r>
              <a:rPr kumimoji="1" lang="en-US" altLang="zh-CN" dirty="0" err="1"/>
              <a:t>Katib</a:t>
            </a:r>
            <a:r>
              <a:rPr kumimoji="1" lang="zh-CN" altLang="en-US" dirty="0"/>
              <a:t>。</a:t>
            </a:r>
            <a:r>
              <a:rPr kumimoji="1" lang="en-US" altLang="zh-CN" dirty="0" err="1"/>
              <a:t>Katib</a:t>
            </a:r>
            <a:r>
              <a:rPr kumimoji="1" lang="en-US" altLang="zh-CN" dirty="0"/>
              <a:t> </a:t>
            </a:r>
            <a:r>
              <a:rPr kumimoji="1" lang="zh-CN" altLang="en-US" dirty="0"/>
              <a:t>是 </a:t>
            </a:r>
            <a:r>
              <a:rPr kumimoji="1" lang="en-US" altLang="zh-CN" dirty="0"/>
              <a:t>Kubeflow </a:t>
            </a:r>
            <a:r>
              <a:rPr kumimoji="1" lang="zh-CN" altLang="en-US" dirty="0"/>
              <a:t>的一个超参数搜索组件。尽管在去年</a:t>
            </a:r>
            <a:r>
              <a:rPr kumimoji="1" lang="en-US" altLang="zh-CN" dirty="0"/>
              <a:t>3</a:t>
            </a:r>
            <a:r>
              <a:rPr kumimoji="1" lang="zh-CN" altLang="en-US" dirty="0"/>
              <a:t>月份的版本中还有 </a:t>
            </a:r>
            <a:r>
              <a:rPr kumimoji="1" lang="en-US" altLang="zh-CN" dirty="0" err="1"/>
              <a:t>Katib</a:t>
            </a:r>
            <a:r>
              <a:rPr kumimoji="1" lang="zh-CN" altLang="en-US" dirty="0"/>
              <a:t>，但现在已经没有这个版本了。原因有以下几点：首先，</a:t>
            </a:r>
            <a:r>
              <a:rPr kumimoji="1" lang="en-US" altLang="zh-CN" dirty="0" err="1"/>
              <a:t>Katib</a:t>
            </a:r>
            <a:r>
              <a:rPr kumimoji="1" lang="en-US" altLang="zh-CN" dirty="0"/>
              <a:t> </a:t>
            </a:r>
            <a:r>
              <a:rPr kumimoji="1" lang="zh-CN" altLang="en-US" dirty="0"/>
              <a:t>作为 </a:t>
            </a:r>
            <a:r>
              <a:rPr kumimoji="1" lang="en-US" altLang="zh-CN" dirty="0"/>
              <a:t>Kubeflow </a:t>
            </a:r>
            <a:r>
              <a:rPr kumimoji="1" lang="zh-CN" altLang="en-US" dirty="0"/>
              <a:t>的超参数搜索组件，可能由于开发较晚，所以它的功能和性能并不十分出色。其次，</a:t>
            </a:r>
            <a:r>
              <a:rPr kumimoji="1" lang="en-US" altLang="zh-CN" dirty="0" err="1"/>
              <a:t>Katib</a:t>
            </a:r>
            <a:r>
              <a:rPr kumimoji="1" lang="en-US" altLang="zh-CN" dirty="0"/>
              <a:t> </a:t>
            </a:r>
            <a:r>
              <a:rPr kumimoji="1" lang="zh-CN" altLang="en-US" dirty="0"/>
              <a:t>是用 </a:t>
            </a:r>
            <a:r>
              <a:rPr kumimoji="1" lang="en-US" altLang="zh-CN" dirty="0"/>
              <a:t>Go </a:t>
            </a:r>
            <a:r>
              <a:rPr kumimoji="1" lang="zh-CN" altLang="en-US" dirty="0"/>
              <a:t>语言编写的，而我们在进行算法开发时，大部分都是使用 </a:t>
            </a:r>
            <a:r>
              <a:rPr kumimoji="1" lang="en-US" altLang="zh-CN" dirty="0"/>
              <a:t>Python </a:t>
            </a:r>
            <a:r>
              <a:rPr kumimoji="1" lang="zh-CN" altLang="en-US" dirty="0"/>
              <a:t>语言。因此，在进行超参数搜索时，很少有人会选择使用 </a:t>
            </a:r>
            <a:r>
              <a:rPr kumimoji="1" lang="en-US" altLang="zh-CN" dirty="0"/>
              <a:t>Go </a:t>
            </a:r>
            <a:r>
              <a:rPr kumimoji="1" lang="zh-CN" altLang="en-US" dirty="0"/>
              <a:t>语言。这导致了 </a:t>
            </a:r>
            <a:r>
              <a:rPr kumimoji="1" lang="en-US" altLang="zh-CN" dirty="0" err="1"/>
              <a:t>Katib</a:t>
            </a:r>
            <a:r>
              <a:rPr kumimoji="1" lang="en-US" altLang="zh-CN" dirty="0"/>
              <a:t> </a:t>
            </a:r>
            <a:r>
              <a:rPr kumimoji="1" lang="zh-CN" altLang="en-US" dirty="0"/>
              <a:t>的生态系统发展不如 </a:t>
            </a:r>
            <a:r>
              <a:rPr kumimoji="1" lang="en-US" altLang="zh-CN" dirty="0"/>
              <a:t>NNI</a:t>
            </a:r>
            <a:r>
              <a:rPr kumimoji="1" lang="zh-CN" altLang="en-US" dirty="0"/>
              <a:t>（神经网络智能）和 </a:t>
            </a:r>
            <a:r>
              <a:rPr kumimoji="1" lang="en-US" altLang="zh-CN" dirty="0"/>
              <a:t>Ray </a:t>
            </a:r>
            <a:r>
              <a:rPr kumimoji="1" lang="zh-CN" altLang="en-US" dirty="0"/>
              <a:t>这些超参数搜索框架那么快。</a:t>
            </a:r>
          </a:p>
          <a:p>
            <a:endParaRPr kumimoji="1" lang="zh-CN" altLang="en-US" dirty="0"/>
          </a:p>
          <a:p>
            <a:r>
              <a:rPr kumimoji="1" lang="zh-CN" altLang="en-US" dirty="0"/>
              <a:t>因此，在 </a:t>
            </a:r>
            <a:r>
              <a:rPr kumimoji="1" lang="en-US" altLang="zh-CN" dirty="0"/>
              <a:t>Kubeflow </a:t>
            </a:r>
            <a:r>
              <a:rPr kumimoji="1" lang="zh-CN" altLang="en-US" dirty="0"/>
              <a:t>的新版本中，</a:t>
            </a:r>
            <a:r>
              <a:rPr kumimoji="1" lang="en-US" altLang="zh-CN" dirty="0" err="1"/>
              <a:t>Katib</a:t>
            </a:r>
            <a:r>
              <a:rPr kumimoji="1" lang="en-US" altLang="zh-CN" dirty="0"/>
              <a:t> </a:t>
            </a:r>
            <a:r>
              <a:rPr kumimoji="1" lang="zh-CN" altLang="en-US" dirty="0"/>
              <a:t>的超参数搜索功能已经被移除。现在，我们使用 </a:t>
            </a:r>
            <a:r>
              <a:rPr kumimoji="1" lang="en-US" altLang="zh-CN" dirty="0"/>
              <a:t>NNI </a:t>
            </a:r>
            <a:r>
              <a:rPr kumimoji="1" lang="zh-CN" altLang="en-US" dirty="0"/>
              <a:t>的超参数搜索以及在 </a:t>
            </a:r>
            <a:r>
              <a:rPr kumimoji="1" lang="en-US" altLang="zh-CN" dirty="0"/>
              <a:t>Pipeline </a:t>
            </a:r>
            <a:r>
              <a:rPr kumimoji="1" lang="zh-CN" altLang="en-US" dirty="0"/>
              <a:t>中使用 </a:t>
            </a:r>
            <a:r>
              <a:rPr kumimoji="1" lang="en-US" altLang="zh-CN" dirty="0"/>
              <a:t>Ray </a:t>
            </a:r>
            <a:r>
              <a:rPr kumimoji="1" lang="zh-CN" altLang="en-US" dirty="0"/>
              <a:t>的超参数搜索。这两个超参数搜索框架都是用 </a:t>
            </a:r>
            <a:r>
              <a:rPr kumimoji="1" lang="en-US" altLang="zh-CN" dirty="0"/>
              <a:t>Python </a:t>
            </a:r>
            <a:r>
              <a:rPr kumimoji="1" lang="zh-CN" altLang="en-US" dirty="0"/>
              <a:t>编写的，所以大家能够更容易地进行适配。由于大家在进行数据建模时通常使用 </a:t>
            </a:r>
            <a:r>
              <a:rPr kumimoji="1" lang="en-US" altLang="zh-CN" dirty="0"/>
              <a:t>Python</a:t>
            </a:r>
            <a:r>
              <a:rPr kumimoji="1" lang="zh-CN" altLang="en-US" dirty="0"/>
              <a:t>，因此将这些框架集成到系统中会非常方便，不需要进行代码的改动。</a:t>
            </a:r>
            <a:endParaRPr kumimoji="1" lang="en-US" altLang="zh-CN" dirty="0"/>
          </a:p>
          <a:p>
            <a:endParaRPr kumimoji="1" lang="en-US" altLang="zh-CN" dirty="0"/>
          </a:p>
          <a:p>
            <a:r>
              <a:rPr kumimoji="1" lang="zh-CN" altLang="en-US" dirty="0"/>
              <a:t>接下来，我们要讨论的是</a:t>
            </a:r>
            <a:r>
              <a:rPr kumimoji="1" lang="en-US" altLang="zh-CN" dirty="0"/>
              <a:t>Kubeflow</a:t>
            </a:r>
            <a:r>
              <a:rPr kumimoji="1" lang="zh-CN" altLang="en-US" dirty="0"/>
              <a:t>提供的许多</a:t>
            </a:r>
            <a:r>
              <a:rPr kumimoji="1" lang="en-US" altLang="zh-CN" dirty="0"/>
              <a:t>operators</a:t>
            </a:r>
            <a:r>
              <a:rPr kumimoji="1" lang="zh-CN" altLang="en-US" dirty="0"/>
              <a:t>，特别是分布式计算方面的。目前，</a:t>
            </a:r>
            <a:r>
              <a:rPr kumimoji="1" lang="en-US" altLang="zh-CN" dirty="0"/>
              <a:t>Kubeflow</a:t>
            </a:r>
            <a:r>
              <a:rPr kumimoji="1" lang="zh-CN" altLang="en-US" dirty="0"/>
              <a:t>已将这些</a:t>
            </a:r>
            <a:r>
              <a:rPr kumimoji="1" lang="en-US" altLang="zh-CN" dirty="0"/>
              <a:t>operators</a:t>
            </a:r>
            <a:r>
              <a:rPr kumimoji="1" lang="zh-CN" altLang="en-US" dirty="0"/>
              <a:t>合并为一个名为</a:t>
            </a:r>
            <a:r>
              <a:rPr kumimoji="1" lang="en-US" altLang="zh-CN" dirty="0"/>
              <a:t>training-operator</a:t>
            </a:r>
            <a:r>
              <a:rPr kumimoji="1" lang="zh-CN" altLang="en-US" dirty="0"/>
              <a:t>的组件，这也是我们目前唯一依赖的部分。此外，</a:t>
            </a:r>
            <a:r>
              <a:rPr kumimoji="1" lang="en-US" altLang="zh-CN" dirty="0"/>
              <a:t>Kubeflow</a:t>
            </a:r>
            <a:r>
              <a:rPr kumimoji="1" lang="zh-CN" altLang="en-US" dirty="0"/>
              <a:t>最初还集成了一个名为</a:t>
            </a:r>
            <a:r>
              <a:rPr kumimoji="1" lang="en-US" altLang="zh-CN" dirty="0" err="1"/>
              <a:t>tensorboard</a:t>
            </a:r>
            <a:r>
              <a:rPr kumimoji="1" lang="zh-CN" altLang="en-US" dirty="0"/>
              <a:t>的组件，用于分布式训练中的可视化。然而，我们发现在实际使用中，这种方式过于复杂，因此我们决定去除这个组件。</a:t>
            </a:r>
          </a:p>
          <a:p>
            <a:endParaRPr kumimoji="1" lang="zh-CN" altLang="en-US" dirty="0"/>
          </a:p>
          <a:p>
            <a:r>
              <a:rPr kumimoji="1" lang="zh-CN" altLang="en-US" dirty="0"/>
              <a:t>为了简化操作，我们现在在</a:t>
            </a:r>
            <a:r>
              <a:rPr kumimoji="1" lang="en-US" altLang="zh-CN" dirty="0" err="1"/>
              <a:t>Jupyter</a:t>
            </a:r>
            <a:r>
              <a:rPr kumimoji="1" lang="zh-CN" altLang="en-US" dirty="0"/>
              <a:t>中集成了一个</a:t>
            </a:r>
            <a:r>
              <a:rPr kumimoji="1" lang="en-US" altLang="zh-CN" dirty="0" err="1"/>
              <a:t>TensorBoard</a:t>
            </a:r>
            <a:r>
              <a:rPr kumimoji="1" lang="zh-CN" altLang="en-US" dirty="0"/>
              <a:t>插件。在训练过程中，用户只需打开相应的目录，就可以看到实时的训练结果，无论是正在进行的还是已经完成的。这样一来，使用起来会更加简便，同时也降低了操作的复杂度。</a:t>
            </a:r>
          </a:p>
          <a:p>
            <a:endParaRPr kumimoji="1" lang="zh-CN" altLang="en-US" dirty="0"/>
          </a:p>
          <a:p>
            <a:r>
              <a:rPr kumimoji="1" lang="zh-CN" altLang="en-US" dirty="0"/>
              <a:t>此外，</a:t>
            </a:r>
            <a:r>
              <a:rPr kumimoji="1" lang="en-US" altLang="zh-CN" dirty="0"/>
              <a:t>Kubeflow</a:t>
            </a:r>
            <a:r>
              <a:rPr kumimoji="1" lang="zh-CN" altLang="en-US" dirty="0"/>
              <a:t>最初还提供了两个版本，一个是多用户版本，另一个是非多用户版本。然而，对于纯粹基于</a:t>
            </a:r>
            <a:r>
              <a:rPr kumimoji="1" lang="en-US" altLang="zh-CN" dirty="0"/>
              <a:t>K8S</a:t>
            </a:r>
            <a:r>
              <a:rPr kumimoji="1" lang="zh-CN" altLang="en-US" dirty="0"/>
              <a:t>的云原生应用而言，实现多用户功能会相当复杂，因为需要使用</a:t>
            </a:r>
            <a:r>
              <a:rPr kumimoji="1" lang="en-US" altLang="zh-CN" dirty="0"/>
              <a:t>K8S</a:t>
            </a:r>
            <a:r>
              <a:rPr kumimoji="1" lang="zh-CN" altLang="en-US" dirty="0"/>
              <a:t>的</a:t>
            </a:r>
            <a:r>
              <a:rPr kumimoji="1" lang="en-US" altLang="zh-CN" dirty="0"/>
              <a:t>RBAC</a:t>
            </a:r>
            <a:r>
              <a:rPr kumimoji="1" lang="zh-CN" altLang="en-US" dirty="0"/>
              <a:t>并将数据存储在</a:t>
            </a:r>
            <a:r>
              <a:rPr kumimoji="1" lang="en-US" altLang="zh-CN" dirty="0" err="1"/>
              <a:t>etcd</a:t>
            </a:r>
            <a:r>
              <a:rPr kumimoji="1" lang="zh-CN" altLang="en-US" dirty="0"/>
              <a:t>中。在这个过程中，涉及到数据权限的管理会非常麻烦。因此，我们决定去掉这个多用户功能，转而使用</a:t>
            </a:r>
            <a:r>
              <a:rPr kumimoji="1" lang="en-US" altLang="zh-CN" dirty="0"/>
              <a:t>web</a:t>
            </a:r>
            <a:r>
              <a:rPr kumimoji="1" lang="zh-CN" altLang="en-US" dirty="0"/>
              <a:t>界面实现权限控制。</a:t>
            </a:r>
          </a:p>
          <a:p>
            <a:endParaRPr kumimoji="1" lang="zh-CN" altLang="en-US" dirty="0"/>
          </a:p>
          <a:p>
            <a:r>
              <a:rPr kumimoji="1" lang="zh-CN" altLang="en-US" dirty="0"/>
              <a:t>事实上，在</a:t>
            </a:r>
            <a:r>
              <a:rPr kumimoji="1" lang="en-US" altLang="zh-CN" dirty="0"/>
              <a:t>Cube Studio</a:t>
            </a:r>
            <a:r>
              <a:rPr kumimoji="1" lang="zh-CN" altLang="en-US" dirty="0"/>
              <a:t>的前后端开发框架中，已经有了一套权限管理系统，其数据存储在</a:t>
            </a:r>
            <a:r>
              <a:rPr kumimoji="1" lang="en-US" altLang="zh-CN" dirty="0"/>
              <a:t>MySQL</a:t>
            </a:r>
            <a:r>
              <a:rPr kumimoji="1" lang="zh-CN" altLang="en-US" dirty="0"/>
              <a:t>数据库中。相较于</a:t>
            </a:r>
            <a:r>
              <a:rPr kumimoji="1" lang="en-US" altLang="zh-CN" dirty="0"/>
              <a:t>K8S</a:t>
            </a:r>
            <a:r>
              <a:rPr kumimoji="1" lang="zh-CN" altLang="en-US" dirty="0"/>
              <a:t>的</a:t>
            </a:r>
            <a:r>
              <a:rPr kumimoji="1" lang="en-US" altLang="zh-CN" dirty="0"/>
              <a:t>RBAC</a:t>
            </a:r>
            <a:r>
              <a:rPr kumimoji="1" lang="zh-CN" altLang="en-US" dirty="0"/>
              <a:t>和</a:t>
            </a:r>
            <a:r>
              <a:rPr kumimoji="1" lang="en-US" altLang="zh-CN" dirty="0" err="1"/>
              <a:t>etcd</a:t>
            </a:r>
            <a:r>
              <a:rPr kumimoji="1" lang="zh-CN" altLang="en-US" dirty="0"/>
              <a:t>，使用</a:t>
            </a:r>
            <a:r>
              <a:rPr kumimoji="1" lang="en-US" altLang="zh-CN" dirty="0"/>
              <a:t>MySQL</a:t>
            </a:r>
            <a:r>
              <a:rPr kumimoji="1" lang="zh-CN" altLang="en-US" dirty="0"/>
              <a:t>数据库进行权限管理会更加方便。因此，我们最终决定去掉</a:t>
            </a:r>
            <a:r>
              <a:rPr kumimoji="1" lang="en-US" altLang="zh-CN" dirty="0"/>
              <a:t>Kubeflow</a:t>
            </a:r>
            <a:r>
              <a:rPr kumimoji="1" lang="zh-CN" altLang="en-US" dirty="0"/>
              <a:t>的多用户功能，改为使用</a:t>
            </a:r>
            <a:r>
              <a:rPr kumimoji="1" lang="en-US" altLang="zh-CN" dirty="0"/>
              <a:t>Cube Studio</a:t>
            </a:r>
            <a:r>
              <a:rPr kumimoji="1" lang="zh-CN" altLang="en-US" dirty="0"/>
              <a:t>的权限管理系统。</a:t>
            </a:r>
            <a:endParaRPr kumimoji="1" lang="en-US" altLang="zh-CN" dirty="0"/>
          </a:p>
          <a:p>
            <a:endParaRPr kumimoji="1" lang="en-US" altLang="zh-CN" dirty="0"/>
          </a:p>
          <a:p>
            <a:r>
              <a:rPr kumimoji="1" lang="zh-CN" altLang="en-US" dirty="0"/>
              <a:t>首先，我们要介绍的是</a:t>
            </a:r>
            <a:r>
              <a:rPr kumimoji="1" lang="en-US" altLang="zh-CN" dirty="0"/>
              <a:t>Kubeflow</a:t>
            </a:r>
            <a:r>
              <a:rPr kumimoji="1" lang="zh-CN" altLang="en-US" dirty="0"/>
              <a:t>的一个重要功能，那就是它的</a:t>
            </a:r>
            <a:r>
              <a:rPr kumimoji="1" lang="en-US" altLang="zh-CN" dirty="0"/>
              <a:t>dashboard</a:t>
            </a:r>
            <a:r>
              <a:rPr kumimoji="1" lang="zh-CN" altLang="en-US" dirty="0"/>
              <a:t>。</a:t>
            </a:r>
            <a:r>
              <a:rPr kumimoji="1" lang="en-US" altLang="zh-CN" dirty="0"/>
              <a:t>Kubeflow</a:t>
            </a:r>
            <a:r>
              <a:rPr kumimoji="1" lang="zh-CN" altLang="en-US" dirty="0"/>
              <a:t>提供了许多基础组件，但这些组件并没有形成一个统一的产品。为了解决这个问题，</a:t>
            </a:r>
            <a:r>
              <a:rPr kumimoji="1" lang="en-US" altLang="zh-CN" dirty="0"/>
              <a:t>Kubeflow</a:t>
            </a:r>
            <a:r>
              <a:rPr kumimoji="1" lang="zh-CN" altLang="en-US" dirty="0"/>
              <a:t>开发了一个中心化的</a:t>
            </a:r>
            <a:r>
              <a:rPr kumimoji="1" lang="en-US" altLang="zh-CN" dirty="0"/>
              <a:t>dashboard</a:t>
            </a:r>
            <a:r>
              <a:rPr kumimoji="1" lang="zh-CN" altLang="en-US" dirty="0"/>
              <a:t>，用户可以在这个</a:t>
            </a:r>
            <a:r>
              <a:rPr kumimoji="1" lang="en-US" altLang="zh-CN" dirty="0"/>
              <a:t>dashboard</a:t>
            </a:r>
            <a:r>
              <a:rPr kumimoji="1" lang="zh-CN" altLang="en-US" dirty="0"/>
              <a:t>上方便地使用所有基础组件。这个</a:t>
            </a:r>
            <a:r>
              <a:rPr kumimoji="1" lang="en-US" altLang="zh-CN" dirty="0"/>
              <a:t>dashboard</a:t>
            </a:r>
            <a:r>
              <a:rPr kumimoji="1" lang="zh-CN" altLang="en-US" dirty="0"/>
              <a:t>的定位与我们的</a:t>
            </a:r>
            <a:r>
              <a:rPr kumimoji="1" lang="en-US" altLang="zh-CN" dirty="0"/>
              <a:t>Cube Studio</a:t>
            </a:r>
            <a:r>
              <a:rPr kumimoji="1" lang="zh-CN" altLang="en-US" dirty="0"/>
              <a:t>类似，但</a:t>
            </a:r>
            <a:r>
              <a:rPr kumimoji="1" lang="en-US" altLang="zh-CN" dirty="0"/>
              <a:t>Cube Studio</a:t>
            </a:r>
            <a:r>
              <a:rPr kumimoji="1" lang="zh-CN" altLang="en-US" dirty="0"/>
              <a:t>的目的不仅是让用户能够使用这些组件，还希望能够将它们连接起来，并与中台系统整合。</a:t>
            </a:r>
          </a:p>
          <a:p>
            <a:endParaRPr kumimoji="1" lang="zh-CN" altLang="en-US" dirty="0"/>
          </a:p>
          <a:p>
            <a:r>
              <a:rPr kumimoji="1" lang="zh-CN" altLang="en-US" dirty="0"/>
              <a:t>接下来，我们来谈谈</a:t>
            </a:r>
            <a:r>
              <a:rPr kumimoji="1" lang="en-US" altLang="zh-CN" dirty="0"/>
              <a:t>Kubeflow</a:t>
            </a:r>
            <a:r>
              <a:rPr kumimoji="1" lang="zh-CN" altLang="en-US" dirty="0"/>
              <a:t>的一些基础组件。首先是</a:t>
            </a:r>
            <a:r>
              <a:rPr kumimoji="1" lang="en-US" altLang="zh-CN" dirty="0" err="1"/>
              <a:t>Jupyter</a:t>
            </a:r>
            <a:r>
              <a:rPr kumimoji="1" lang="en-US" altLang="zh-CN" dirty="0"/>
              <a:t> Notebook</a:t>
            </a:r>
            <a:r>
              <a:rPr kumimoji="1" lang="zh-CN" altLang="en-US" dirty="0"/>
              <a:t>，虽然我们也在使用</a:t>
            </a:r>
            <a:r>
              <a:rPr kumimoji="1" lang="en-US" altLang="zh-CN" dirty="0" err="1"/>
              <a:t>Jupyter</a:t>
            </a:r>
            <a:r>
              <a:rPr kumimoji="1" lang="zh-CN" altLang="en-US" dirty="0"/>
              <a:t>，但现在它已经不属于</a:t>
            </a:r>
            <a:r>
              <a:rPr kumimoji="1" lang="en-US" altLang="zh-CN" dirty="0"/>
              <a:t>Kubeflow</a:t>
            </a:r>
            <a:r>
              <a:rPr kumimoji="1" lang="zh-CN" altLang="en-US" dirty="0"/>
              <a:t>了，</a:t>
            </a:r>
            <a:r>
              <a:rPr kumimoji="1" lang="en-US" altLang="zh-CN" dirty="0" err="1"/>
              <a:t>Jupyter</a:t>
            </a:r>
            <a:r>
              <a:rPr kumimoji="1" lang="zh-CN" altLang="en-US" dirty="0"/>
              <a:t>的</a:t>
            </a:r>
            <a:r>
              <a:rPr kumimoji="1" lang="en-US" altLang="zh-CN" dirty="0"/>
              <a:t>operator</a:t>
            </a:r>
            <a:r>
              <a:rPr kumimoji="1" lang="zh-CN" altLang="en-US" dirty="0"/>
              <a:t>也不再使用。然后是</a:t>
            </a:r>
            <a:r>
              <a:rPr kumimoji="1" lang="en-US" altLang="zh-CN" dirty="0"/>
              <a:t>Istio</a:t>
            </a:r>
            <a:r>
              <a:rPr kumimoji="1" lang="zh-CN" altLang="en-US" dirty="0"/>
              <a:t>，它也不属于</a:t>
            </a:r>
            <a:r>
              <a:rPr kumimoji="1" lang="en-US" altLang="zh-CN" dirty="0"/>
              <a:t>Kubeflow</a:t>
            </a:r>
            <a:r>
              <a:rPr kumimoji="1" lang="zh-CN" altLang="en-US" dirty="0"/>
              <a:t>，但仍然是一个基础组件，我们也在使用它。至于</a:t>
            </a:r>
            <a:r>
              <a:rPr kumimoji="1" lang="en-US" altLang="zh-CN" dirty="0" err="1"/>
              <a:t>KServer</a:t>
            </a:r>
            <a:r>
              <a:rPr kumimoji="1" lang="zh-CN" altLang="en-US" dirty="0"/>
              <a:t>、</a:t>
            </a:r>
            <a:r>
              <a:rPr kumimoji="1" lang="en-US" altLang="zh-CN" dirty="0" err="1"/>
              <a:t>Knative</a:t>
            </a:r>
            <a:r>
              <a:rPr kumimoji="1" lang="zh-CN" altLang="en-US" dirty="0"/>
              <a:t>和</a:t>
            </a:r>
            <a:r>
              <a:rPr kumimoji="1" lang="en-US" altLang="zh-CN" dirty="0"/>
              <a:t>Seldon</a:t>
            </a:r>
            <a:r>
              <a:rPr kumimoji="1" lang="zh-CN" altLang="en-US" dirty="0"/>
              <a:t>，我们已经不再使用它们，因为我们在前后端代码中已经实现了相应的功能。同样，</a:t>
            </a:r>
            <a:r>
              <a:rPr kumimoji="1" lang="en-US" altLang="zh-CN" dirty="0"/>
              <a:t>Kubeflow</a:t>
            </a:r>
            <a:r>
              <a:rPr kumimoji="1" lang="zh-CN" altLang="en-US" dirty="0"/>
              <a:t>的</a:t>
            </a:r>
            <a:r>
              <a:rPr kumimoji="1" lang="en-US" altLang="zh-CN" dirty="0"/>
              <a:t>Pipeline</a:t>
            </a:r>
            <a:r>
              <a:rPr kumimoji="1" lang="zh-CN" altLang="en-US" dirty="0"/>
              <a:t>也不再使用，因为我们在前后端代码中也实现了这一功能。</a:t>
            </a:r>
          </a:p>
          <a:p>
            <a:endParaRPr kumimoji="1" lang="zh-CN" altLang="en-US" dirty="0"/>
          </a:p>
          <a:p>
            <a:r>
              <a:rPr kumimoji="1" lang="zh-CN" altLang="en-US" dirty="0"/>
              <a:t>此外，我们也不再使用</a:t>
            </a:r>
            <a:r>
              <a:rPr kumimoji="1" lang="en-US" altLang="zh-CN" dirty="0" err="1"/>
              <a:t>Katib</a:t>
            </a:r>
            <a:r>
              <a:rPr kumimoji="1" lang="zh-CN" altLang="en-US" dirty="0"/>
              <a:t>进行超参数搜索，而是采用了</a:t>
            </a:r>
            <a:r>
              <a:rPr kumimoji="1" lang="en-US" altLang="zh-CN" dirty="0"/>
              <a:t>NNI</a:t>
            </a:r>
            <a:r>
              <a:rPr kumimoji="1" lang="zh-CN" altLang="en-US" dirty="0"/>
              <a:t>的超参数搜索和</a:t>
            </a:r>
            <a:r>
              <a:rPr kumimoji="1" lang="en-US" altLang="zh-CN" dirty="0"/>
              <a:t>Ray</a:t>
            </a:r>
            <a:r>
              <a:rPr kumimoji="1" lang="zh-CN" altLang="en-US" dirty="0"/>
              <a:t>的超参数搜索。在</a:t>
            </a:r>
            <a:r>
              <a:rPr kumimoji="1" lang="en-US" altLang="zh-CN" dirty="0"/>
              <a:t>operator</a:t>
            </a:r>
            <a:r>
              <a:rPr kumimoji="1" lang="zh-CN" altLang="en-US" dirty="0"/>
              <a:t>方面，我们替换了各种各样的</a:t>
            </a:r>
            <a:r>
              <a:rPr kumimoji="1" lang="en-US" altLang="zh-CN" dirty="0"/>
              <a:t>operator</a:t>
            </a:r>
            <a:r>
              <a:rPr kumimoji="1" lang="zh-CN" altLang="en-US" dirty="0"/>
              <a:t>，使用了训练</a:t>
            </a:r>
            <a:r>
              <a:rPr kumimoji="1" lang="en-US" altLang="zh-CN" dirty="0"/>
              <a:t>operator</a:t>
            </a:r>
            <a:r>
              <a:rPr kumimoji="1" lang="zh-CN" altLang="en-US" dirty="0"/>
              <a:t>（</a:t>
            </a:r>
            <a:r>
              <a:rPr kumimoji="1" lang="en-US" altLang="zh-CN" dirty="0"/>
              <a:t>training operator</a:t>
            </a:r>
            <a:r>
              <a:rPr kumimoji="1" lang="zh-CN" altLang="en-US" dirty="0"/>
              <a:t>），同时还加入了其他一些</a:t>
            </a:r>
            <a:r>
              <a:rPr kumimoji="1" lang="en-US" altLang="zh-CN" dirty="0"/>
              <a:t>Kubeflow</a:t>
            </a:r>
            <a:r>
              <a:rPr kumimoji="1" lang="zh-CN" altLang="en-US" dirty="0"/>
              <a:t>没有集成的集成</a:t>
            </a:r>
            <a:r>
              <a:rPr kumimoji="1" lang="en-US" altLang="zh-CN" dirty="0"/>
              <a:t>operator</a:t>
            </a:r>
            <a:r>
              <a:rPr kumimoji="1" lang="zh-CN" altLang="en-US" dirty="0"/>
              <a:t>。</a:t>
            </a:r>
          </a:p>
          <a:p>
            <a:endParaRPr kumimoji="1" lang="zh-CN" altLang="en-US" dirty="0"/>
          </a:p>
          <a:p>
            <a:r>
              <a:rPr kumimoji="1" lang="zh-CN" altLang="en-US" dirty="0"/>
              <a:t>在</a:t>
            </a:r>
            <a:r>
              <a:rPr kumimoji="1" lang="en-US" altLang="zh-CN" dirty="0" err="1"/>
              <a:t>TensorBoard</a:t>
            </a:r>
            <a:r>
              <a:rPr kumimoji="1" lang="zh-CN" altLang="en-US" dirty="0"/>
              <a:t>方面，我们也不再使用它，而是将其集成到了</a:t>
            </a:r>
            <a:r>
              <a:rPr kumimoji="1" lang="en-US" altLang="zh-CN" dirty="0" err="1"/>
              <a:t>Jupyter</a:t>
            </a:r>
            <a:r>
              <a:rPr kumimoji="1" lang="zh-CN" altLang="en-US" dirty="0"/>
              <a:t>中。至于多用户功能，我们已经将其集成到了自己的前后端代码中。最后，我们还开发了一个统一的</a:t>
            </a:r>
            <a:r>
              <a:rPr kumimoji="1" lang="en-US" altLang="zh-CN" dirty="0"/>
              <a:t>dashboard</a:t>
            </a:r>
            <a:r>
              <a:rPr kumimoji="1" lang="zh-CN" altLang="en-US" dirty="0"/>
              <a:t>，即我们自己的前端。因此，对于现在的新版本，我们只使用了</a:t>
            </a:r>
            <a:r>
              <a:rPr kumimoji="1" lang="en-US" altLang="zh-CN" dirty="0"/>
              <a:t>Kubeflow</a:t>
            </a:r>
            <a:r>
              <a:rPr kumimoji="1" lang="zh-CN" altLang="en-US" dirty="0"/>
              <a:t>产出的训练</a:t>
            </a:r>
            <a:r>
              <a:rPr kumimoji="1" lang="en-US" altLang="zh-CN" dirty="0"/>
              <a:t>operator</a:t>
            </a:r>
            <a:r>
              <a:rPr kumimoji="1" lang="zh-CN" altLang="en-US" dirty="0"/>
              <a:t>这一个组件。</a:t>
            </a:r>
          </a:p>
          <a:p>
            <a:endParaRPr kumimoji="1" lang="zh-CN" altLang="en-US" dirty="0"/>
          </a:p>
          <a:p>
            <a:r>
              <a:rPr kumimoji="1" lang="zh-CN" altLang="en-US" dirty="0"/>
              <a:t>总之，我们对</a:t>
            </a:r>
            <a:r>
              <a:rPr kumimoji="1" lang="en-US" altLang="zh-CN" dirty="0"/>
              <a:t>Kubeflow</a:t>
            </a:r>
            <a:r>
              <a:rPr kumimoji="1" lang="zh-CN" altLang="en-US" dirty="0"/>
              <a:t>的基础组件和架构能力进行了一些调整和优化，以便更好地满足我们的需求。</a:t>
            </a:r>
            <a:endParaRPr kumimoji="1" lang="en-US" altLang="zh-CN" dirty="0"/>
          </a:p>
          <a:p>
            <a:endParaRPr kumimoji="1" lang="en-US" altLang="zh-CN" dirty="0"/>
          </a:p>
          <a:p>
            <a:endParaRPr kumimoji="1" lang="en-US" altLang="zh-CN" dirty="0"/>
          </a:p>
          <a:p>
            <a:endParaRPr kumimoji="1" lang="en-US" altLang="zh-CN" dirty="0"/>
          </a:p>
          <a:p>
            <a:endParaRPr kumimoji="1" lang="zh-CN" altLang="en-US" dirty="0"/>
          </a:p>
        </p:txBody>
      </p:sp>
    </p:spTree>
    <p:extLst>
      <p:ext uri="{BB962C8B-B14F-4D97-AF65-F5344CB8AC3E}">
        <p14:creationId xmlns:p14="http://schemas.microsoft.com/office/powerpoint/2010/main" val="11050900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接下来，我们将探讨这些众多基础组件在</a:t>
            </a:r>
            <a:r>
              <a:rPr kumimoji="1" lang="en" altLang="zh-CN" dirty="0"/>
              <a:t>K8S</a:t>
            </a:r>
            <a:r>
              <a:rPr kumimoji="1" lang="zh-CN" altLang="en-US" dirty="0"/>
              <a:t>中是以何种形式存在的，以及它们如何实现云原生化。</a:t>
            </a:r>
            <a:r>
              <a:rPr kumimoji="1" lang="en" altLang="zh-CN" dirty="0"/>
              <a:t>K8S</a:t>
            </a:r>
            <a:r>
              <a:rPr kumimoji="1" lang="zh-CN" altLang="en-US" dirty="0"/>
              <a:t>依赖于这些非官方组件，而这些组件的云原生化可以分为几个层级。</a:t>
            </a:r>
          </a:p>
          <a:p>
            <a:endParaRPr kumimoji="1" lang="zh-CN" altLang="en-US" dirty="0"/>
          </a:p>
          <a:p>
            <a:r>
              <a:rPr kumimoji="1" lang="zh-CN" altLang="en-US" dirty="0"/>
              <a:t>首先，我们来看网络插件。</a:t>
            </a:r>
            <a:r>
              <a:rPr kumimoji="1" lang="en" altLang="zh-CN" dirty="0"/>
              <a:t>K8S</a:t>
            </a:r>
            <a:r>
              <a:rPr kumimoji="1" lang="zh-CN" altLang="en-US" dirty="0"/>
              <a:t>作为一个容器编排工具，本身并不提供网络功能，但它依赖于网络功能并提供了扩展能力。这使得我们可以定义在</a:t>
            </a:r>
            <a:r>
              <a:rPr kumimoji="1" lang="en" altLang="zh-CN" dirty="0"/>
              <a:t>K8S</a:t>
            </a:r>
            <a:r>
              <a:rPr kumimoji="1" lang="zh-CN" altLang="en-US" dirty="0"/>
              <a:t>中使用的网络插件。实际上，如果我们直接使用</a:t>
            </a:r>
            <a:r>
              <a:rPr kumimoji="1" lang="en" altLang="zh-CN" dirty="0"/>
              <a:t>K8S</a:t>
            </a:r>
            <a:r>
              <a:rPr kumimoji="1" lang="zh-CN" altLang="en-US" dirty="0"/>
              <a:t>上的</a:t>
            </a:r>
            <a:r>
              <a:rPr kumimoji="1" lang="en" altLang="zh-CN" dirty="0"/>
              <a:t>MLOPS</a:t>
            </a:r>
            <a:r>
              <a:rPr kumimoji="1" lang="zh-CN" altLang="en-US" dirty="0"/>
              <a:t>中的基础组件，我们并不需要过多关心网络插件是如何实现的。</a:t>
            </a:r>
          </a:p>
          <a:p>
            <a:endParaRPr kumimoji="1" lang="zh-CN" altLang="en-US" dirty="0"/>
          </a:p>
          <a:p>
            <a:r>
              <a:rPr kumimoji="1" lang="zh-CN" altLang="en-US" dirty="0"/>
              <a:t>然而，在多架构环境中，我们需要注意的一点是，不同架构的网络插件可能存在差异。例如，</a:t>
            </a:r>
            <a:r>
              <a:rPr kumimoji="1" lang="en" altLang="zh-CN" dirty="0"/>
              <a:t>ARM64</a:t>
            </a:r>
            <a:r>
              <a:rPr kumimoji="1" lang="zh-CN" altLang="en" dirty="0"/>
              <a:t>、</a:t>
            </a:r>
            <a:r>
              <a:rPr kumimoji="1" lang="zh-CN" altLang="en-US" dirty="0"/>
              <a:t>国产麒麟芯片等与</a:t>
            </a:r>
            <a:r>
              <a:rPr kumimoji="1" lang="en" altLang="zh-CN" dirty="0"/>
              <a:t>X86</a:t>
            </a:r>
            <a:r>
              <a:rPr kumimoji="1" lang="zh-CN" altLang="en-US" dirty="0"/>
              <a:t>芯片在网络架构和插件方面可能有所不同。在使用时，我们需要根据实际芯片选择支持的网络插件。例如，在</a:t>
            </a:r>
            <a:r>
              <a:rPr kumimoji="1" lang="en" altLang="zh-CN" dirty="0"/>
              <a:t>Rancher</a:t>
            </a:r>
            <a:r>
              <a:rPr kumimoji="1" lang="zh-CN" altLang="en-US" dirty="0"/>
              <a:t>部署时，我们可以看到有多种网络插件可供选择，我们只需根据支持的架构选择相应的插件即可。</a:t>
            </a:r>
          </a:p>
          <a:p>
            <a:endParaRPr kumimoji="1" lang="zh-CN" altLang="en-US" dirty="0"/>
          </a:p>
          <a:p>
            <a:r>
              <a:rPr kumimoji="1" lang="zh-CN" altLang="en-US" dirty="0"/>
              <a:t>另一个关键组件是分布式存储。</a:t>
            </a:r>
            <a:r>
              <a:rPr kumimoji="1" lang="en" altLang="zh-CN" dirty="0"/>
              <a:t>Cube Studio</a:t>
            </a:r>
            <a:r>
              <a:rPr kumimoji="1" lang="zh-CN" altLang="en-US" dirty="0"/>
              <a:t>非常依赖分布式存储，因为我们知道，集群环境通常涉及多台机器。在这种情况下，为了实现通信和数据共享，我们需要一个存储插件。</a:t>
            </a:r>
            <a:r>
              <a:rPr kumimoji="1" lang="en" altLang="zh-CN" dirty="0"/>
              <a:t>K8S</a:t>
            </a:r>
            <a:r>
              <a:rPr kumimoji="1" lang="zh-CN" altLang="en-US" dirty="0"/>
              <a:t>本身并不提供存储插件，但存储开源组件可以根据</a:t>
            </a:r>
            <a:r>
              <a:rPr kumimoji="1" lang="en" altLang="zh-CN" dirty="0"/>
              <a:t>K8S</a:t>
            </a:r>
            <a:r>
              <a:rPr kumimoji="1" lang="zh-CN" altLang="en-US" dirty="0"/>
              <a:t>定义的扩展能力，将自身集成到</a:t>
            </a:r>
            <a:r>
              <a:rPr kumimoji="1" lang="en" altLang="zh-CN" dirty="0"/>
              <a:t>K8S</a:t>
            </a:r>
            <a:r>
              <a:rPr kumimoji="1" lang="zh-CN" altLang="en-US" dirty="0"/>
              <a:t>中，实现云原生化。</a:t>
            </a:r>
          </a:p>
          <a:p>
            <a:endParaRPr kumimoji="1" lang="zh-CN" altLang="en-US" dirty="0"/>
          </a:p>
          <a:p>
            <a:r>
              <a:rPr kumimoji="1" lang="zh-CN" altLang="en-US" dirty="0"/>
              <a:t>无论是开发、训练还是推理，我们都需要分布式存储作为文件共享的基础。因此，我们非常依赖这个存储插件。在选择存储插件时，我们需要考虑使用的场景。例如，对于训练任务，我们可能需要选择性能较高的存储插件。此外，对于专门从事存储的团队来说，他们也需要考虑如何针对不同场景优化存储配置以提高性能。</a:t>
            </a:r>
          </a:p>
          <a:p>
            <a:endParaRPr kumimoji="1" lang="zh-CN" altLang="en-US" dirty="0"/>
          </a:p>
          <a:p>
            <a:r>
              <a:rPr kumimoji="1" lang="zh-CN" altLang="en-US" dirty="0"/>
              <a:t>以</a:t>
            </a:r>
            <a:r>
              <a:rPr kumimoji="1" lang="en" altLang="zh-CN" dirty="0"/>
              <a:t>AI</a:t>
            </a:r>
            <a:r>
              <a:rPr kumimoji="1" lang="zh-CN" altLang="en-US" dirty="0"/>
              <a:t>领域为例，音视频文件可能都是小文件，但数量非常大，可能有上千万张图片。而对于结构化数据，可能只有几个</a:t>
            </a:r>
            <a:r>
              <a:rPr kumimoji="1" lang="en" altLang="zh-CN" dirty="0"/>
              <a:t>CSV</a:t>
            </a:r>
            <a:r>
              <a:rPr kumimoji="1" lang="zh-CN" altLang="en-US" dirty="0"/>
              <a:t>文件，但每个文件的大小可能达到</a:t>
            </a:r>
            <a:r>
              <a:rPr kumimoji="1" lang="en-US" altLang="zh-CN" dirty="0"/>
              <a:t>500</a:t>
            </a:r>
            <a:r>
              <a:rPr kumimoji="1" lang="en" altLang="zh-CN" dirty="0"/>
              <a:t>GB</a:t>
            </a:r>
            <a:r>
              <a:rPr kumimoji="1" lang="zh-CN" altLang="en" dirty="0"/>
              <a:t>。</a:t>
            </a:r>
            <a:r>
              <a:rPr kumimoji="1" lang="zh-CN" altLang="en-US" dirty="0"/>
              <a:t>因此，在实现云原生化时，存储团队需要考虑如何根据不同场景扩展存储插件接口，以提高性能。</a:t>
            </a:r>
            <a:endParaRPr kumimoji="1" lang="en-US" altLang="zh-CN" dirty="0"/>
          </a:p>
          <a:p>
            <a:endParaRPr kumimoji="1" lang="en-US" altLang="zh-CN" dirty="0"/>
          </a:p>
          <a:p>
            <a:r>
              <a:rPr kumimoji="1" lang="zh-CN" altLang="en-US" dirty="0"/>
              <a:t>另外一个关键点是容器运行时的接口。最初，它使用了</a:t>
            </a:r>
            <a:r>
              <a:rPr kumimoji="1" lang="en" altLang="zh-CN" dirty="0"/>
              <a:t>Docker</a:t>
            </a:r>
            <a:r>
              <a:rPr kumimoji="1" lang="zh-CN" altLang="en" dirty="0"/>
              <a:t>，</a:t>
            </a:r>
            <a:r>
              <a:rPr kumimoji="1" lang="zh-CN" altLang="en-US" dirty="0"/>
              <a:t>而现在我们也需要使用</a:t>
            </a:r>
            <a:r>
              <a:rPr kumimoji="1" lang="en" altLang="zh-CN" dirty="0"/>
              <a:t>Docker</a:t>
            </a:r>
            <a:r>
              <a:rPr kumimoji="1" lang="zh-CN" altLang="en" dirty="0"/>
              <a:t>。</a:t>
            </a:r>
            <a:r>
              <a:rPr kumimoji="1" lang="zh-CN" altLang="en-US" dirty="0"/>
              <a:t>容器以插件的形式存在，如</a:t>
            </a:r>
            <a:r>
              <a:rPr kumimoji="1" lang="en" altLang="zh-CN" dirty="0" err="1"/>
              <a:t>containerd</a:t>
            </a:r>
            <a:r>
              <a:rPr kumimoji="1" lang="zh-CN" altLang="en-US" dirty="0"/>
              <a:t>和</a:t>
            </a:r>
            <a:r>
              <a:rPr kumimoji="1" lang="en" altLang="zh-CN" dirty="0"/>
              <a:t>Docker</a:t>
            </a:r>
            <a:r>
              <a:rPr kumimoji="1" lang="zh-CN" altLang="en-US" dirty="0"/>
              <a:t>等。这涉及到我们的</a:t>
            </a:r>
            <a:r>
              <a:rPr kumimoji="1" lang="en" altLang="zh-CN" dirty="0"/>
              <a:t>Cube Studio</a:t>
            </a:r>
            <a:r>
              <a:rPr kumimoji="1" lang="zh-CN" altLang="en" dirty="0"/>
              <a:t>，</a:t>
            </a:r>
            <a:r>
              <a:rPr kumimoji="1" lang="zh-CN" altLang="en-US" dirty="0"/>
              <a:t>因为在线构建需要构建容器。我们需要根据使用的容器运行时来选择并修改我们的在线构建代码。因为有些人可能不使用</a:t>
            </a:r>
            <a:r>
              <a:rPr kumimoji="1" lang="en" altLang="zh-CN" dirty="0"/>
              <a:t>Docker</a:t>
            </a:r>
            <a:r>
              <a:rPr kumimoji="1" lang="zh-CN" altLang="en" dirty="0"/>
              <a:t>，</a:t>
            </a:r>
            <a:r>
              <a:rPr kumimoji="1" lang="zh-CN" altLang="en-US" dirty="0"/>
              <a:t>所以他们会将底层容器更改为</a:t>
            </a:r>
            <a:r>
              <a:rPr kumimoji="1" lang="en" altLang="zh-CN" dirty="0" err="1"/>
              <a:t>containerd</a:t>
            </a:r>
            <a:r>
              <a:rPr kumimoji="1" lang="zh-CN" altLang="en" dirty="0"/>
              <a:t>。</a:t>
            </a:r>
            <a:r>
              <a:rPr kumimoji="1" lang="zh-CN" altLang="en-US" dirty="0"/>
              <a:t>如果使用</a:t>
            </a:r>
            <a:r>
              <a:rPr kumimoji="1" lang="en" altLang="zh-CN" dirty="0" err="1"/>
              <a:t>containerd</a:t>
            </a:r>
            <a:r>
              <a:rPr kumimoji="1" lang="zh-CN" altLang="en" dirty="0"/>
              <a:t>，</a:t>
            </a:r>
            <a:r>
              <a:rPr kumimoji="1" lang="zh-CN" altLang="en-US" dirty="0"/>
              <a:t>你需要更改在线构建镜像部分的代码。</a:t>
            </a:r>
          </a:p>
          <a:p>
            <a:endParaRPr kumimoji="1" lang="zh-CN" altLang="en-US" dirty="0"/>
          </a:p>
          <a:p>
            <a:r>
              <a:rPr kumimoji="1" lang="zh-CN" altLang="en-US" dirty="0"/>
              <a:t>接下来的几部分实际上属于</a:t>
            </a:r>
            <a:r>
              <a:rPr kumimoji="1" lang="en" altLang="zh-CN" dirty="0"/>
              <a:t>K8S</a:t>
            </a:r>
            <a:r>
              <a:rPr kumimoji="1" lang="zh-CN" altLang="en-US" dirty="0"/>
              <a:t>之下的内容，即</a:t>
            </a:r>
            <a:r>
              <a:rPr kumimoji="1" lang="en" altLang="zh-CN" dirty="0"/>
              <a:t>K8S</a:t>
            </a:r>
            <a:r>
              <a:rPr kumimoji="1" lang="zh-CN" altLang="en-US" dirty="0"/>
              <a:t>的依赖并不在</a:t>
            </a:r>
            <a:r>
              <a:rPr kumimoji="1" lang="en" altLang="zh-CN" dirty="0"/>
              <a:t>K8S</a:t>
            </a:r>
            <a:r>
              <a:rPr kumimoji="1" lang="zh-CN" altLang="en-US" dirty="0"/>
              <a:t>内。但是，如果你想实现云原生化，就需要让</a:t>
            </a:r>
            <a:r>
              <a:rPr kumimoji="1" lang="en" altLang="zh-CN" dirty="0"/>
              <a:t>K8S</a:t>
            </a:r>
            <a:r>
              <a:rPr kumimoji="1" lang="zh-CN" altLang="en-US" dirty="0"/>
              <a:t>能够使用这些依赖。这需要</a:t>
            </a:r>
            <a:r>
              <a:rPr kumimoji="1" lang="en" altLang="zh-CN" dirty="0"/>
              <a:t>K8S</a:t>
            </a:r>
            <a:r>
              <a:rPr kumimoji="1" lang="zh-CN" altLang="en-US" dirty="0"/>
              <a:t>使用一类插件，它属于</a:t>
            </a:r>
            <a:r>
              <a:rPr kumimoji="1" lang="en" altLang="zh-CN" dirty="0" err="1"/>
              <a:t>kubelet</a:t>
            </a:r>
            <a:r>
              <a:rPr kumimoji="1" lang="zh-CN" altLang="en-US" dirty="0"/>
              <a:t>之下的内容。另外一个关键点是在</a:t>
            </a:r>
            <a:r>
              <a:rPr kumimoji="1" lang="en" altLang="zh-CN" dirty="0"/>
              <a:t>K8S</a:t>
            </a:r>
            <a:r>
              <a:rPr kumimoji="1" lang="zh-CN" altLang="en-US" dirty="0"/>
              <a:t>之内的内容，例如如何利用</a:t>
            </a:r>
            <a:r>
              <a:rPr kumimoji="1" lang="en" altLang="zh-CN" dirty="0"/>
              <a:t>K8S</a:t>
            </a:r>
            <a:r>
              <a:rPr kumimoji="1" lang="zh-CN" altLang="en-US" dirty="0"/>
              <a:t>的</a:t>
            </a:r>
            <a:r>
              <a:rPr kumimoji="1" lang="en" altLang="zh-CN" dirty="0"/>
              <a:t>pod</a:t>
            </a:r>
            <a:r>
              <a:rPr kumimoji="1" lang="zh-CN" altLang="en-US" dirty="0"/>
              <a:t>和</a:t>
            </a:r>
            <a:r>
              <a:rPr kumimoji="1" lang="en" altLang="zh-CN" dirty="0"/>
              <a:t>deployment</a:t>
            </a:r>
            <a:r>
              <a:rPr kumimoji="1" lang="zh-CN" altLang="en-US" dirty="0"/>
              <a:t>能力。如果你想让别人部署你提供的基础组件，例如</a:t>
            </a:r>
            <a:r>
              <a:rPr kumimoji="1" lang="en" altLang="zh-CN" dirty="0"/>
              <a:t>Redis</a:t>
            </a:r>
            <a:r>
              <a:rPr kumimoji="1" lang="zh-CN" altLang="en-US" dirty="0"/>
              <a:t>或</a:t>
            </a:r>
            <a:r>
              <a:rPr kumimoji="1" lang="en" altLang="zh-CN" dirty="0"/>
              <a:t>MySQL</a:t>
            </a:r>
            <a:r>
              <a:rPr kumimoji="1" lang="zh-CN" altLang="en" dirty="0"/>
              <a:t>，</a:t>
            </a:r>
            <a:r>
              <a:rPr kumimoji="1" lang="zh-CN" altLang="en-US" dirty="0"/>
              <a:t>你可以提供</a:t>
            </a:r>
            <a:r>
              <a:rPr kumimoji="1" lang="en" altLang="zh-CN" dirty="0"/>
              <a:t>deployment</a:t>
            </a:r>
            <a:r>
              <a:rPr kumimoji="1" lang="zh-CN" altLang="en-US" dirty="0"/>
              <a:t>和</a:t>
            </a:r>
            <a:r>
              <a:rPr kumimoji="1" lang="en" altLang="zh-CN" dirty="0"/>
              <a:t>service</a:t>
            </a:r>
            <a:r>
              <a:rPr kumimoji="1" lang="zh-CN" altLang="en-US" dirty="0"/>
              <a:t>的能力。这是</a:t>
            </a:r>
            <a:r>
              <a:rPr kumimoji="1" lang="en" altLang="zh-CN" dirty="0"/>
              <a:t>K8S</a:t>
            </a:r>
            <a:r>
              <a:rPr kumimoji="1" lang="zh-CN" altLang="en-US" dirty="0"/>
              <a:t>最常见的使用方式。</a:t>
            </a:r>
          </a:p>
          <a:p>
            <a:endParaRPr kumimoji="1" lang="zh-CN" altLang="en-US" dirty="0"/>
          </a:p>
          <a:p>
            <a:r>
              <a:rPr kumimoji="1" lang="zh-CN" altLang="en-US" dirty="0"/>
              <a:t>除了传统的</a:t>
            </a:r>
            <a:r>
              <a:rPr kumimoji="1" lang="en" altLang="zh-CN" dirty="0"/>
              <a:t>K8S</a:t>
            </a:r>
            <a:r>
              <a:rPr kumimoji="1" lang="zh-CN" altLang="en-US" dirty="0"/>
              <a:t>提供的基础能力，如</a:t>
            </a:r>
            <a:r>
              <a:rPr kumimoji="1" lang="en" altLang="zh-CN" dirty="0"/>
              <a:t>deployment</a:t>
            </a:r>
            <a:r>
              <a:rPr kumimoji="1" lang="zh-CN" altLang="en" dirty="0"/>
              <a:t>，</a:t>
            </a:r>
            <a:r>
              <a:rPr kumimoji="1" lang="zh-CN" altLang="en-US" dirty="0"/>
              <a:t>你可能还需要使用自定义资源来让你的基础组件在</a:t>
            </a:r>
            <a:r>
              <a:rPr kumimoji="1" lang="en" altLang="zh-CN" dirty="0"/>
              <a:t>K8S</a:t>
            </a:r>
            <a:r>
              <a:rPr kumimoji="1" lang="zh-CN" altLang="en-US" dirty="0"/>
              <a:t>中更好地运行。自定义资源可以让你的组件更加复杂，例如</a:t>
            </a:r>
            <a:r>
              <a:rPr kumimoji="1" lang="en" altLang="zh-CN" dirty="0"/>
              <a:t>Kubeflow Pipeline</a:t>
            </a:r>
            <a:r>
              <a:rPr kumimoji="1" lang="zh-CN" altLang="en" dirty="0"/>
              <a:t>。</a:t>
            </a:r>
            <a:r>
              <a:rPr kumimoji="1" lang="en" altLang="zh-CN" dirty="0"/>
              <a:t>Kubeflow Pipeline</a:t>
            </a:r>
            <a:r>
              <a:rPr kumimoji="1" lang="zh-CN" altLang="en-US" dirty="0"/>
              <a:t>需要</a:t>
            </a:r>
            <a:r>
              <a:rPr kumimoji="1" lang="en" altLang="zh-CN" dirty="0" err="1"/>
              <a:t>argo</a:t>
            </a:r>
            <a:r>
              <a:rPr kumimoji="1" lang="zh-CN" altLang="en" dirty="0"/>
              <a:t>、</a:t>
            </a:r>
            <a:r>
              <a:rPr kumimoji="1" lang="zh-CN" altLang="en-US" dirty="0"/>
              <a:t>对象存储和监听器等多个组件。为了让用户能够方便地配置这些组件，你可以定义一个自定义资源（</a:t>
            </a:r>
            <a:r>
              <a:rPr kumimoji="1" lang="en" altLang="zh-CN" dirty="0"/>
              <a:t>CRD</a:t>
            </a:r>
            <a:r>
              <a:rPr kumimoji="1" lang="zh-CN" altLang="en" dirty="0"/>
              <a:t>）。</a:t>
            </a:r>
            <a:r>
              <a:rPr kumimoji="1" lang="zh-CN" altLang="en-US" dirty="0"/>
              <a:t>用户只需要配置他们关心的参数，就可以使用</a:t>
            </a:r>
            <a:r>
              <a:rPr kumimoji="1" lang="en" altLang="zh-CN" dirty="0"/>
              <a:t>K8S</a:t>
            </a:r>
            <a:r>
              <a:rPr kumimoji="1" lang="zh-CN" altLang="en-US" dirty="0"/>
              <a:t>原生命令将整个系统运行起来。</a:t>
            </a:r>
          </a:p>
          <a:p>
            <a:endParaRPr kumimoji="1" lang="zh-CN" altLang="en-US" dirty="0"/>
          </a:p>
          <a:p>
            <a:r>
              <a:rPr kumimoji="1" lang="zh-CN" altLang="en-US" dirty="0"/>
              <a:t>当然，提供这种参数配置的方式不仅仅是自定义资源，还包括</a:t>
            </a:r>
            <a:r>
              <a:rPr kumimoji="1" lang="en" altLang="zh-CN" dirty="0"/>
              <a:t>Helm</a:t>
            </a:r>
            <a:r>
              <a:rPr kumimoji="1" lang="zh-CN" altLang="en" dirty="0"/>
              <a:t>、</a:t>
            </a:r>
            <a:r>
              <a:rPr kumimoji="1" lang="en" altLang="zh-CN" dirty="0" err="1"/>
              <a:t>kubectl</a:t>
            </a:r>
            <a:r>
              <a:rPr kumimoji="1" lang="zh-CN" altLang="en-US" dirty="0"/>
              <a:t>的</a:t>
            </a:r>
            <a:r>
              <a:rPr kumimoji="1" lang="en-US" altLang="zh-CN" dirty="0"/>
              <a:t>-</a:t>
            </a:r>
            <a:r>
              <a:rPr kumimoji="1" lang="en" altLang="zh-CN" dirty="0"/>
              <a:t>k</a:t>
            </a:r>
            <a:r>
              <a:rPr kumimoji="1" lang="zh-CN" altLang="en-US" dirty="0"/>
              <a:t>命令以及将多个</a:t>
            </a:r>
            <a:r>
              <a:rPr kumimoji="1" lang="en" altLang="zh-CN" dirty="0"/>
              <a:t>deployment</a:t>
            </a:r>
            <a:r>
              <a:rPr kumimoji="1" lang="zh-CN" altLang="en-US" dirty="0"/>
              <a:t>写在一个</a:t>
            </a:r>
            <a:r>
              <a:rPr kumimoji="1" lang="en" altLang="zh-CN" dirty="0"/>
              <a:t>shell</a:t>
            </a:r>
            <a:r>
              <a:rPr kumimoji="1" lang="zh-CN" altLang="en-US" dirty="0"/>
              <a:t>脚本中。我们所依赖的外部组件主要有两种存在形式：一种是</a:t>
            </a:r>
            <a:r>
              <a:rPr kumimoji="1" lang="en" altLang="zh-CN" dirty="0"/>
              <a:t>K8S</a:t>
            </a:r>
            <a:r>
              <a:rPr kumimoji="1" lang="zh-CN" altLang="en-US" dirty="0"/>
              <a:t>云原生可以支持解决的问题，另一种是自定义资源。我们可以通过</a:t>
            </a:r>
            <a:r>
              <a:rPr kumimoji="1" lang="en" altLang="zh-CN" dirty="0"/>
              <a:t>K8S</a:t>
            </a:r>
            <a:r>
              <a:rPr kumimoji="1" lang="zh-CN" altLang="en-US" dirty="0"/>
              <a:t>以</a:t>
            </a:r>
            <a:r>
              <a:rPr kumimoji="1" lang="en" altLang="zh-CN" dirty="0"/>
              <a:t>YAML</a:t>
            </a:r>
            <a:r>
              <a:rPr kumimoji="1" lang="zh-CN" altLang="en-US" dirty="0"/>
              <a:t>的方式部署自定义资源。为了真正调度并运行自定义资源，我们需要一个</a:t>
            </a:r>
            <a:r>
              <a:rPr kumimoji="1" lang="en" altLang="zh-CN" dirty="0"/>
              <a:t>controller</a:t>
            </a:r>
            <a:r>
              <a:rPr kumimoji="1" lang="zh-CN" altLang="en-US" dirty="0"/>
              <a:t>来调度底层的</a:t>
            </a:r>
            <a:r>
              <a:rPr kumimoji="1" lang="en" altLang="zh-CN" dirty="0"/>
              <a:t>pod</a:t>
            </a:r>
            <a:r>
              <a:rPr kumimoji="1" lang="zh-CN" altLang="en" dirty="0"/>
              <a:t>。</a:t>
            </a:r>
          </a:p>
          <a:p>
            <a:endParaRPr kumimoji="1" lang="zh-CN" altLang="en" dirty="0"/>
          </a:p>
          <a:p>
            <a:r>
              <a:rPr kumimoji="1" lang="zh-CN" altLang="en-US" dirty="0"/>
              <a:t>总之，</a:t>
            </a:r>
            <a:r>
              <a:rPr kumimoji="1" lang="en" altLang="zh-CN" dirty="0"/>
              <a:t>K8S</a:t>
            </a:r>
            <a:r>
              <a:rPr kumimoji="1" lang="zh-CN" altLang="en-US" dirty="0"/>
              <a:t>的自带</a:t>
            </a:r>
            <a:r>
              <a:rPr kumimoji="1" lang="en" altLang="zh-CN" dirty="0"/>
              <a:t>deployment</a:t>
            </a:r>
            <a:r>
              <a:rPr kumimoji="1" lang="zh-CN" altLang="en-US" dirty="0"/>
              <a:t>和自定义资源</a:t>
            </a:r>
            <a:r>
              <a:rPr kumimoji="1" lang="en" altLang="zh-CN" dirty="0"/>
              <a:t>controller</a:t>
            </a:r>
            <a:r>
              <a:rPr kumimoji="1" lang="zh-CN" altLang="en-US" dirty="0"/>
              <a:t>是我们所依赖的外部组件的主要存在形式，也是</a:t>
            </a:r>
            <a:r>
              <a:rPr kumimoji="1" lang="en" altLang="zh-CN" dirty="0"/>
              <a:t>Cube Studio</a:t>
            </a:r>
            <a:r>
              <a:rPr kumimoji="1" lang="zh-CN" altLang="en-US" dirty="0"/>
              <a:t>的存在形式。大部分情况下，它们都是以这种方式存在的。</a:t>
            </a:r>
            <a:endParaRPr kumimoji="1" lang="en-US" altLang="zh-CN" dirty="0"/>
          </a:p>
          <a:p>
            <a:endParaRPr kumimoji="1" lang="en-US" altLang="zh-CN" dirty="0"/>
          </a:p>
          <a:p>
            <a:r>
              <a:rPr kumimoji="1" lang="zh-CN" altLang="en-US" dirty="0"/>
              <a:t>另外一个关键组件是调度器。在我们的系统中，我们使用了一些外部调度器，如</a:t>
            </a:r>
            <a:r>
              <a:rPr kumimoji="1" lang="en" altLang="zh-CN" dirty="0"/>
              <a:t>Volcano</a:t>
            </a:r>
            <a:r>
              <a:rPr kumimoji="1" lang="zh-CN" altLang="en-US" dirty="0"/>
              <a:t>和</a:t>
            </a:r>
            <a:r>
              <a:rPr kumimoji="1" lang="en" altLang="zh-CN" dirty="0" err="1"/>
              <a:t>kube</a:t>
            </a:r>
            <a:r>
              <a:rPr kumimoji="1" lang="en" altLang="zh-CN" dirty="0"/>
              <a:t>-batch</a:t>
            </a:r>
            <a:r>
              <a:rPr kumimoji="1" lang="zh-CN" altLang="en" dirty="0"/>
              <a:t>，</a:t>
            </a:r>
            <a:r>
              <a:rPr kumimoji="1" lang="zh-CN" altLang="en-US" dirty="0"/>
              <a:t>它们都属于调度器这一类角色。这些调度器是基于</a:t>
            </a:r>
            <a:r>
              <a:rPr kumimoji="1" lang="en" altLang="zh-CN" dirty="0"/>
              <a:t>Kubernetes</a:t>
            </a:r>
            <a:r>
              <a:rPr kumimoji="1" lang="zh-CN" altLang="en" dirty="0"/>
              <a:t>（</a:t>
            </a:r>
            <a:r>
              <a:rPr kumimoji="1" lang="en" altLang="zh-CN" dirty="0"/>
              <a:t>K8S</a:t>
            </a:r>
            <a:r>
              <a:rPr kumimoji="1" lang="zh-CN" altLang="en" dirty="0"/>
              <a:t>）</a:t>
            </a:r>
            <a:r>
              <a:rPr kumimoji="1" lang="zh-CN" altLang="en-US" dirty="0"/>
              <a:t>的，而</a:t>
            </a:r>
            <a:r>
              <a:rPr kumimoji="1" lang="en" altLang="zh-CN" dirty="0"/>
              <a:t>K8S</a:t>
            </a:r>
            <a:r>
              <a:rPr kumimoji="1" lang="zh-CN" altLang="en-US" dirty="0"/>
              <a:t>还支持外部组件扩展</a:t>
            </a:r>
            <a:r>
              <a:rPr kumimoji="1" lang="en" altLang="zh-CN" dirty="0"/>
              <a:t>API Server</a:t>
            </a:r>
            <a:r>
              <a:rPr kumimoji="1" lang="zh-CN" altLang="en" dirty="0"/>
              <a:t>。</a:t>
            </a:r>
            <a:r>
              <a:rPr kumimoji="1" lang="zh-CN" altLang="en-US" dirty="0"/>
              <a:t>例如，在我们的</a:t>
            </a:r>
            <a:r>
              <a:rPr kumimoji="1" lang="en" altLang="zh-CN" dirty="0"/>
              <a:t>cube studio</a:t>
            </a:r>
            <a:r>
              <a:rPr kumimoji="1" lang="zh-CN" altLang="en-US" dirty="0"/>
              <a:t>中，</a:t>
            </a:r>
            <a:r>
              <a:rPr kumimoji="1" lang="en" altLang="zh-CN" dirty="0"/>
              <a:t>Prometheus</a:t>
            </a:r>
            <a:r>
              <a:rPr kumimoji="1" lang="zh-CN" altLang="en-US" dirty="0"/>
              <a:t>的资源采集就是通过扩展这一层实现的，将其转化为</a:t>
            </a:r>
            <a:r>
              <a:rPr kumimoji="1" lang="en" altLang="zh-CN" dirty="0"/>
              <a:t>K8S</a:t>
            </a:r>
            <a:r>
              <a:rPr kumimoji="1" lang="zh-CN" altLang="en-US" dirty="0"/>
              <a:t>的自定义指标，从而控制弹性伸缩以及</a:t>
            </a:r>
            <a:r>
              <a:rPr kumimoji="1" lang="en" altLang="zh-CN" dirty="0"/>
              <a:t>Pod</a:t>
            </a:r>
            <a:r>
              <a:rPr kumimoji="1" lang="zh-CN" altLang="en-US" dirty="0"/>
              <a:t>的增长和缩小。</a:t>
            </a:r>
          </a:p>
          <a:p>
            <a:endParaRPr kumimoji="1" lang="zh-CN" altLang="en-US" dirty="0"/>
          </a:p>
          <a:p>
            <a:r>
              <a:rPr kumimoji="1" lang="zh-CN" altLang="en-US" dirty="0"/>
              <a:t>在这个基础上，我们还需要实现云原生化，即开发一些客户端工具。官方提供了</a:t>
            </a:r>
            <a:r>
              <a:rPr kumimoji="1" lang="en" altLang="zh-CN" dirty="0" err="1"/>
              <a:t>kubectl</a:t>
            </a:r>
            <a:r>
              <a:rPr kumimoji="1" lang="zh-CN" altLang="en-US" dirty="0"/>
              <a:t>和</a:t>
            </a:r>
            <a:r>
              <a:rPr kumimoji="1" lang="en" altLang="zh-CN" dirty="0" err="1"/>
              <a:t>kustomize</a:t>
            </a:r>
            <a:r>
              <a:rPr kumimoji="1" lang="zh-CN" altLang="en-US" dirty="0"/>
              <a:t>等工具，而</a:t>
            </a:r>
            <a:r>
              <a:rPr kumimoji="1" lang="en" altLang="zh-CN" dirty="0" err="1"/>
              <a:t>kustomize</a:t>
            </a:r>
            <a:r>
              <a:rPr kumimoji="1" lang="zh-CN" altLang="en-US" dirty="0"/>
              <a:t>现在已经被集成到了</a:t>
            </a:r>
            <a:r>
              <a:rPr kumimoji="1" lang="en" altLang="zh-CN" dirty="0" err="1"/>
              <a:t>kubectl</a:t>
            </a:r>
            <a:r>
              <a:rPr kumimoji="1" lang="zh-CN" altLang="en-US" dirty="0"/>
              <a:t>的原始命令中，通过</a:t>
            </a:r>
            <a:r>
              <a:rPr kumimoji="1" lang="en-US" altLang="zh-CN" dirty="0"/>
              <a:t>-</a:t>
            </a:r>
            <a:r>
              <a:rPr kumimoji="1" lang="en" altLang="zh-CN" dirty="0"/>
              <a:t>k</a:t>
            </a:r>
            <a:r>
              <a:rPr kumimoji="1" lang="zh-CN" altLang="en-US" dirty="0"/>
              <a:t>参数即可调用。此外，还有一些</a:t>
            </a:r>
            <a:r>
              <a:rPr kumimoji="1" lang="en" altLang="zh-CN" dirty="0"/>
              <a:t>SDK</a:t>
            </a:r>
            <a:r>
              <a:rPr kumimoji="1" lang="zh-CN" altLang="en" dirty="0"/>
              <a:t>，</a:t>
            </a:r>
            <a:r>
              <a:rPr kumimoji="1" lang="zh-CN" altLang="en-US" dirty="0"/>
              <a:t>如我们的</a:t>
            </a:r>
            <a:r>
              <a:rPr kumimoji="1" lang="en" altLang="zh-CN" dirty="0"/>
              <a:t>cube studio</a:t>
            </a:r>
            <a:r>
              <a:rPr kumimoji="1" lang="zh-CN" altLang="en-US" dirty="0"/>
              <a:t>使用的</a:t>
            </a:r>
            <a:r>
              <a:rPr kumimoji="1" lang="en" altLang="zh-CN" dirty="0"/>
              <a:t>python SDK</a:t>
            </a:r>
            <a:r>
              <a:rPr kumimoji="1" lang="zh-CN" altLang="en" dirty="0"/>
              <a:t>，</a:t>
            </a:r>
            <a:r>
              <a:rPr kumimoji="1" lang="zh-CN" altLang="en-US" dirty="0"/>
              <a:t>以及可能存在的</a:t>
            </a:r>
            <a:r>
              <a:rPr kumimoji="1" lang="en" altLang="zh-CN" dirty="0"/>
              <a:t>go SDK</a:t>
            </a:r>
            <a:r>
              <a:rPr kumimoji="1" lang="zh-CN" altLang="en-US" dirty="0"/>
              <a:t>等。</a:t>
            </a:r>
          </a:p>
          <a:p>
            <a:endParaRPr kumimoji="1" lang="zh-CN" altLang="en-US" dirty="0"/>
          </a:p>
          <a:p>
            <a:r>
              <a:rPr kumimoji="1" lang="zh-CN" altLang="en-US" dirty="0"/>
              <a:t>除了这些，我们还需要关注安装方式。除了</a:t>
            </a:r>
            <a:r>
              <a:rPr kumimoji="1" lang="en" altLang="zh-CN" dirty="0" err="1"/>
              <a:t>kubectl</a:t>
            </a:r>
            <a:r>
              <a:rPr kumimoji="1" lang="zh-CN" altLang="en-US" dirty="0"/>
              <a:t>之外，现在还有</a:t>
            </a:r>
            <a:r>
              <a:rPr kumimoji="1" lang="en" altLang="zh-CN" dirty="0"/>
              <a:t>helm</a:t>
            </a:r>
            <a:r>
              <a:rPr kumimoji="1" lang="zh-CN" altLang="en-US" dirty="0"/>
              <a:t>等工具，以及一些开源组件自带的客户端启动命令。例如，</a:t>
            </a:r>
            <a:r>
              <a:rPr kumimoji="1" lang="en" altLang="zh-CN" dirty="0" err="1"/>
              <a:t>istio</a:t>
            </a:r>
            <a:r>
              <a:rPr kumimoji="1" lang="zh-CN" altLang="en-US" dirty="0"/>
              <a:t>有一个</a:t>
            </a:r>
            <a:r>
              <a:rPr kumimoji="1" lang="en" altLang="zh-CN" dirty="0" err="1"/>
              <a:t>istio</a:t>
            </a:r>
            <a:r>
              <a:rPr kumimoji="1" lang="en" altLang="zh-CN" dirty="0"/>
              <a:t> controller</a:t>
            </a:r>
            <a:r>
              <a:rPr kumimoji="1" lang="zh-CN" altLang="en" dirty="0"/>
              <a:t>，</a:t>
            </a:r>
            <a:r>
              <a:rPr kumimoji="1" lang="zh-CN" altLang="en-US" dirty="0"/>
              <a:t>而</a:t>
            </a:r>
            <a:r>
              <a:rPr kumimoji="1" lang="en" altLang="zh-CN" dirty="0" err="1"/>
              <a:t>kubeflow</a:t>
            </a:r>
            <a:r>
              <a:rPr kumimoji="1" lang="zh-CN" altLang="en-US" dirty="0"/>
              <a:t>最初有一个</a:t>
            </a:r>
            <a:r>
              <a:rPr kumimoji="1" lang="en" altLang="zh-CN" dirty="0" err="1"/>
              <a:t>kubeflow</a:t>
            </a:r>
            <a:r>
              <a:rPr kumimoji="1" lang="en" altLang="zh-CN" dirty="0"/>
              <a:t> controller</a:t>
            </a:r>
            <a:r>
              <a:rPr kumimoji="1" lang="zh-CN" altLang="en" dirty="0"/>
              <a:t>，</a:t>
            </a:r>
            <a:r>
              <a:rPr kumimoji="1" lang="zh-CN" altLang="en-US" dirty="0"/>
              <a:t>用于安装整个集群。一个组件要实现云原生化，就需要通过这几个方面来实现。</a:t>
            </a:r>
          </a:p>
          <a:p>
            <a:endParaRPr kumimoji="1" lang="zh-CN" altLang="en-US" dirty="0"/>
          </a:p>
          <a:p>
            <a:r>
              <a:rPr kumimoji="1" lang="zh-CN" altLang="en-US" dirty="0"/>
              <a:t>我们依赖的这些外部组件，实际上也是通过这几种方式来实现的。我们更关心的是它们实现之后的使用方式，但我们也需要了解它们属于哪个环节，这样我们才能知道在使用时应该在哪个环节使用它们。</a:t>
            </a:r>
          </a:p>
          <a:p>
            <a:endParaRPr kumimoji="1" lang="zh-CN" altLang="en-US" dirty="0"/>
          </a:p>
          <a:p>
            <a:r>
              <a:rPr kumimoji="1" lang="zh-CN" altLang="en-US" dirty="0"/>
              <a:t>关于网卡的问题，我们暂时不需要关心。现在让我们来谈谈在线构建容器化的问题。目前我们使用的是</a:t>
            </a:r>
            <a:r>
              <a:rPr kumimoji="1" lang="en" altLang="zh-CN" dirty="0"/>
              <a:t>Docker</a:t>
            </a:r>
            <a:r>
              <a:rPr kumimoji="1" lang="zh-CN" altLang="en" dirty="0"/>
              <a:t>，</a:t>
            </a:r>
            <a:r>
              <a:rPr kumimoji="1" lang="zh-CN" altLang="en-US" dirty="0"/>
              <a:t>所以可以按照</a:t>
            </a:r>
            <a:r>
              <a:rPr kumimoji="1" lang="en" altLang="zh-CN" dirty="0"/>
              <a:t>Docker</a:t>
            </a:r>
            <a:r>
              <a:rPr kumimoji="1" lang="zh-CN" altLang="en-US" dirty="0"/>
              <a:t>的方式进行使用。</a:t>
            </a:r>
            <a:endParaRPr kumimoji="1" lang="en-US" altLang="zh-CN" dirty="0"/>
          </a:p>
          <a:p>
            <a:endParaRPr kumimoji="1" lang="en-US" altLang="zh-CN" dirty="0"/>
          </a:p>
          <a:p>
            <a:endParaRPr kumimoji="1" lang="zh-CN" altLang="en-US" dirty="0"/>
          </a:p>
        </p:txBody>
      </p:sp>
    </p:spTree>
    <p:extLst>
      <p:ext uri="{BB962C8B-B14F-4D97-AF65-F5344CB8AC3E}">
        <p14:creationId xmlns:p14="http://schemas.microsoft.com/office/powerpoint/2010/main" val="37215015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b="0" dirty="0">
                <a:solidFill>
                  <a:srgbClr val="CCCCCC"/>
                </a:solidFill>
                <a:effectLst/>
                <a:latin typeface="Menlo" panose="020B0609030804020204" pitchFamily="49" charset="0"/>
              </a:rPr>
              <a:t>接下来我们来谈谈存储。在</a:t>
            </a:r>
            <a:r>
              <a:rPr lang="en" altLang="zh-CN" b="0" dirty="0">
                <a:solidFill>
                  <a:srgbClr val="CCCCCC"/>
                </a:solidFill>
                <a:effectLst/>
                <a:latin typeface="Menlo" panose="020B0609030804020204" pitchFamily="49" charset="0"/>
              </a:rPr>
              <a:t>Cube Studio</a:t>
            </a:r>
            <a:r>
              <a:rPr lang="zh-CN" altLang="en-US" b="0" dirty="0">
                <a:solidFill>
                  <a:srgbClr val="CCCCCC"/>
                </a:solidFill>
                <a:effectLst/>
                <a:latin typeface="Menlo" panose="020B0609030804020204" pitchFamily="49" charset="0"/>
              </a:rPr>
              <a:t>中，并没有规定必须使用哪种存储，你可以根据自己的需求和场景来选择。因为你需要考虑数据量级、数据大小、</a:t>
            </a:r>
            <a:r>
              <a:rPr lang="en" altLang="zh-CN" b="0" dirty="0">
                <a:solidFill>
                  <a:srgbClr val="CCCCCC"/>
                </a:solidFill>
                <a:effectLst/>
                <a:latin typeface="Menlo" panose="020B0609030804020204" pitchFamily="49" charset="0"/>
              </a:rPr>
              <a:t>QPS</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成本以及人力运维能力等因素来决定采用哪种分布式存储。</a:t>
            </a:r>
          </a:p>
          <a:p>
            <a:br>
              <a:rPr lang="zh-CN" altLang="en-US" b="0" dirty="0">
                <a:solidFill>
                  <a:srgbClr val="CCCCCC"/>
                </a:solidFill>
                <a:effectLst/>
                <a:latin typeface="Menlo" panose="020B0609030804020204" pitchFamily="49" charset="0"/>
              </a:rPr>
            </a:br>
            <a:r>
              <a:rPr lang="zh-CN" altLang="en-US" b="0" dirty="0">
                <a:solidFill>
                  <a:srgbClr val="CCCCCC"/>
                </a:solidFill>
                <a:effectLst/>
                <a:latin typeface="Menlo" panose="020B0609030804020204" pitchFamily="49" charset="0"/>
              </a:rPr>
              <a:t>以我为例，我在不同公司和项目中使用过多种分布式存储，比如</a:t>
            </a:r>
            <a:r>
              <a:rPr lang="en" altLang="zh-CN" b="0" dirty="0" err="1">
                <a:solidFill>
                  <a:srgbClr val="CCCCCC"/>
                </a:solidFill>
                <a:effectLst/>
                <a:latin typeface="Menlo" panose="020B0609030804020204" pitchFamily="49" charset="0"/>
              </a:rPr>
              <a:t>Ceph</a:t>
            </a:r>
            <a:r>
              <a:rPr lang="zh-CN" altLang="en" b="0" dirty="0">
                <a:solidFill>
                  <a:srgbClr val="CCCCCC"/>
                </a:solidFill>
                <a:effectLst/>
                <a:latin typeface="Menlo" panose="020B0609030804020204" pitchFamily="49" charset="0"/>
              </a:rPr>
              <a:t>。</a:t>
            </a:r>
            <a:endParaRPr lang="en-US" altLang="zh-CN" b="0" dirty="0">
              <a:solidFill>
                <a:srgbClr val="CCCCCC"/>
              </a:solidFill>
              <a:effectLst/>
              <a:latin typeface="Menlo" panose="020B0609030804020204" pitchFamily="49" charset="0"/>
            </a:endParaRPr>
          </a:p>
          <a:p>
            <a:endParaRPr lang="en-US" altLang="zh-CN" b="0" dirty="0">
              <a:solidFill>
                <a:srgbClr val="CCCCCC"/>
              </a:solidFill>
              <a:effectLst/>
              <a:latin typeface="Menlo" panose="020B0609030804020204" pitchFamily="49" charset="0"/>
            </a:endParaRPr>
          </a:p>
          <a:p>
            <a:r>
              <a:rPr lang="zh-CN" altLang="en-US" b="0" dirty="0">
                <a:solidFill>
                  <a:srgbClr val="CCCCCC"/>
                </a:solidFill>
                <a:effectLst/>
                <a:latin typeface="Menlo" panose="020B0609030804020204" pitchFamily="49" charset="0"/>
              </a:rPr>
              <a:t>分布式存储的配置基本相同，都会配置成</a:t>
            </a:r>
            <a:r>
              <a:rPr lang="en" altLang="zh-CN" b="0" dirty="0">
                <a:solidFill>
                  <a:srgbClr val="CCCCCC"/>
                </a:solidFill>
                <a:effectLst/>
                <a:latin typeface="Menlo" panose="020B0609030804020204" pitchFamily="49" charset="0"/>
              </a:rPr>
              <a:t>PV</a:t>
            </a:r>
            <a:r>
              <a:rPr lang="zh-CN" altLang="en" b="0" dirty="0">
                <a:solidFill>
                  <a:srgbClr val="CCCCCC"/>
                </a:solidFill>
                <a:effectLst/>
                <a:latin typeface="Menlo" panose="020B0609030804020204" pitchFamily="49" charset="0"/>
              </a:rPr>
              <a:t>（</a:t>
            </a:r>
            <a:r>
              <a:rPr lang="en" altLang="zh-CN" b="0" dirty="0">
                <a:solidFill>
                  <a:srgbClr val="CCCCCC"/>
                </a:solidFill>
                <a:effectLst/>
                <a:latin typeface="Menlo" panose="020B0609030804020204" pitchFamily="49" charset="0"/>
              </a:rPr>
              <a:t>Persistent Volume</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其中包含一些公共参数。在上一节课中，我们已经讲过这些资源对象的具体参数。</a:t>
            </a:r>
          </a:p>
          <a:p>
            <a:br>
              <a:rPr lang="zh-CN" altLang="en-US" b="0" dirty="0">
                <a:solidFill>
                  <a:srgbClr val="CCCCCC"/>
                </a:solidFill>
                <a:effectLst/>
                <a:latin typeface="Menlo" panose="020B0609030804020204" pitchFamily="49" charset="0"/>
              </a:rPr>
            </a:br>
            <a:r>
              <a:rPr lang="en" altLang="zh-CN" b="0" dirty="0">
                <a:solidFill>
                  <a:srgbClr val="CCCCCC"/>
                </a:solidFill>
                <a:effectLst/>
                <a:latin typeface="Menlo" panose="020B0609030804020204" pitchFamily="49" charset="0"/>
              </a:rPr>
              <a:t>Cube Studio</a:t>
            </a:r>
            <a:r>
              <a:rPr lang="zh-CN" altLang="en-US" b="0" dirty="0">
                <a:solidFill>
                  <a:srgbClr val="CCCCCC"/>
                </a:solidFill>
                <a:effectLst/>
                <a:latin typeface="Menlo" panose="020B0609030804020204" pitchFamily="49" charset="0"/>
              </a:rPr>
              <a:t>这个机器学习平台对分布式存储有很强的依赖性，不同的应用场景对分布式存储的要求也不同。例如，在训练过程中，我们需要足够大的吞吐量，因为可能会在</a:t>
            </a:r>
            <a:r>
              <a:rPr lang="en" altLang="zh-CN" b="0" dirty="0">
                <a:solidFill>
                  <a:srgbClr val="CCCCCC"/>
                </a:solidFill>
                <a:effectLst/>
                <a:latin typeface="Menlo" panose="020B0609030804020204" pitchFamily="49" charset="0"/>
              </a:rPr>
              <a:t>GPU</a:t>
            </a:r>
            <a:r>
              <a:rPr lang="zh-CN" altLang="en-US" b="0" dirty="0">
                <a:solidFill>
                  <a:srgbClr val="CCCCCC"/>
                </a:solidFill>
                <a:effectLst/>
                <a:latin typeface="Menlo" panose="020B0609030804020204" pitchFamily="49" charset="0"/>
              </a:rPr>
              <a:t>上进行训练。如果</a:t>
            </a:r>
            <a:r>
              <a:rPr lang="en" altLang="zh-CN" b="0" dirty="0">
                <a:solidFill>
                  <a:srgbClr val="CCCCCC"/>
                </a:solidFill>
                <a:effectLst/>
                <a:latin typeface="Menlo" panose="020B0609030804020204" pitchFamily="49" charset="0"/>
              </a:rPr>
              <a:t>IO</a:t>
            </a:r>
            <a:r>
              <a:rPr lang="zh-CN" altLang="en-US" b="0" dirty="0">
                <a:solidFill>
                  <a:srgbClr val="CCCCCC"/>
                </a:solidFill>
                <a:effectLst/>
                <a:latin typeface="Menlo" panose="020B0609030804020204" pitchFamily="49" charset="0"/>
              </a:rPr>
              <a:t>网络延迟很大，</a:t>
            </a:r>
            <a:r>
              <a:rPr lang="en" altLang="zh-CN" b="0" dirty="0">
                <a:solidFill>
                  <a:srgbClr val="CCCCCC"/>
                </a:solidFill>
                <a:effectLst/>
                <a:latin typeface="Menlo" panose="020B0609030804020204" pitchFamily="49" charset="0"/>
              </a:rPr>
              <a:t>GPU</a:t>
            </a:r>
            <a:r>
              <a:rPr lang="zh-CN" altLang="en-US" b="0" dirty="0">
                <a:solidFill>
                  <a:srgbClr val="CCCCCC"/>
                </a:solidFill>
                <a:effectLst/>
                <a:latin typeface="Menlo" panose="020B0609030804020204" pitchFamily="49" charset="0"/>
              </a:rPr>
              <a:t>的利用率就会降低。而在推理过程中，对时延性能的要求较高，因此对整个吞吐量的要求也较高。尽管训练和推理都对</a:t>
            </a:r>
            <a:r>
              <a:rPr lang="en" altLang="zh-CN" b="0" dirty="0">
                <a:solidFill>
                  <a:srgbClr val="CCCCCC"/>
                </a:solidFill>
                <a:effectLst/>
                <a:latin typeface="Menlo" panose="020B0609030804020204" pitchFamily="49" charset="0"/>
              </a:rPr>
              <a:t>IO</a:t>
            </a:r>
            <a:r>
              <a:rPr lang="zh-CN" altLang="en-US" b="0" dirty="0">
                <a:solidFill>
                  <a:srgbClr val="CCCCCC"/>
                </a:solidFill>
                <a:effectLst/>
                <a:latin typeface="Menlo" panose="020B0609030804020204" pitchFamily="49" charset="0"/>
              </a:rPr>
              <a:t>的要求高，但表现形式不同：训练更注重吞吐量，而推理更注重单次请求的时延。</a:t>
            </a:r>
          </a:p>
          <a:p>
            <a:br>
              <a:rPr lang="zh-CN" altLang="en-US" b="0" dirty="0">
                <a:solidFill>
                  <a:srgbClr val="CCCCCC"/>
                </a:solidFill>
                <a:effectLst/>
                <a:latin typeface="Menlo" panose="020B0609030804020204" pitchFamily="49" charset="0"/>
              </a:rPr>
            </a:br>
            <a:r>
              <a:rPr lang="zh-CN" altLang="en-US" b="0" dirty="0">
                <a:solidFill>
                  <a:srgbClr val="CCCCCC"/>
                </a:solidFill>
                <a:effectLst/>
                <a:latin typeface="Menlo" panose="020B0609030804020204" pitchFamily="49" charset="0"/>
              </a:rPr>
              <a:t>此外，还需要考虑其他任务，如调度任务和归档文件等。对于冷数据和离线数据，可能更倾向于使用一些成本较低的存储。因此，在这里我们会介绍一些不同的分布式存储方案。大家可以根据自己的应用场景、成本和运维能力来综合决定使用哪种分布式存储。</a:t>
            </a:r>
          </a:p>
          <a:p>
            <a:br>
              <a:rPr lang="zh-CN" altLang="en-US" b="0" dirty="0">
                <a:solidFill>
                  <a:srgbClr val="CCCCCC"/>
                </a:solidFill>
                <a:effectLst/>
                <a:latin typeface="Menlo" panose="020B0609030804020204" pitchFamily="49" charset="0"/>
              </a:rPr>
            </a:br>
            <a:br>
              <a:rPr lang="zh-CN" altLang="en-US" b="0" dirty="0">
                <a:solidFill>
                  <a:srgbClr val="CCCCCC"/>
                </a:solidFill>
                <a:effectLst/>
                <a:latin typeface="Menlo" panose="020B0609030804020204" pitchFamily="49" charset="0"/>
              </a:rPr>
            </a:br>
            <a:r>
              <a:rPr lang="zh-CN" altLang="en-US" b="0" dirty="0">
                <a:solidFill>
                  <a:srgbClr val="CCCCCC"/>
                </a:solidFill>
                <a:effectLst/>
                <a:latin typeface="Menlo" panose="020B0609030804020204" pitchFamily="49" charset="0"/>
              </a:rPr>
              <a:t>首先来谈谈</a:t>
            </a:r>
            <a:r>
              <a:rPr lang="en" altLang="zh-CN" b="0" dirty="0" err="1">
                <a:solidFill>
                  <a:srgbClr val="CCCCCC"/>
                </a:solidFill>
                <a:effectLst/>
                <a:latin typeface="Menlo" panose="020B0609030804020204" pitchFamily="49" charset="0"/>
              </a:rPr>
              <a:t>Ceph</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目前我们正在使用</a:t>
            </a:r>
            <a:r>
              <a:rPr lang="en" altLang="zh-CN" b="0" dirty="0" err="1">
                <a:solidFill>
                  <a:srgbClr val="CCCCCC"/>
                </a:solidFill>
                <a:effectLst/>
                <a:latin typeface="Menlo" panose="020B0609030804020204" pitchFamily="49" charset="0"/>
              </a:rPr>
              <a:t>Ceph</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它有两种挂载形式：一种是可以挂载到主机上，另一种是可以直接挂载成</a:t>
            </a:r>
            <a:r>
              <a:rPr lang="en" altLang="zh-CN" b="0" dirty="0">
                <a:solidFill>
                  <a:srgbClr val="CCCCCC"/>
                </a:solidFill>
                <a:effectLst/>
                <a:latin typeface="Menlo" panose="020B0609030804020204" pitchFamily="49" charset="0"/>
              </a:rPr>
              <a:t>K8S</a:t>
            </a:r>
            <a:r>
              <a:rPr lang="zh-CN" altLang="en-US" b="0" dirty="0">
                <a:solidFill>
                  <a:srgbClr val="CCCCCC"/>
                </a:solidFill>
                <a:effectLst/>
                <a:latin typeface="Menlo" panose="020B0609030804020204" pitchFamily="49" charset="0"/>
              </a:rPr>
              <a:t>的</a:t>
            </a:r>
            <a:r>
              <a:rPr lang="en" altLang="zh-CN" b="0" dirty="0">
                <a:solidFill>
                  <a:srgbClr val="CCCCCC"/>
                </a:solidFill>
                <a:effectLst/>
                <a:latin typeface="Menlo" panose="020B0609030804020204" pitchFamily="49" charset="0"/>
              </a:rPr>
              <a:t>PV</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实际上，大部分分布式存储都可以采用这两种形式。在</a:t>
            </a:r>
            <a:r>
              <a:rPr lang="en" altLang="zh-CN" b="0" dirty="0">
                <a:solidFill>
                  <a:srgbClr val="CCCCCC"/>
                </a:solidFill>
                <a:effectLst/>
                <a:latin typeface="Menlo" panose="020B0609030804020204" pitchFamily="49" charset="0"/>
              </a:rPr>
              <a:t>Cube Studio</a:t>
            </a:r>
            <a:r>
              <a:rPr lang="zh-CN" altLang="en-US" b="0" dirty="0">
                <a:solidFill>
                  <a:srgbClr val="CCCCCC"/>
                </a:solidFill>
                <a:effectLst/>
                <a:latin typeface="Menlo" panose="020B0609030804020204" pitchFamily="49" charset="0"/>
              </a:rPr>
              <a:t>中，我们倾向于首先将分布式存储挂载到主机上，这样主机本身也可以管理分布式存储。然后，通过</a:t>
            </a:r>
            <a:r>
              <a:rPr lang="en" altLang="zh-CN" b="0" dirty="0" err="1">
                <a:solidFill>
                  <a:srgbClr val="CCCCCC"/>
                </a:solidFill>
                <a:effectLst/>
                <a:latin typeface="Menlo" panose="020B0609030804020204" pitchFamily="49" charset="0"/>
              </a:rPr>
              <a:t>hostpath</a:t>
            </a:r>
            <a:r>
              <a:rPr lang="zh-CN" altLang="en-US" b="0" dirty="0">
                <a:solidFill>
                  <a:srgbClr val="CCCCCC"/>
                </a:solidFill>
                <a:effectLst/>
                <a:latin typeface="Menlo" panose="020B0609030804020204" pitchFamily="49" charset="0"/>
              </a:rPr>
              <a:t>的形式将其挂载成</a:t>
            </a:r>
            <a:r>
              <a:rPr lang="en" altLang="zh-CN" b="0" dirty="0">
                <a:solidFill>
                  <a:srgbClr val="CCCCCC"/>
                </a:solidFill>
                <a:effectLst/>
                <a:latin typeface="Menlo" panose="020B0609030804020204" pitchFamily="49" charset="0"/>
              </a:rPr>
              <a:t>K8S</a:t>
            </a:r>
            <a:r>
              <a:rPr lang="zh-CN" altLang="en-US" b="0" dirty="0">
                <a:solidFill>
                  <a:srgbClr val="CCCCCC"/>
                </a:solidFill>
                <a:effectLst/>
                <a:latin typeface="Menlo" panose="020B0609030804020204" pitchFamily="49" charset="0"/>
              </a:rPr>
              <a:t>的</a:t>
            </a:r>
            <a:r>
              <a:rPr lang="en" altLang="zh-CN" b="0" dirty="0">
                <a:solidFill>
                  <a:srgbClr val="CCCCCC"/>
                </a:solidFill>
                <a:effectLst/>
                <a:latin typeface="Menlo" panose="020B0609030804020204" pitchFamily="49" charset="0"/>
              </a:rPr>
              <a:t>PV</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但这种做法也有弊端，例如在主机上挂载挂载点时，如果机器性能较高，机器上的所有任务都会共享此挂载点，这很容易导致主机挂载点阻塞或卡死。</a:t>
            </a:r>
          </a:p>
          <a:p>
            <a:br>
              <a:rPr lang="zh-CN" altLang="en-US" b="0" dirty="0">
                <a:solidFill>
                  <a:srgbClr val="CCCCCC"/>
                </a:solidFill>
                <a:effectLst/>
                <a:latin typeface="Menlo" panose="020B0609030804020204" pitchFamily="49" charset="0"/>
              </a:rPr>
            </a:br>
            <a:r>
              <a:rPr lang="zh-CN" altLang="en-US" b="0" dirty="0">
                <a:solidFill>
                  <a:srgbClr val="CCCCCC"/>
                </a:solidFill>
                <a:effectLst/>
                <a:latin typeface="Menlo" panose="020B0609030804020204" pitchFamily="49" charset="0"/>
              </a:rPr>
              <a:t>因此，我们更建议大家将远程分布式存储直接挂载成</a:t>
            </a:r>
            <a:r>
              <a:rPr lang="en" altLang="zh-CN" b="0" dirty="0">
                <a:solidFill>
                  <a:srgbClr val="CCCCCC"/>
                </a:solidFill>
                <a:effectLst/>
                <a:latin typeface="Menlo" panose="020B0609030804020204" pitchFamily="49" charset="0"/>
              </a:rPr>
              <a:t>PV</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最好是每一个启动的</a:t>
            </a:r>
            <a:r>
              <a:rPr lang="en" altLang="zh-CN" b="0" dirty="0">
                <a:solidFill>
                  <a:srgbClr val="CCCCCC"/>
                </a:solidFill>
                <a:effectLst/>
                <a:latin typeface="Menlo" panose="020B0609030804020204" pitchFamily="49" charset="0"/>
              </a:rPr>
              <a:t>pod</a:t>
            </a:r>
            <a:r>
              <a:rPr lang="zh-CN" altLang="en-US" b="0" dirty="0">
                <a:solidFill>
                  <a:srgbClr val="CCCCCC"/>
                </a:solidFill>
                <a:effectLst/>
                <a:latin typeface="Menlo" panose="020B0609030804020204" pitchFamily="49" charset="0"/>
              </a:rPr>
              <a:t>都有一个独立的挂载点，这样就能确保一台机器上的不同</a:t>
            </a:r>
            <a:r>
              <a:rPr lang="en" altLang="zh-CN" b="0" dirty="0">
                <a:solidFill>
                  <a:srgbClr val="CCCCCC"/>
                </a:solidFill>
                <a:effectLst/>
                <a:latin typeface="Menlo" panose="020B0609030804020204" pitchFamily="49" charset="0"/>
              </a:rPr>
              <a:t>pod</a:t>
            </a:r>
            <a:r>
              <a:rPr lang="zh-CN" altLang="en-US" b="0" dirty="0">
                <a:solidFill>
                  <a:srgbClr val="CCCCCC"/>
                </a:solidFill>
                <a:effectLst/>
                <a:latin typeface="Menlo" panose="020B0609030804020204" pitchFamily="49" charset="0"/>
              </a:rPr>
              <a:t>即使挂载了相同的分布式存储，它们之间的网络</a:t>
            </a:r>
            <a:r>
              <a:rPr lang="en" altLang="zh-CN" b="0" dirty="0">
                <a:solidFill>
                  <a:srgbClr val="CCCCCC"/>
                </a:solidFill>
                <a:effectLst/>
                <a:latin typeface="Menlo" panose="020B0609030804020204" pitchFamily="49" charset="0"/>
              </a:rPr>
              <a:t>IO</a:t>
            </a:r>
            <a:r>
              <a:rPr lang="zh-CN" altLang="en-US" b="0" dirty="0">
                <a:solidFill>
                  <a:srgbClr val="CCCCCC"/>
                </a:solidFill>
                <a:effectLst/>
                <a:latin typeface="Menlo" panose="020B0609030804020204" pitchFamily="49" charset="0"/>
              </a:rPr>
              <a:t>也不会受到相互影响。关于</a:t>
            </a:r>
            <a:r>
              <a:rPr lang="en" altLang="zh-CN" b="0" dirty="0">
                <a:solidFill>
                  <a:srgbClr val="CCCCCC"/>
                </a:solidFill>
                <a:effectLst/>
                <a:latin typeface="Menlo" panose="020B0609030804020204" pitchFamily="49" charset="0"/>
              </a:rPr>
              <a:t>PV</a:t>
            </a:r>
            <a:r>
              <a:rPr lang="zh-CN" altLang="en-US" b="0" dirty="0">
                <a:solidFill>
                  <a:srgbClr val="CCCCCC"/>
                </a:solidFill>
                <a:effectLst/>
                <a:latin typeface="Menlo" panose="020B0609030804020204" pitchFamily="49" charset="0"/>
              </a:rPr>
              <a:t>的配置，主要包括存储大小、读写模式（例如一个</a:t>
            </a:r>
            <a:r>
              <a:rPr lang="en" altLang="zh-CN" b="0" dirty="0">
                <a:solidFill>
                  <a:srgbClr val="CCCCCC"/>
                </a:solidFill>
                <a:effectLst/>
                <a:latin typeface="Menlo" panose="020B0609030804020204" pitchFamily="49" charset="0"/>
              </a:rPr>
              <a:t>pod</a:t>
            </a:r>
            <a:r>
              <a:rPr lang="zh-CN" altLang="en-US" b="0" dirty="0">
                <a:solidFill>
                  <a:srgbClr val="CCCCCC"/>
                </a:solidFill>
                <a:effectLst/>
                <a:latin typeface="Menlo" panose="020B0609030804020204" pitchFamily="49" charset="0"/>
              </a:rPr>
              <a:t>独占或多个</a:t>
            </a:r>
            <a:r>
              <a:rPr lang="en" altLang="zh-CN" b="0" dirty="0">
                <a:solidFill>
                  <a:srgbClr val="CCCCCC"/>
                </a:solidFill>
                <a:effectLst/>
                <a:latin typeface="Menlo" panose="020B0609030804020204" pitchFamily="49" charset="0"/>
              </a:rPr>
              <a:t>pod</a:t>
            </a:r>
            <a:r>
              <a:rPr lang="zh-CN" altLang="en-US" b="0" dirty="0">
                <a:solidFill>
                  <a:srgbClr val="CCCCCC"/>
                </a:solidFill>
                <a:effectLst/>
                <a:latin typeface="Menlo" panose="020B0609030804020204" pitchFamily="49" charset="0"/>
              </a:rPr>
              <a:t>共享占用）、数据保留策略等。此外，还有一些针对特定分布式存储的特殊配置项，例如</a:t>
            </a:r>
            <a:r>
              <a:rPr lang="en" altLang="zh-CN" b="0" dirty="0" err="1">
                <a:solidFill>
                  <a:srgbClr val="CCCCCC"/>
                </a:solidFill>
                <a:effectLst/>
                <a:latin typeface="Menlo" panose="020B0609030804020204" pitchFamily="49" charset="0"/>
              </a:rPr>
              <a:t>Ceph</a:t>
            </a:r>
            <a:r>
              <a:rPr lang="zh-CN" altLang="en-US" b="0" dirty="0">
                <a:solidFill>
                  <a:srgbClr val="CCCCCC"/>
                </a:solidFill>
                <a:effectLst/>
                <a:latin typeface="Menlo" panose="020B0609030804020204" pitchFamily="49" charset="0"/>
              </a:rPr>
              <a:t>需要配置</a:t>
            </a:r>
            <a:r>
              <a:rPr lang="en" altLang="zh-CN" b="0" dirty="0">
                <a:solidFill>
                  <a:srgbClr val="CCCCCC"/>
                </a:solidFill>
                <a:effectLst/>
                <a:latin typeface="Menlo" panose="020B0609030804020204" pitchFamily="49" charset="0"/>
              </a:rPr>
              <a:t>monitor</a:t>
            </a:r>
            <a:r>
              <a:rPr lang="zh-CN" altLang="en-US" b="0" dirty="0">
                <a:solidFill>
                  <a:srgbClr val="CCCCCC"/>
                </a:solidFill>
                <a:effectLst/>
                <a:latin typeface="Menlo" panose="020B0609030804020204" pitchFamily="49" charset="0"/>
              </a:rPr>
              <a:t>的挂载点、账户密码等，而</a:t>
            </a:r>
            <a:r>
              <a:rPr lang="en" altLang="zh-CN" b="0" dirty="0">
                <a:solidFill>
                  <a:srgbClr val="CCCCCC"/>
                </a:solidFill>
                <a:effectLst/>
                <a:latin typeface="Menlo" panose="020B0609030804020204" pitchFamily="49" charset="0"/>
              </a:rPr>
              <a:t>CFS</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腾讯云的分布式文件系统，兼容</a:t>
            </a:r>
            <a:r>
              <a:rPr lang="en" altLang="zh-CN" b="0" dirty="0">
                <a:solidFill>
                  <a:srgbClr val="CCCCCC"/>
                </a:solidFill>
                <a:effectLst/>
                <a:latin typeface="Menlo" panose="020B0609030804020204" pitchFamily="49" charset="0"/>
              </a:rPr>
              <a:t>NFS</a:t>
            </a:r>
            <a:r>
              <a:rPr lang="zh-CN" altLang="en-US" b="0" dirty="0">
                <a:solidFill>
                  <a:srgbClr val="CCCCCC"/>
                </a:solidFill>
                <a:effectLst/>
                <a:latin typeface="Menlo" panose="020B0609030804020204" pitchFamily="49" charset="0"/>
              </a:rPr>
              <a:t>协议）需要配置主机</a:t>
            </a:r>
            <a:r>
              <a:rPr lang="en" altLang="zh-CN" b="0" dirty="0">
                <a:solidFill>
                  <a:srgbClr val="CCCCCC"/>
                </a:solidFill>
                <a:effectLst/>
                <a:latin typeface="Menlo" panose="020B0609030804020204" pitchFamily="49" charset="0"/>
              </a:rPr>
              <a:t>IP</a:t>
            </a:r>
            <a:r>
              <a:rPr lang="zh-CN" altLang="en-US" b="0" dirty="0">
                <a:solidFill>
                  <a:srgbClr val="CCCCCC"/>
                </a:solidFill>
                <a:effectLst/>
                <a:latin typeface="Menlo" panose="020B0609030804020204" pitchFamily="49" charset="0"/>
              </a:rPr>
              <a:t>和路径。</a:t>
            </a:r>
          </a:p>
          <a:p>
            <a:br>
              <a:rPr lang="zh-CN" altLang="en-US" b="0" dirty="0">
                <a:solidFill>
                  <a:srgbClr val="CCCCCC"/>
                </a:solidFill>
                <a:effectLst/>
                <a:latin typeface="Menlo" panose="020B0609030804020204" pitchFamily="49" charset="0"/>
              </a:rPr>
            </a:br>
            <a:r>
              <a:rPr lang="zh-CN" altLang="en-US" b="0" dirty="0">
                <a:solidFill>
                  <a:srgbClr val="CCCCCC"/>
                </a:solidFill>
                <a:effectLst/>
                <a:latin typeface="Menlo" panose="020B0609030804020204" pitchFamily="49" charset="0"/>
              </a:rPr>
              <a:t>根据个人使用经验，</a:t>
            </a:r>
            <a:r>
              <a:rPr lang="en" altLang="zh-CN" b="0" dirty="0" err="1">
                <a:solidFill>
                  <a:srgbClr val="CCCCCC"/>
                </a:solidFill>
                <a:effectLst/>
                <a:latin typeface="Menlo" panose="020B0609030804020204" pitchFamily="49" charset="0"/>
              </a:rPr>
              <a:t>Ceph</a:t>
            </a:r>
            <a:r>
              <a:rPr lang="zh-CN" altLang="en-US" b="0" dirty="0">
                <a:solidFill>
                  <a:srgbClr val="CCCCCC"/>
                </a:solidFill>
                <a:effectLst/>
                <a:latin typeface="Menlo" panose="020B0609030804020204" pitchFamily="49" charset="0"/>
              </a:rPr>
              <a:t>的性能相对较好，尤其是在将其对象存储的磁盘更换为</a:t>
            </a:r>
            <a:r>
              <a:rPr lang="en" altLang="zh-CN" b="0" dirty="0">
                <a:solidFill>
                  <a:srgbClr val="CCCCCC"/>
                </a:solidFill>
                <a:effectLst/>
                <a:latin typeface="Menlo" panose="020B0609030804020204" pitchFamily="49" charset="0"/>
              </a:rPr>
              <a:t>SSD</a:t>
            </a:r>
            <a:r>
              <a:rPr lang="zh-CN" altLang="en-US" b="0" dirty="0">
                <a:solidFill>
                  <a:srgbClr val="CCCCCC"/>
                </a:solidFill>
                <a:effectLst/>
                <a:latin typeface="Menlo" panose="020B0609030804020204" pitchFamily="49" charset="0"/>
              </a:rPr>
              <a:t>后，性能可以达到接近</a:t>
            </a:r>
            <a:r>
              <a:rPr lang="en-US" altLang="zh-CN" b="0" dirty="0">
                <a:solidFill>
                  <a:srgbClr val="CCCCCC"/>
                </a:solidFill>
                <a:effectLst/>
                <a:latin typeface="Menlo" panose="020B0609030804020204" pitchFamily="49" charset="0"/>
              </a:rPr>
              <a:t>1</a:t>
            </a:r>
            <a:r>
              <a:rPr lang="en" altLang="zh-CN" b="0" dirty="0">
                <a:solidFill>
                  <a:srgbClr val="CCCCCC"/>
                </a:solidFill>
                <a:effectLst/>
                <a:latin typeface="Menlo" panose="020B0609030804020204" pitchFamily="49" charset="0"/>
              </a:rPr>
              <a:t>GB</a:t>
            </a:r>
            <a:r>
              <a:rPr lang="zh-CN" altLang="en-US" b="0" dirty="0">
                <a:solidFill>
                  <a:srgbClr val="CCCCCC"/>
                </a:solidFill>
                <a:effectLst/>
                <a:latin typeface="Menlo" panose="020B0609030804020204" pitchFamily="49" charset="0"/>
              </a:rPr>
              <a:t>每秒。然而，</a:t>
            </a:r>
            <a:r>
              <a:rPr lang="en" altLang="zh-CN" b="0" dirty="0" err="1">
                <a:solidFill>
                  <a:srgbClr val="CCCCCC"/>
                </a:solidFill>
                <a:effectLst/>
                <a:latin typeface="Menlo" panose="020B0609030804020204" pitchFamily="49" charset="0"/>
              </a:rPr>
              <a:t>Ceph</a:t>
            </a:r>
            <a:r>
              <a:rPr lang="zh-CN" altLang="en-US" b="0" dirty="0">
                <a:solidFill>
                  <a:srgbClr val="CCCCCC"/>
                </a:solidFill>
                <a:effectLst/>
                <a:latin typeface="Menlo" panose="020B0609030804020204" pitchFamily="49" charset="0"/>
              </a:rPr>
              <a:t>的运维成本较高，因此如果有专门的运维团队，可以考虑使用</a:t>
            </a:r>
            <a:r>
              <a:rPr lang="en" altLang="zh-CN" b="0" dirty="0">
                <a:solidFill>
                  <a:srgbClr val="CCCCCC"/>
                </a:solidFill>
                <a:effectLst/>
                <a:latin typeface="Menlo" panose="020B0609030804020204" pitchFamily="49" charset="0"/>
              </a:rPr>
              <a:t>SSD</a:t>
            </a:r>
            <a:r>
              <a:rPr lang="zh-CN" altLang="en-US" b="0" dirty="0">
                <a:solidFill>
                  <a:srgbClr val="CCCCCC"/>
                </a:solidFill>
                <a:effectLst/>
                <a:latin typeface="Menlo" panose="020B0609030804020204" pitchFamily="49" charset="0"/>
              </a:rPr>
              <a:t>的</a:t>
            </a:r>
            <a:r>
              <a:rPr lang="en" altLang="zh-CN" b="0" dirty="0" err="1">
                <a:solidFill>
                  <a:srgbClr val="CCCCCC"/>
                </a:solidFill>
                <a:effectLst/>
                <a:latin typeface="Menlo" panose="020B0609030804020204" pitchFamily="49" charset="0"/>
              </a:rPr>
              <a:t>Ceph</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相比之下，</a:t>
            </a:r>
            <a:r>
              <a:rPr lang="en" altLang="zh-CN" b="0" dirty="0">
                <a:solidFill>
                  <a:srgbClr val="CCCCCC"/>
                </a:solidFill>
                <a:effectLst/>
                <a:latin typeface="Menlo" panose="020B0609030804020204" pitchFamily="49" charset="0"/>
              </a:rPr>
              <a:t>CFS</a:t>
            </a:r>
            <a:r>
              <a:rPr lang="zh-CN" altLang="en-US" b="0" dirty="0">
                <a:solidFill>
                  <a:srgbClr val="CCCCCC"/>
                </a:solidFill>
                <a:effectLst/>
                <a:latin typeface="Menlo" panose="020B0609030804020204" pitchFamily="49" charset="0"/>
              </a:rPr>
              <a:t>的性能较差，但可以通过客户端高并发读写来逐步达到性能瓶颈。如果仅靠单次普通读写，</a:t>
            </a:r>
            <a:r>
              <a:rPr lang="en" altLang="zh-CN" b="0" dirty="0">
                <a:solidFill>
                  <a:srgbClr val="CCCCCC"/>
                </a:solidFill>
                <a:effectLst/>
                <a:latin typeface="Menlo" panose="020B0609030804020204" pitchFamily="49" charset="0"/>
              </a:rPr>
              <a:t>CFS</a:t>
            </a:r>
            <a:r>
              <a:rPr lang="zh-CN" altLang="en-US" b="0" dirty="0">
                <a:solidFill>
                  <a:srgbClr val="CCCCCC"/>
                </a:solidFill>
                <a:effectLst/>
                <a:latin typeface="Menlo" panose="020B0609030804020204" pitchFamily="49" charset="0"/>
              </a:rPr>
              <a:t>的性能会被严重低估。</a:t>
            </a:r>
          </a:p>
          <a:p>
            <a:br>
              <a:rPr lang="zh-CN" altLang="en-US" b="0" dirty="0">
                <a:solidFill>
                  <a:srgbClr val="CCCCCC"/>
                </a:solidFill>
                <a:effectLst/>
                <a:latin typeface="Menlo" panose="020B0609030804020204" pitchFamily="49" charset="0"/>
              </a:rPr>
            </a:br>
            <a:br>
              <a:rPr lang="zh-CN" altLang="en-US" b="0" dirty="0">
                <a:solidFill>
                  <a:srgbClr val="CCCCCC"/>
                </a:solidFill>
                <a:effectLst/>
                <a:latin typeface="Menlo" panose="020B0609030804020204" pitchFamily="49" charset="0"/>
              </a:rPr>
            </a:br>
            <a:r>
              <a:rPr lang="en" altLang="zh-CN" b="0" dirty="0">
                <a:solidFill>
                  <a:srgbClr val="CCCCCC"/>
                </a:solidFill>
                <a:effectLst/>
                <a:latin typeface="Menlo" panose="020B0609030804020204" pitchFamily="49" charset="0"/>
              </a:rPr>
              <a:t>NFS</a:t>
            </a:r>
            <a:r>
              <a:rPr lang="zh-CN" altLang="en-US" b="0" dirty="0">
                <a:solidFill>
                  <a:srgbClr val="CCCCCC"/>
                </a:solidFill>
                <a:effectLst/>
                <a:latin typeface="Menlo" panose="020B0609030804020204" pitchFamily="49" charset="0"/>
              </a:rPr>
              <a:t>是一种开源的标准协议，使用起来最为简单。</a:t>
            </a:r>
            <a:endParaRPr lang="en-US" altLang="zh-CN" b="0" dirty="0">
              <a:solidFill>
                <a:srgbClr val="CCCCCC"/>
              </a:solidFill>
              <a:effectLst/>
              <a:latin typeface="Menlo" panose="020B0609030804020204" pitchFamily="49" charset="0"/>
            </a:endParaRPr>
          </a:p>
          <a:p>
            <a:endParaRPr lang="en-US" altLang="zh-CN" b="0" dirty="0">
              <a:solidFill>
                <a:srgbClr val="CCCCCC"/>
              </a:solidFill>
              <a:effectLst/>
              <a:latin typeface="Menlo" panose="020B0609030804020204" pitchFamily="49" charset="0"/>
            </a:endParaRPr>
          </a:p>
          <a:p>
            <a:r>
              <a:rPr lang="zh-CN" altLang="en-US" b="0" dirty="0">
                <a:solidFill>
                  <a:srgbClr val="CCCCCC"/>
                </a:solidFill>
                <a:effectLst/>
                <a:latin typeface="Menlo" panose="020B0609030804020204" pitchFamily="49" charset="0"/>
              </a:rPr>
              <a:t>而</a:t>
            </a:r>
            <a:r>
              <a:rPr lang="en" altLang="zh-CN" b="0" dirty="0">
                <a:solidFill>
                  <a:srgbClr val="CCCCCC"/>
                </a:solidFill>
                <a:effectLst/>
                <a:latin typeface="Menlo" panose="020B0609030804020204" pitchFamily="49" charset="0"/>
              </a:rPr>
              <a:t>GFS</a:t>
            </a:r>
            <a:r>
              <a:rPr lang="zh-CN" altLang="en-US" b="0" dirty="0">
                <a:solidFill>
                  <a:srgbClr val="CCCCCC"/>
                </a:solidFill>
                <a:effectLst/>
                <a:latin typeface="Menlo" panose="020B0609030804020204" pitchFamily="49" charset="0"/>
              </a:rPr>
              <a:t>则是谷歌的分布式存储系统。</a:t>
            </a:r>
            <a:r>
              <a:rPr lang="en" altLang="zh-CN" b="0" dirty="0">
                <a:solidFill>
                  <a:srgbClr val="CCCCCC"/>
                </a:solidFill>
                <a:effectLst/>
                <a:latin typeface="Menlo" panose="020B0609030804020204" pitchFamily="49" charset="0"/>
              </a:rPr>
              <a:t>GFS</a:t>
            </a:r>
            <a:r>
              <a:rPr lang="zh-CN" altLang="en-US" b="0" dirty="0">
                <a:solidFill>
                  <a:srgbClr val="CCCCCC"/>
                </a:solidFill>
                <a:effectLst/>
                <a:latin typeface="Menlo" panose="020B0609030804020204" pitchFamily="49" charset="0"/>
              </a:rPr>
              <a:t>的最大特点是在每台机器上都有一个独立的副本，同时支持配置不同的挂载点和存储目录。</a:t>
            </a:r>
            <a:r>
              <a:rPr lang="en" altLang="zh-CN" b="0" dirty="0">
                <a:solidFill>
                  <a:srgbClr val="CCCCCC"/>
                </a:solidFill>
                <a:effectLst/>
                <a:latin typeface="Menlo" panose="020B0609030804020204" pitchFamily="49" charset="0"/>
              </a:rPr>
              <a:t>GFS</a:t>
            </a:r>
            <a:r>
              <a:rPr lang="zh-CN" altLang="en-US" b="0" dirty="0">
                <a:solidFill>
                  <a:srgbClr val="CCCCCC"/>
                </a:solidFill>
                <a:effectLst/>
                <a:latin typeface="Menlo" panose="020B0609030804020204" pitchFamily="49" charset="0"/>
              </a:rPr>
              <a:t>文件系统可以配置在</a:t>
            </a:r>
            <a:r>
              <a:rPr lang="en" altLang="zh-CN" b="0" dirty="0">
                <a:solidFill>
                  <a:srgbClr val="CCCCCC"/>
                </a:solidFill>
                <a:effectLst/>
                <a:latin typeface="Menlo" panose="020B0609030804020204" pitchFamily="49" charset="0"/>
              </a:rPr>
              <a:t>K8S</a:t>
            </a:r>
            <a:r>
              <a:rPr lang="zh-CN" altLang="en-US" b="0" dirty="0">
                <a:solidFill>
                  <a:srgbClr val="CCCCCC"/>
                </a:solidFill>
                <a:effectLst/>
                <a:latin typeface="Menlo" panose="020B0609030804020204" pitchFamily="49" charset="0"/>
              </a:rPr>
              <a:t>集群的物理机器上，也可以用作承载其他文件系统。由于</a:t>
            </a:r>
            <a:r>
              <a:rPr lang="en" altLang="zh-CN" b="0" dirty="0">
                <a:solidFill>
                  <a:srgbClr val="CCCCCC"/>
                </a:solidFill>
                <a:effectLst/>
                <a:latin typeface="Menlo" panose="020B0609030804020204" pitchFamily="49" charset="0"/>
              </a:rPr>
              <a:t>GFS</a:t>
            </a:r>
            <a:r>
              <a:rPr lang="zh-CN" altLang="en-US" b="0" dirty="0">
                <a:solidFill>
                  <a:srgbClr val="CCCCCC"/>
                </a:solidFill>
                <a:effectLst/>
                <a:latin typeface="Menlo" panose="020B0609030804020204" pitchFamily="49" charset="0"/>
              </a:rPr>
              <a:t>文件系统存储在本地，因此在读写时可以像访问本地磁盘一样，性能较好。不过，由于每台机器都需要备份一份数据，因此</a:t>
            </a:r>
            <a:r>
              <a:rPr lang="en" altLang="zh-CN" b="0" dirty="0">
                <a:solidFill>
                  <a:srgbClr val="CCCCCC"/>
                </a:solidFill>
                <a:effectLst/>
                <a:latin typeface="Menlo" panose="020B0609030804020204" pitchFamily="49" charset="0"/>
              </a:rPr>
              <a:t>GFS</a:t>
            </a:r>
            <a:r>
              <a:rPr lang="zh-CN" altLang="en-US" b="0" dirty="0">
                <a:solidFill>
                  <a:srgbClr val="CCCCCC"/>
                </a:solidFill>
                <a:effectLst/>
                <a:latin typeface="Menlo" panose="020B0609030804020204" pitchFamily="49" charset="0"/>
              </a:rPr>
              <a:t>的使用受限于磁盘大小。</a:t>
            </a:r>
          </a:p>
          <a:p>
            <a:br>
              <a:rPr lang="zh-CN" altLang="en-US" b="0" dirty="0">
                <a:solidFill>
                  <a:srgbClr val="CCCCCC"/>
                </a:solidFill>
                <a:effectLst/>
                <a:latin typeface="Menlo" panose="020B0609030804020204" pitchFamily="49" charset="0"/>
              </a:rPr>
            </a:br>
            <a:r>
              <a:rPr lang="en" altLang="zh-CN" b="0" dirty="0" err="1">
                <a:solidFill>
                  <a:srgbClr val="CCCCCC"/>
                </a:solidFill>
                <a:effectLst/>
                <a:latin typeface="Menlo" panose="020B0609030804020204" pitchFamily="49" charset="0"/>
              </a:rPr>
              <a:t>Hostpath</a:t>
            </a:r>
            <a:r>
              <a:rPr lang="zh-CN" altLang="en-US" b="0" dirty="0">
                <a:solidFill>
                  <a:srgbClr val="CCCCCC"/>
                </a:solidFill>
                <a:effectLst/>
                <a:latin typeface="Menlo" panose="020B0609030804020204" pitchFamily="49" charset="0"/>
              </a:rPr>
              <a:t>是另一种存储方式，其实现原理是读取主机上的文件。在</a:t>
            </a:r>
            <a:r>
              <a:rPr lang="en" altLang="zh-CN" b="0" dirty="0">
                <a:solidFill>
                  <a:srgbClr val="CCCCCC"/>
                </a:solidFill>
                <a:effectLst/>
                <a:latin typeface="Menlo" panose="020B0609030804020204" pitchFamily="49" charset="0"/>
              </a:rPr>
              <a:t>Cube Studio</a:t>
            </a:r>
            <a:r>
              <a:rPr lang="zh-CN" altLang="en-US" b="0" dirty="0">
                <a:solidFill>
                  <a:srgbClr val="CCCCCC"/>
                </a:solidFill>
                <a:effectLst/>
                <a:latin typeface="Menlo" panose="020B0609030804020204" pitchFamily="49" charset="0"/>
              </a:rPr>
              <a:t>中，分布式存储（如</a:t>
            </a:r>
            <a:r>
              <a:rPr lang="en" altLang="zh-CN" b="0" dirty="0">
                <a:solidFill>
                  <a:srgbClr val="CCCCCC"/>
                </a:solidFill>
                <a:effectLst/>
                <a:latin typeface="Menlo" panose="020B0609030804020204" pitchFamily="49" charset="0"/>
              </a:rPr>
              <a:t>CFS</a:t>
            </a:r>
            <a:r>
              <a:rPr lang="zh-CN" altLang="en-US" b="0" dirty="0">
                <a:solidFill>
                  <a:srgbClr val="CCCCCC"/>
                </a:solidFill>
                <a:effectLst/>
                <a:latin typeface="Menlo" panose="020B0609030804020204" pitchFamily="49" charset="0"/>
              </a:rPr>
              <a:t>和</a:t>
            </a:r>
            <a:r>
              <a:rPr lang="en" altLang="zh-CN" b="0" dirty="0" err="1">
                <a:solidFill>
                  <a:srgbClr val="CCCCCC"/>
                </a:solidFill>
                <a:effectLst/>
                <a:latin typeface="Menlo" panose="020B0609030804020204" pitchFamily="49" charset="0"/>
              </a:rPr>
              <a:t>Ceph</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会挂载到主机的一个目录下，然后通过软链的方式挂载到一个标准化的根目录。这样，</a:t>
            </a:r>
            <a:r>
              <a:rPr lang="en" altLang="zh-CN" b="0" dirty="0">
                <a:solidFill>
                  <a:srgbClr val="CCCCCC"/>
                </a:solidFill>
                <a:effectLst/>
                <a:latin typeface="Menlo" panose="020B0609030804020204" pitchFamily="49" charset="0"/>
              </a:rPr>
              <a:t>K8S</a:t>
            </a:r>
            <a:r>
              <a:rPr lang="zh-CN" altLang="en-US" b="0" dirty="0">
                <a:solidFill>
                  <a:srgbClr val="CCCCCC"/>
                </a:solidFill>
                <a:effectLst/>
                <a:latin typeface="Menlo" panose="020B0609030804020204" pitchFamily="49" charset="0"/>
              </a:rPr>
              <a:t>的</a:t>
            </a:r>
            <a:r>
              <a:rPr lang="en" altLang="zh-CN" b="0" dirty="0">
                <a:solidFill>
                  <a:srgbClr val="CCCCCC"/>
                </a:solidFill>
                <a:effectLst/>
                <a:latin typeface="Menlo" panose="020B0609030804020204" pitchFamily="49" charset="0"/>
              </a:rPr>
              <a:t>Pod</a:t>
            </a:r>
            <a:r>
              <a:rPr lang="zh-CN" altLang="en-US" b="0" dirty="0">
                <a:solidFill>
                  <a:srgbClr val="CCCCCC"/>
                </a:solidFill>
                <a:effectLst/>
                <a:latin typeface="Menlo" panose="020B0609030804020204" pitchFamily="49" charset="0"/>
              </a:rPr>
              <a:t>就可以使用这个标准化的挂载点。之所以使用软链，是因为在实际使用过程中可能需要更换远程分布式存储。通过软链的方式，可以在不影响系统的情况下完成存储系统的更换。</a:t>
            </a:r>
          </a:p>
          <a:p>
            <a:br>
              <a:rPr lang="zh-CN" altLang="en-US" b="0" dirty="0">
                <a:solidFill>
                  <a:srgbClr val="CCCCCC"/>
                </a:solidFill>
                <a:effectLst/>
                <a:latin typeface="Menlo" panose="020B0609030804020204" pitchFamily="49" charset="0"/>
              </a:rPr>
            </a:br>
            <a:r>
              <a:rPr lang="zh-CN" altLang="en-US" b="0" dirty="0">
                <a:solidFill>
                  <a:srgbClr val="CCCCCC"/>
                </a:solidFill>
                <a:effectLst/>
                <a:latin typeface="Menlo" panose="020B0609030804020204" pitchFamily="49" charset="0"/>
              </a:rPr>
              <a:t>需要注意的是，</a:t>
            </a:r>
            <a:r>
              <a:rPr lang="en" altLang="zh-CN" b="0" dirty="0">
                <a:solidFill>
                  <a:srgbClr val="CCCCCC"/>
                </a:solidFill>
                <a:effectLst/>
                <a:latin typeface="Menlo" panose="020B0609030804020204" pitchFamily="49" charset="0"/>
              </a:rPr>
              <a:t>Cube Studio</a:t>
            </a:r>
            <a:r>
              <a:rPr lang="zh-CN" altLang="en-US" b="0" dirty="0">
                <a:solidFill>
                  <a:srgbClr val="CCCCCC"/>
                </a:solidFill>
                <a:effectLst/>
                <a:latin typeface="Menlo" panose="020B0609030804020204" pitchFamily="49" charset="0"/>
              </a:rPr>
              <a:t>使用的是</a:t>
            </a:r>
            <a:r>
              <a:rPr lang="en" altLang="zh-CN" b="0" dirty="0">
                <a:solidFill>
                  <a:srgbClr val="CCCCCC"/>
                </a:solidFill>
                <a:effectLst/>
                <a:latin typeface="Menlo" panose="020B0609030804020204" pitchFamily="49" charset="0"/>
              </a:rPr>
              <a:t>Rancher</a:t>
            </a:r>
            <a:r>
              <a:rPr lang="zh-CN" altLang="en-US" b="0" dirty="0">
                <a:solidFill>
                  <a:srgbClr val="CCCCCC"/>
                </a:solidFill>
                <a:effectLst/>
                <a:latin typeface="Menlo" panose="020B0609030804020204" pitchFamily="49" charset="0"/>
              </a:rPr>
              <a:t>部署的</a:t>
            </a:r>
            <a:r>
              <a:rPr lang="en" altLang="zh-CN" b="0" dirty="0">
                <a:solidFill>
                  <a:srgbClr val="CCCCCC"/>
                </a:solidFill>
                <a:effectLst/>
                <a:latin typeface="Menlo" panose="020B0609030804020204" pitchFamily="49" charset="0"/>
              </a:rPr>
              <a:t>K8S</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因此其挂载系统基于</a:t>
            </a:r>
            <a:r>
              <a:rPr lang="en" altLang="zh-CN" b="0" dirty="0" err="1">
                <a:solidFill>
                  <a:srgbClr val="CCCCCC"/>
                </a:solidFill>
                <a:effectLst/>
                <a:latin typeface="Menlo" panose="020B0609030804020204" pitchFamily="49" charset="0"/>
              </a:rPr>
              <a:t>kubelet</a:t>
            </a:r>
            <a:r>
              <a:rPr lang="zh-CN" altLang="en-US" b="0" dirty="0">
                <a:solidFill>
                  <a:srgbClr val="CCCCCC"/>
                </a:solidFill>
                <a:effectLst/>
                <a:latin typeface="Menlo" panose="020B0609030804020204" pitchFamily="49" charset="0"/>
              </a:rPr>
              <a:t>所处的环境。在</a:t>
            </a:r>
            <a:r>
              <a:rPr lang="en" altLang="zh-CN" b="0" dirty="0">
                <a:solidFill>
                  <a:srgbClr val="CCCCCC"/>
                </a:solidFill>
                <a:effectLst/>
                <a:latin typeface="Menlo" panose="020B0609030804020204" pitchFamily="49" charset="0"/>
              </a:rPr>
              <a:t>Rancher</a:t>
            </a:r>
            <a:r>
              <a:rPr lang="zh-CN" altLang="en-US" b="0" dirty="0">
                <a:solidFill>
                  <a:srgbClr val="CCCCCC"/>
                </a:solidFill>
                <a:effectLst/>
                <a:latin typeface="Menlo" panose="020B0609030804020204" pitchFamily="49" charset="0"/>
              </a:rPr>
              <a:t>部署形式中，</a:t>
            </a:r>
            <a:r>
              <a:rPr lang="en" altLang="zh-CN" b="0" dirty="0" err="1">
                <a:solidFill>
                  <a:srgbClr val="CCCCCC"/>
                </a:solidFill>
                <a:effectLst/>
                <a:latin typeface="Menlo" panose="020B0609030804020204" pitchFamily="49" charset="0"/>
              </a:rPr>
              <a:t>kubelet</a:t>
            </a:r>
            <a:r>
              <a:rPr lang="zh-CN" altLang="en-US" b="0" dirty="0">
                <a:solidFill>
                  <a:srgbClr val="CCCCCC"/>
                </a:solidFill>
                <a:effectLst/>
                <a:latin typeface="Menlo" panose="020B0609030804020204" pitchFamily="49" charset="0"/>
              </a:rPr>
              <a:t>位于容器内，而容器内的文件系统与主机的文件系统不同。为了解决这个问题，我们需要将</a:t>
            </a:r>
            <a:r>
              <a:rPr lang="en-US" altLang="zh-CN" b="0" dirty="0">
                <a:solidFill>
                  <a:srgbClr val="CCCCCC"/>
                </a:solidFill>
                <a:effectLst/>
                <a:latin typeface="Menlo" panose="020B0609030804020204" pitchFamily="49" charset="0"/>
              </a:rPr>
              <a:t>/</a:t>
            </a:r>
            <a:r>
              <a:rPr lang="en" altLang="zh-CN" b="0" dirty="0">
                <a:solidFill>
                  <a:srgbClr val="CCCCCC"/>
                </a:solidFill>
                <a:effectLst/>
                <a:latin typeface="Menlo" panose="020B0609030804020204" pitchFamily="49" charset="0"/>
              </a:rPr>
              <a:t>data/k8s</a:t>
            </a:r>
            <a:r>
              <a:rPr lang="zh-CN" altLang="en-US" b="0" dirty="0">
                <a:solidFill>
                  <a:srgbClr val="CCCCCC"/>
                </a:solidFill>
                <a:effectLst/>
                <a:latin typeface="Menlo" panose="020B0609030804020204" pitchFamily="49" charset="0"/>
              </a:rPr>
              <a:t>和远程分布式存储的挂载点一起绑定到</a:t>
            </a:r>
            <a:r>
              <a:rPr lang="en" altLang="zh-CN" b="0" dirty="0" err="1">
                <a:solidFill>
                  <a:srgbClr val="CCCCCC"/>
                </a:solidFill>
                <a:effectLst/>
                <a:latin typeface="Menlo" panose="020B0609030804020204" pitchFamily="49" charset="0"/>
              </a:rPr>
              <a:t>kubelet</a:t>
            </a:r>
            <a:r>
              <a:rPr lang="zh-CN" altLang="en-US" b="0" dirty="0">
                <a:solidFill>
                  <a:srgbClr val="CCCCCC"/>
                </a:solidFill>
                <a:effectLst/>
                <a:latin typeface="Menlo" panose="020B0609030804020204" pitchFamily="49" charset="0"/>
              </a:rPr>
              <a:t>的容器内。这样，</a:t>
            </a:r>
            <a:r>
              <a:rPr lang="en" altLang="zh-CN" b="0" dirty="0" err="1">
                <a:solidFill>
                  <a:srgbClr val="CCCCCC"/>
                </a:solidFill>
                <a:effectLst/>
                <a:latin typeface="Menlo" panose="020B0609030804020204" pitchFamily="49" charset="0"/>
              </a:rPr>
              <a:t>kubelet</a:t>
            </a:r>
            <a:r>
              <a:rPr lang="zh-CN" altLang="en-US" b="0" dirty="0">
                <a:solidFill>
                  <a:srgbClr val="CCCCCC"/>
                </a:solidFill>
                <a:effectLst/>
                <a:latin typeface="Menlo" panose="020B0609030804020204" pitchFamily="49" charset="0"/>
              </a:rPr>
              <a:t>容器内就可以识别到挂载点，从而使</a:t>
            </a:r>
            <a:r>
              <a:rPr lang="en" altLang="zh-CN" b="0" dirty="0">
                <a:solidFill>
                  <a:srgbClr val="CCCCCC"/>
                </a:solidFill>
                <a:effectLst/>
                <a:latin typeface="Menlo" panose="020B0609030804020204" pitchFamily="49" charset="0"/>
              </a:rPr>
              <a:t>K8S</a:t>
            </a:r>
            <a:r>
              <a:rPr lang="zh-CN" altLang="en-US" b="0" dirty="0">
                <a:solidFill>
                  <a:srgbClr val="CCCCCC"/>
                </a:solidFill>
                <a:effectLst/>
                <a:latin typeface="Menlo" panose="020B0609030804020204" pitchFamily="49" charset="0"/>
              </a:rPr>
              <a:t>的</a:t>
            </a:r>
            <a:r>
              <a:rPr lang="en" altLang="zh-CN" b="0" dirty="0">
                <a:solidFill>
                  <a:srgbClr val="CCCCCC"/>
                </a:solidFill>
                <a:effectLst/>
                <a:latin typeface="Menlo" panose="020B0609030804020204" pitchFamily="49" charset="0"/>
              </a:rPr>
              <a:t>Pod</a:t>
            </a:r>
            <a:r>
              <a:rPr lang="zh-CN" altLang="en-US" b="0" dirty="0">
                <a:solidFill>
                  <a:srgbClr val="CCCCCC"/>
                </a:solidFill>
                <a:effectLst/>
                <a:latin typeface="Menlo" panose="020B0609030804020204" pitchFamily="49" charset="0"/>
              </a:rPr>
              <a:t>可以使用这个挂载点。</a:t>
            </a:r>
          </a:p>
          <a:p>
            <a:br>
              <a:rPr lang="zh-CN" altLang="en-US" b="0" dirty="0">
                <a:solidFill>
                  <a:srgbClr val="CCCCCC"/>
                </a:solidFill>
                <a:effectLst/>
                <a:latin typeface="Menlo" panose="020B0609030804020204" pitchFamily="49" charset="0"/>
              </a:rPr>
            </a:br>
            <a:endParaRPr lang="zh-CN" altLang="en-US" b="0" dirty="0">
              <a:solidFill>
                <a:srgbClr val="CCCCCC"/>
              </a:solidFill>
              <a:effectLst/>
              <a:latin typeface="Menlo" panose="020B0609030804020204" pitchFamily="49" charset="0"/>
            </a:endParaRPr>
          </a:p>
          <a:p>
            <a:endParaRPr kumimoji="1" lang="zh-CN" altLang="en-US" dirty="0"/>
          </a:p>
        </p:txBody>
      </p:sp>
    </p:spTree>
    <p:extLst>
      <p:ext uri="{BB962C8B-B14F-4D97-AF65-F5344CB8AC3E}">
        <p14:creationId xmlns:p14="http://schemas.microsoft.com/office/powerpoint/2010/main" val="34903732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br>
              <a:rPr lang="zh-CN" altLang="en-US" b="0" dirty="0">
                <a:solidFill>
                  <a:srgbClr val="CCCCCC"/>
                </a:solidFill>
                <a:effectLst/>
                <a:latin typeface="Menlo" panose="020B0609030804020204" pitchFamily="49" charset="0"/>
              </a:rPr>
            </a:br>
            <a:r>
              <a:rPr lang="zh-CN" altLang="en-US" b="0" dirty="0">
                <a:solidFill>
                  <a:srgbClr val="CCCCCC"/>
                </a:solidFill>
                <a:effectLst/>
                <a:latin typeface="Menlo" panose="020B0609030804020204" pitchFamily="49" charset="0"/>
              </a:rPr>
              <a:t>接下来，我将为大家介绍几种其他的远程分布式存储方案。目前，国内社区也提供了一些国产分布式文件系统，比如</a:t>
            </a:r>
            <a:r>
              <a:rPr lang="en-US" altLang="zh-CN" b="0" dirty="0" err="1">
                <a:solidFill>
                  <a:srgbClr val="CCCCCC"/>
                </a:solidFill>
                <a:effectLst/>
                <a:latin typeface="Menlo" panose="020B0609030804020204" pitchFamily="49" charset="0"/>
              </a:rPr>
              <a:t>juicefs</a:t>
            </a:r>
            <a:r>
              <a:rPr lang="zh-CN" altLang="en-US" b="0" dirty="0">
                <a:solidFill>
                  <a:srgbClr val="CCCCCC"/>
                </a:solidFill>
                <a:effectLst/>
                <a:latin typeface="Menlo" panose="020B0609030804020204" pitchFamily="49" charset="0"/>
              </a:rPr>
              <a:t>，这个系统可能更适用于处理大量的小文件，如图片和音频等。</a:t>
            </a:r>
          </a:p>
          <a:p>
            <a:br>
              <a:rPr lang="zh-CN" altLang="en-US" b="0" dirty="0">
                <a:solidFill>
                  <a:srgbClr val="CCCCCC"/>
                </a:solidFill>
                <a:effectLst/>
                <a:latin typeface="Menlo" panose="020B0609030804020204" pitchFamily="49" charset="0"/>
              </a:rPr>
            </a:br>
            <a:r>
              <a:rPr lang="zh-CN" altLang="en-US" b="0" dirty="0">
                <a:solidFill>
                  <a:srgbClr val="CCCCCC"/>
                </a:solidFill>
                <a:effectLst/>
                <a:latin typeface="Menlo" panose="020B0609030804020204" pitchFamily="49" charset="0"/>
              </a:rPr>
              <a:t>此外，我们还有腾讯云的对象存储</a:t>
            </a:r>
            <a:r>
              <a:rPr lang="en" altLang="zh-CN" b="0" dirty="0">
                <a:solidFill>
                  <a:srgbClr val="CCCCCC"/>
                </a:solidFill>
                <a:effectLst/>
                <a:latin typeface="Menlo" panose="020B0609030804020204" pitchFamily="49" charset="0"/>
              </a:rPr>
              <a:t>COS</a:t>
            </a:r>
            <a:r>
              <a:rPr lang="zh-CN" altLang="en-US" b="0" dirty="0">
                <a:solidFill>
                  <a:srgbClr val="CCCCCC"/>
                </a:solidFill>
                <a:effectLst/>
                <a:latin typeface="Menlo" panose="020B0609030804020204" pitchFamily="49" charset="0"/>
              </a:rPr>
              <a:t>和阿里云的对象存储</a:t>
            </a:r>
            <a:r>
              <a:rPr lang="en" altLang="zh-CN" b="0" dirty="0">
                <a:solidFill>
                  <a:srgbClr val="CCCCCC"/>
                </a:solidFill>
                <a:effectLst/>
                <a:latin typeface="Menlo" panose="020B0609030804020204" pitchFamily="49" charset="0"/>
              </a:rPr>
              <a:t>OSS</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这两者在性能、成本和价格方面可能存在一定的差异。因此，我们可以根据自己的使用场景来进行评估。例如，我们可以将离线冷备数据、图片等存储在对象存储上，这样的话成本可能会更低。</a:t>
            </a:r>
          </a:p>
          <a:p>
            <a:br>
              <a:rPr lang="zh-CN" altLang="en-US" b="0" dirty="0">
                <a:solidFill>
                  <a:srgbClr val="CCCCCC"/>
                </a:solidFill>
                <a:effectLst/>
                <a:latin typeface="Menlo" panose="020B0609030804020204" pitchFamily="49" charset="0"/>
              </a:rPr>
            </a:br>
            <a:r>
              <a:rPr lang="zh-CN" altLang="en-US" b="0" dirty="0">
                <a:solidFill>
                  <a:srgbClr val="CCCCCC"/>
                </a:solidFill>
                <a:effectLst/>
                <a:latin typeface="Menlo" panose="020B0609030804020204" pitchFamily="49" charset="0"/>
              </a:rPr>
              <a:t>当我们通过</a:t>
            </a:r>
            <a:r>
              <a:rPr lang="en" altLang="zh-CN" b="0" dirty="0">
                <a:solidFill>
                  <a:srgbClr val="CCCCCC"/>
                </a:solidFill>
                <a:effectLst/>
                <a:latin typeface="Menlo" panose="020B0609030804020204" pitchFamily="49" charset="0"/>
              </a:rPr>
              <a:t>Web</a:t>
            </a:r>
            <a:r>
              <a:rPr lang="zh-CN" altLang="en-US" b="0" dirty="0">
                <a:solidFill>
                  <a:srgbClr val="CCCCCC"/>
                </a:solidFill>
                <a:effectLst/>
                <a:latin typeface="Menlo" panose="020B0609030804020204" pitchFamily="49" charset="0"/>
              </a:rPr>
              <a:t>端或推理服务访问这些数据时，可以直接打开一个界面，而无需再提供额外的服务来传输图片等内容。这是因为这些存储方案本身就可以提供图片和音频的访问功能。总之，这些远程分布式存储方案为我们提供了多样化的选择，可根据实际需求进行选择和评估。</a:t>
            </a:r>
          </a:p>
          <a:p>
            <a:br>
              <a:rPr lang="zh-CN" altLang="en-US" b="0" dirty="0">
                <a:solidFill>
                  <a:srgbClr val="CCCCCC"/>
                </a:solidFill>
                <a:effectLst/>
                <a:latin typeface="Menlo" panose="020B0609030804020204" pitchFamily="49" charset="0"/>
              </a:rPr>
            </a:br>
            <a:endParaRPr lang="zh-CN" altLang="en-US" b="0" dirty="0">
              <a:solidFill>
                <a:srgbClr val="CCCCCC"/>
              </a:solidFill>
              <a:effectLst/>
              <a:latin typeface="Menlo" panose="020B0609030804020204" pitchFamily="49" charset="0"/>
            </a:endParaRPr>
          </a:p>
        </p:txBody>
      </p:sp>
    </p:spTree>
    <p:extLst>
      <p:ext uri="{BB962C8B-B14F-4D97-AF65-F5344CB8AC3E}">
        <p14:creationId xmlns:p14="http://schemas.microsoft.com/office/powerpoint/2010/main" val="30056797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r>
              <a:rPr lang="zh-CN" altLang="en-US" b="0" i="0" dirty="0">
                <a:solidFill>
                  <a:srgbClr val="374151"/>
                </a:solidFill>
                <a:effectLst/>
                <a:latin typeface="__Inter_0ec1f4"/>
              </a:rPr>
              <a:t>接下来，我们将重点讨论</a:t>
            </a:r>
            <a:r>
              <a:rPr lang="en" altLang="zh-CN" b="0" i="0" dirty="0">
                <a:solidFill>
                  <a:srgbClr val="374151"/>
                </a:solidFill>
                <a:effectLst/>
                <a:latin typeface="__Inter_0ec1f4"/>
              </a:rPr>
              <a:t>Kubernetes</a:t>
            </a:r>
            <a:r>
              <a:rPr lang="zh-CN" altLang="en" b="0" i="0" dirty="0">
                <a:solidFill>
                  <a:srgbClr val="374151"/>
                </a:solidFill>
                <a:effectLst/>
                <a:latin typeface="__Inter_0ec1f4"/>
              </a:rPr>
              <a:t>（</a:t>
            </a:r>
            <a:r>
              <a:rPr lang="en" altLang="zh-CN" b="0" i="0" dirty="0">
                <a:solidFill>
                  <a:srgbClr val="374151"/>
                </a:solidFill>
                <a:effectLst/>
                <a:latin typeface="__Inter_0ec1f4"/>
              </a:rPr>
              <a:t>K8s</a:t>
            </a:r>
            <a:r>
              <a:rPr lang="zh-CN" altLang="en" b="0" i="0" dirty="0">
                <a:solidFill>
                  <a:srgbClr val="374151"/>
                </a:solidFill>
                <a:effectLst/>
                <a:latin typeface="__Inter_0ec1f4"/>
              </a:rPr>
              <a:t>）</a:t>
            </a:r>
            <a:r>
              <a:rPr lang="zh-CN" altLang="en-US" b="0" i="0" dirty="0">
                <a:solidFill>
                  <a:srgbClr val="374151"/>
                </a:solidFill>
                <a:effectLst/>
                <a:latin typeface="__Inter_0ec1f4"/>
              </a:rPr>
              <a:t>中的对象资源。在之前的中，我们已经介绍了</a:t>
            </a:r>
            <a:r>
              <a:rPr lang="en" altLang="zh-CN" b="0" i="0" dirty="0">
                <a:solidFill>
                  <a:srgbClr val="374151"/>
                </a:solidFill>
                <a:effectLst/>
                <a:latin typeface="__Inter_0ec1f4"/>
              </a:rPr>
              <a:t>K8s</a:t>
            </a:r>
            <a:r>
              <a:rPr lang="zh-CN" altLang="en-US" b="0" i="0" dirty="0">
                <a:solidFill>
                  <a:srgbClr val="374151"/>
                </a:solidFill>
                <a:effectLst/>
                <a:latin typeface="__Inter_0ec1f4"/>
              </a:rPr>
              <a:t>自带的对象资源。本周，我们将主要关注自定义资源和控制器。自定义资源依赖于基础组件，包括</a:t>
            </a:r>
            <a:r>
              <a:rPr lang="en" altLang="zh-CN" b="0" i="0" dirty="0">
                <a:solidFill>
                  <a:srgbClr val="374151"/>
                </a:solidFill>
                <a:effectLst/>
                <a:latin typeface="__Inter_0ec1f4"/>
              </a:rPr>
              <a:t>Argo</a:t>
            </a:r>
            <a:r>
              <a:rPr lang="zh-CN" altLang="en-US" b="0" i="0" dirty="0">
                <a:solidFill>
                  <a:srgbClr val="374151"/>
                </a:solidFill>
                <a:effectLst/>
                <a:latin typeface="__Inter_0ec1f4"/>
              </a:rPr>
              <a:t>任务调度系统、分布式计算、</a:t>
            </a:r>
            <a:r>
              <a:rPr lang="en" altLang="zh-CN" b="0" i="0" dirty="0">
                <a:solidFill>
                  <a:srgbClr val="374151"/>
                </a:solidFill>
                <a:effectLst/>
                <a:latin typeface="__Inter_0ec1f4"/>
              </a:rPr>
              <a:t>Prometheus</a:t>
            </a:r>
            <a:r>
              <a:rPr lang="zh-CN" altLang="en-US" b="0" i="0" dirty="0">
                <a:solidFill>
                  <a:srgbClr val="374151"/>
                </a:solidFill>
                <a:effectLst/>
                <a:latin typeface="__Inter_0ec1f4"/>
              </a:rPr>
              <a:t>监控生态和</a:t>
            </a:r>
            <a:r>
              <a:rPr lang="en" altLang="zh-CN" b="0" i="0" dirty="0">
                <a:solidFill>
                  <a:srgbClr val="374151"/>
                </a:solidFill>
                <a:effectLst/>
                <a:latin typeface="__Inter_0ec1f4"/>
              </a:rPr>
              <a:t>Istio</a:t>
            </a:r>
            <a:r>
              <a:rPr lang="zh-CN" altLang="en-US" b="0" i="0" dirty="0">
                <a:solidFill>
                  <a:srgbClr val="374151"/>
                </a:solidFill>
                <a:effectLst/>
                <a:latin typeface="__Inter_0ec1f4"/>
              </a:rPr>
              <a:t>服务网格。我们通过自定义资源与这些基础组件进行交互。</a:t>
            </a:r>
            <a:endParaRPr lang="en-US" altLang="zh-CN" b="0" i="0" dirty="0">
              <a:solidFill>
                <a:srgbClr val="374151"/>
              </a:solidFill>
              <a:effectLst/>
              <a:latin typeface="__Inter_0ec1f4"/>
            </a:endParaRPr>
          </a:p>
          <a:p>
            <a:pPr algn="l"/>
            <a:endParaRPr lang="zh-CN" altLang="en-US" b="0" i="0" dirty="0">
              <a:solidFill>
                <a:srgbClr val="374151"/>
              </a:solidFill>
              <a:effectLst/>
              <a:latin typeface="__Inter_0ec1f4"/>
            </a:endParaRPr>
          </a:p>
          <a:p>
            <a:pPr algn="l"/>
            <a:r>
              <a:rPr lang="zh-CN" altLang="en-US" b="0" i="0" dirty="0">
                <a:solidFill>
                  <a:srgbClr val="374151"/>
                </a:solidFill>
                <a:effectLst/>
                <a:latin typeface="__Inter_0ec1f4"/>
              </a:rPr>
              <a:t>例如，</a:t>
            </a:r>
            <a:r>
              <a:rPr lang="en" altLang="zh-CN" b="0" i="0" dirty="0">
                <a:solidFill>
                  <a:srgbClr val="374151"/>
                </a:solidFill>
                <a:effectLst/>
                <a:latin typeface="__Inter_0ec1f4"/>
              </a:rPr>
              <a:t>Argo</a:t>
            </a:r>
            <a:r>
              <a:rPr lang="zh-CN" altLang="en-US" b="0" i="0" dirty="0">
                <a:solidFill>
                  <a:srgbClr val="374151"/>
                </a:solidFill>
                <a:effectLst/>
                <a:latin typeface="__Inter_0ec1f4"/>
              </a:rPr>
              <a:t>任务调度系统引入了</a:t>
            </a:r>
            <a:r>
              <a:rPr lang="en" altLang="zh-CN" b="0" i="0" dirty="0">
                <a:solidFill>
                  <a:srgbClr val="374151"/>
                </a:solidFill>
                <a:effectLst/>
                <a:latin typeface="__Inter_0ec1f4"/>
              </a:rPr>
              <a:t>Workflow</a:t>
            </a:r>
            <a:r>
              <a:rPr lang="zh-CN" altLang="en-US" b="0" i="0" dirty="0">
                <a:solidFill>
                  <a:srgbClr val="374151"/>
                </a:solidFill>
                <a:effectLst/>
                <a:latin typeface="__Inter_0ec1f4"/>
              </a:rPr>
              <a:t>来进行任务流编排和调度；</a:t>
            </a:r>
            <a:r>
              <a:rPr lang="en" altLang="zh-CN" b="0" i="0" dirty="0">
                <a:solidFill>
                  <a:srgbClr val="374151"/>
                </a:solidFill>
                <a:effectLst/>
                <a:latin typeface="__Inter_0ec1f4"/>
              </a:rPr>
              <a:t>Volcano</a:t>
            </a:r>
            <a:r>
              <a:rPr lang="zh-CN" altLang="en-US" b="0" i="0" dirty="0">
                <a:solidFill>
                  <a:srgbClr val="374151"/>
                </a:solidFill>
                <a:effectLst/>
                <a:latin typeface="__Inter_0ec1f4"/>
              </a:rPr>
              <a:t>引入了</a:t>
            </a:r>
            <a:r>
              <a:rPr lang="en" altLang="zh-CN" b="0" i="0" dirty="0">
                <a:solidFill>
                  <a:srgbClr val="374151"/>
                </a:solidFill>
                <a:effectLst/>
                <a:latin typeface="__Inter_0ec1f4"/>
              </a:rPr>
              <a:t>Jobs</a:t>
            </a:r>
            <a:r>
              <a:rPr lang="zh-CN" altLang="en-US" b="0" i="0" dirty="0">
                <a:solidFill>
                  <a:srgbClr val="374151"/>
                </a:solidFill>
                <a:effectLst/>
                <a:latin typeface="__Inter_0ec1f4"/>
              </a:rPr>
              <a:t>，</a:t>
            </a:r>
            <a:r>
              <a:rPr lang="en" altLang="zh-CN" b="0" i="0" dirty="0">
                <a:solidFill>
                  <a:srgbClr val="374151"/>
                </a:solidFill>
                <a:effectLst/>
                <a:latin typeface="__Inter_0ec1f4"/>
              </a:rPr>
              <a:t>Framework</a:t>
            </a:r>
            <a:r>
              <a:rPr lang="zh-CN" altLang="en-US" b="0" i="0" dirty="0">
                <a:solidFill>
                  <a:srgbClr val="374151"/>
                </a:solidFill>
                <a:effectLst/>
                <a:latin typeface="__Inter_0ec1f4"/>
              </a:rPr>
              <a:t>是</a:t>
            </a:r>
            <a:r>
              <a:rPr lang="en" altLang="zh-CN" b="0" i="0" dirty="0">
                <a:solidFill>
                  <a:srgbClr val="374151"/>
                </a:solidFill>
                <a:effectLst/>
                <a:latin typeface="__Inter_0ec1f4"/>
              </a:rPr>
              <a:t>NNI</a:t>
            </a:r>
            <a:r>
              <a:rPr lang="zh-CN" altLang="en-US" b="0" i="0" dirty="0">
                <a:solidFill>
                  <a:srgbClr val="374151"/>
                </a:solidFill>
                <a:effectLst/>
                <a:latin typeface="__Inter_0ec1f4"/>
              </a:rPr>
              <a:t>搜索框架引入的；</a:t>
            </a:r>
            <a:r>
              <a:rPr lang="en" altLang="zh-CN" b="0" i="0" dirty="0">
                <a:solidFill>
                  <a:srgbClr val="374151"/>
                </a:solidFill>
                <a:effectLst/>
                <a:latin typeface="__Inter_0ec1f4"/>
              </a:rPr>
              <a:t>Istio Operator</a:t>
            </a:r>
            <a:r>
              <a:rPr lang="zh-CN" altLang="en-US" b="0" i="0" dirty="0">
                <a:solidFill>
                  <a:srgbClr val="374151"/>
                </a:solidFill>
                <a:effectLst/>
                <a:latin typeface="__Inter_0ec1f4"/>
              </a:rPr>
              <a:t>引入</a:t>
            </a:r>
            <a:r>
              <a:rPr lang="en" altLang="zh-CN" b="0" i="0" dirty="0">
                <a:solidFill>
                  <a:srgbClr val="374151"/>
                </a:solidFill>
                <a:effectLst/>
                <a:latin typeface="__Inter_0ec1f4"/>
              </a:rPr>
              <a:t>Istio</a:t>
            </a:r>
            <a:r>
              <a:rPr lang="zh-CN" altLang="en-US" b="0" i="0" dirty="0">
                <a:solidFill>
                  <a:srgbClr val="374151"/>
                </a:solidFill>
                <a:effectLst/>
                <a:latin typeface="__Inter_0ec1f4"/>
              </a:rPr>
              <a:t>安装组件</a:t>
            </a:r>
            <a:r>
              <a:rPr lang="en-US" altLang="zh-CN" b="0" i="0" dirty="0" err="1">
                <a:solidFill>
                  <a:srgbClr val="374151"/>
                </a:solidFill>
                <a:effectLst/>
                <a:latin typeface="__Inter_0ec1f4"/>
              </a:rPr>
              <a:t>crd</a:t>
            </a:r>
            <a:r>
              <a:rPr lang="zh-CN" altLang="en" b="0" i="0" dirty="0">
                <a:solidFill>
                  <a:srgbClr val="374151"/>
                </a:solidFill>
                <a:effectLst/>
                <a:latin typeface="__Inter_0ec1f4"/>
              </a:rPr>
              <a:t>；</a:t>
            </a:r>
            <a:r>
              <a:rPr lang="zh-CN" altLang="en-US" b="0" i="0" dirty="0">
                <a:solidFill>
                  <a:srgbClr val="374151"/>
                </a:solidFill>
                <a:effectLst/>
                <a:latin typeface="__Inter_0ec1f4"/>
              </a:rPr>
              <a:t>分布式</a:t>
            </a:r>
            <a:r>
              <a:rPr lang="en" altLang="zh-CN" b="0" i="0" dirty="0">
                <a:solidFill>
                  <a:srgbClr val="374151"/>
                </a:solidFill>
                <a:effectLst/>
                <a:latin typeface="__Inter_0ec1f4"/>
              </a:rPr>
              <a:t>Jobs</a:t>
            </a:r>
            <a:r>
              <a:rPr lang="zh-CN" altLang="en" b="0" i="0" dirty="0">
                <a:solidFill>
                  <a:srgbClr val="374151"/>
                </a:solidFill>
                <a:effectLst/>
                <a:latin typeface="__Inter_0ec1f4"/>
              </a:rPr>
              <a:t>（</a:t>
            </a:r>
            <a:r>
              <a:rPr lang="zh-CN" altLang="en-US" b="0" i="0" dirty="0">
                <a:solidFill>
                  <a:srgbClr val="374151"/>
                </a:solidFill>
                <a:effectLst/>
                <a:latin typeface="__Inter_0ec1f4"/>
              </a:rPr>
              <a:t>如</a:t>
            </a:r>
            <a:r>
              <a:rPr lang="en" altLang="zh-CN" b="0" i="0" dirty="0" err="1">
                <a:solidFill>
                  <a:srgbClr val="374151"/>
                </a:solidFill>
                <a:effectLst/>
                <a:latin typeface="__Inter_0ec1f4"/>
              </a:rPr>
              <a:t>MPIJobs</a:t>
            </a:r>
            <a:r>
              <a:rPr lang="zh-CN" altLang="en" b="0" i="0" dirty="0">
                <a:solidFill>
                  <a:srgbClr val="374151"/>
                </a:solidFill>
                <a:effectLst/>
                <a:latin typeface="__Inter_0ec1f4"/>
              </a:rPr>
              <a:t>、</a:t>
            </a:r>
            <a:r>
              <a:rPr lang="en" altLang="zh-CN" b="0" i="0" dirty="0" err="1">
                <a:solidFill>
                  <a:srgbClr val="374151"/>
                </a:solidFill>
                <a:effectLst/>
                <a:latin typeface="__Inter_0ec1f4"/>
              </a:rPr>
              <a:t>MxnetJobs</a:t>
            </a:r>
            <a:r>
              <a:rPr lang="zh-CN" altLang="en" b="0" i="0" dirty="0">
                <a:solidFill>
                  <a:srgbClr val="374151"/>
                </a:solidFill>
                <a:effectLst/>
                <a:latin typeface="__Inter_0ec1f4"/>
              </a:rPr>
              <a:t>、</a:t>
            </a:r>
            <a:r>
              <a:rPr lang="zh-CN" altLang="en-US" b="0" i="0" dirty="0">
                <a:solidFill>
                  <a:srgbClr val="374151"/>
                </a:solidFill>
                <a:effectLst/>
                <a:latin typeface="__Inter_0ec1f4"/>
              </a:rPr>
              <a:t>飞浆</a:t>
            </a:r>
            <a:r>
              <a:rPr lang="en" altLang="zh-CN" b="0" i="0" dirty="0">
                <a:solidFill>
                  <a:srgbClr val="374151"/>
                </a:solidFill>
                <a:effectLst/>
                <a:latin typeface="__Inter_0ec1f4"/>
              </a:rPr>
              <a:t>Jobs</a:t>
            </a:r>
            <a:r>
              <a:rPr lang="zh-CN" altLang="en" b="0" i="0" dirty="0">
                <a:solidFill>
                  <a:srgbClr val="374151"/>
                </a:solidFill>
                <a:effectLst/>
                <a:latin typeface="__Inter_0ec1f4"/>
              </a:rPr>
              <a:t>、</a:t>
            </a:r>
            <a:r>
              <a:rPr lang="en" altLang="zh-CN" b="0" i="0" dirty="0" err="1">
                <a:solidFill>
                  <a:srgbClr val="374151"/>
                </a:solidFill>
                <a:effectLst/>
                <a:latin typeface="__Inter_0ec1f4"/>
              </a:rPr>
              <a:t>PyTorchJobs</a:t>
            </a:r>
            <a:r>
              <a:rPr lang="zh-CN" altLang="en" b="0" i="0" dirty="0">
                <a:solidFill>
                  <a:srgbClr val="374151"/>
                </a:solidFill>
                <a:effectLst/>
                <a:latin typeface="__Inter_0ec1f4"/>
              </a:rPr>
              <a:t>、</a:t>
            </a:r>
            <a:r>
              <a:rPr lang="en" altLang="zh-CN" b="0" i="0" dirty="0" err="1">
                <a:solidFill>
                  <a:srgbClr val="374151"/>
                </a:solidFill>
                <a:effectLst/>
                <a:latin typeface="__Inter_0ec1f4"/>
              </a:rPr>
              <a:t>TensorFlowJobs</a:t>
            </a:r>
            <a:r>
              <a:rPr lang="zh-CN" altLang="en-US" b="0" i="0" dirty="0">
                <a:solidFill>
                  <a:srgbClr val="374151"/>
                </a:solidFill>
                <a:effectLst/>
                <a:latin typeface="__Inter_0ec1f4"/>
              </a:rPr>
              <a:t>和</a:t>
            </a:r>
            <a:r>
              <a:rPr lang="en" altLang="zh-CN" b="0" i="0" dirty="0" err="1">
                <a:solidFill>
                  <a:srgbClr val="374151"/>
                </a:solidFill>
                <a:effectLst/>
                <a:latin typeface="__Inter_0ec1f4"/>
              </a:rPr>
              <a:t>XGBJobs</a:t>
            </a:r>
            <a:r>
              <a:rPr lang="zh-CN" altLang="en" b="0" i="0" dirty="0">
                <a:solidFill>
                  <a:srgbClr val="374151"/>
                </a:solidFill>
                <a:effectLst/>
                <a:latin typeface="__Inter_0ec1f4"/>
              </a:rPr>
              <a:t>）</a:t>
            </a:r>
            <a:r>
              <a:rPr lang="zh-CN" altLang="en-US" b="0" i="0" dirty="0">
                <a:solidFill>
                  <a:srgbClr val="374151"/>
                </a:solidFill>
                <a:effectLst/>
                <a:latin typeface="__Inter_0ec1f4"/>
              </a:rPr>
              <a:t>是</a:t>
            </a:r>
            <a:r>
              <a:rPr lang="en" altLang="zh-CN" b="0" i="0" dirty="0">
                <a:solidFill>
                  <a:srgbClr val="374151"/>
                </a:solidFill>
                <a:effectLst/>
                <a:latin typeface="__Inter_0ec1f4"/>
              </a:rPr>
              <a:t>Kubeflow</a:t>
            </a:r>
            <a:r>
              <a:rPr lang="zh-CN" altLang="en-US" b="0" i="0" dirty="0">
                <a:solidFill>
                  <a:srgbClr val="374151"/>
                </a:solidFill>
                <a:effectLst/>
                <a:latin typeface="__Inter_0ec1f4"/>
              </a:rPr>
              <a:t>的</a:t>
            </a:r>
            <a:r>
              <a:rPr lang="en" altLang="zh-CN" b="0" i="0" dirty="0">
                <a:solidFill>
                  <a:srgbClr val="374151"/>
                </a:solidFill>
                <a:effectLst/>
                <a:latin typeface="__Inter_0ec1f4"/>
              </a:rPr>
              <a:t>Training Operator</a:t>
            </a:r>
            <a:r>
              <a:rPr lang="zh-CN" altLang="en-US" b="0" i="0" dirty="0">
                <a:solidFill>
                  <a:srgbClr val="374151"/>
                </a:solidFill>
                <a:effectLst/>
                <a:latin typeface="__Inter_0ec1f4"/>
              </a:rPr>
              <a:t>引入的。</a:t>
            </a:r>
            <a:endParaRPr lang="en-US" altLang="zh-CN" b="0" i="0" dirty="0">
              <a:solidFill>
                <a:srgbClr val="374151"/>
              </a:solidFill>
              <a:effectLst/>
              <a:latin typeface="__Inter_0ec1f4"/>
            </a:endParaRPr>
          </a:p>
          <a:p>
            <a:pPr algn="l"/>
            <a:endParaRPr lang="zh-CN" altLang="en-US" b="0" i="0" dirty="0">
              <a:solidFill>
                <a:srgbClr val="374151"/>
              </a:solidFill>
              <a:effectLst/>
              <a:latin typeface="__Inter_0ec1f4"/>
            </a:endParaRPr>
          </a:p>
          <a:p>
            <a:pPr algn="l"/>
            <a:r>
              <a:rPr lang="zh-CN" altLang="en-US" b="0" i="0" dirty="0">
                <a:solidFill>
                  <a:srgbClr val="374151"/>
                </a:solidFill>
                <a:effectLst/>
                <a:latin typeface="__Inter_0ec1f4"/>
              </a:rPr>
              <a:t>此外，报警配置、报警规则、</a:t>
            </a:r>
            <a:r>
              <a:rPr lang="en" altLang="zh-CN" b="0" i="0" dirty="0">
                <a:solidFill>
                  <a:srgbClr val="374151"/>
                </a:solidFill>
                <a:effectLst/>
                <a:latin typeface="__Inter_0ec1f4"/>
              </a:rPr>
              <a:t>POD</a:t>
            </a:r>
            <a:r>
              <a:rPr lang="zh-CN" altLang="en-US" b="0" i="0" dirty="0">
                <a:solidFill>
                  <a:srgbClr val="374151"/>
                </a:solidFill>
                <a:effectLst/>
                <a:latin typeface="__Inter_0ec1f4"/>
              </a:rPr>
              <a:t>监控、数据采集探针、</a:t>
            </a:r>
            <a:r>
              <a:rPr lang="en" altLang="zh-CN" b="0" i="0" dirty="0">
                <a:solidFill>
                  <a:srgbClr val="374151"/>
                </a:solidFill>
                <a:effectLst/>
                <a:latin typeface="__Inter_0ec1f4"/>
              </a:rPr>
              <a:t>Prometheus</a:t>
            </a:r>
            <a:r>
              <a:rPr lang="zh-CN" altLang="en-US" b="0" i="0" dirty="0">
                <a:solidFill>
                  <a:srgbClr val="374151"/>
                </a:solidFill>
                <a:effectLst/>
                <a:latin typeface="__Inter_0ec1f4"/>
              </a:rPr>
              <a:t>采集规则和服务发现都是</a:t>
            </a:r>
            <a:r>
              <a:rPr lang="en" altLang="zh-CN" b="0" i="0" dirty="0">
                <a:solidFill>
                  <a:srgbClr val="374151"/>
                </a:solidFill>
                <a:effectLst/>
                <a:latin typeface="__Inter_0ec1f4"/>
              </a:rPr>
              <a:t>Prometheus</a:t>
            </a:r>
            <a:r>
              <a:rPr lang="zh-CN" altLang="en-US" b="0" i="0" dirty="0">
                <a:solidFill>
                  <a:srgbClr val="374151"/>
                </a:solidFill>
                <a:effectLst/>
                <a:latin typeface="__Inter_0ec1f4"/>
              </a:rPr>
              <a:t>监控生态引入的；</a:t>
            </a:r>
            <a:endParaRPr lang="en-US" altLang="zh-CN" b="0" i="0" dirty="0">
              <a:solidFill>
                <a:srgbClr val="374151"/>
              </a:solidFill>
              <a:effectLst/>
              <a:latin typeface="__Inter_0ec1f4"/>
            </a:endParaRPr>
          </a:p>
          <a:p>
            <a:pPr algn="l"/>
            <a:endParaRPr lang="en-US" altLang="zh-CN" b="0" i="0" dirty="0">
              <a:solidFill>
                <a:srgbClr val="374151"/>
              </a:solidFill>
              <a:effectLst/>
              <a:latin typeface="__Inter_0ec1f4"/>
            </a:endParaRPr>
          </a:p>
          <a:p>
            <a:pPr algn="l"/>
            <a:r>
              <a:rPr lang="zh-CN" altLang="en-US" b="0" i="0" dirty="0">
                <a:solidFill>
                  <a:srgbClr val="374151"/>
                </a:solidFill>
                <a:effectLst/>
                <a:latin typeface="__Inter_0ec1f4"/>
              </a:rPr>
              <a:t>服务转发流量的目的地规则、过滤规则网关、</a:t>
            </a:r>
            <a:r>
              <a:rPr lang="en" altLang="zh-CN" b="0" i="0" dirty="0">
                <a:solidFill>
                  <a:srgbClr val="374151"/>
                </a:solidFill>
                <a:effectLst/>
                <a:latin typeface="__Inter_0ec1f4"/>
              </a:rPr>
              <a:t>Sidecar</a:t>
            </a:r>
            <a:r>
              <a:rPr lang="zh-CN" altLang="en-US" b="0" i="0" dirty="0">
                <a:solidFill>
                  <a:srgbClr val="374151"/>
                </a:solidFill>
                <a:effectLst/>
                <a:latin typeface="__Inter_0ec1f4"/>
              </a:rPr>
              <a:t>和虚拟服务都是</a:t>
            </a:r>
            <a:r>
              <a:rPr lang="en" altLang="zh-CN" b="0" i="0" dirty="0">
                <a:solidFill>
                  <a:srgbClr val="374151"/>
                </a:solidFill>
                <a:effectLst/>
                <a:latin typeface="__Inter_0ec1f4"/>
              </a:rPr>
              <a:t>Istio</a:t>
            </a:r>
            <a:r>
              <a:rPr lang="zh-CN" altLang="en-US" b="0" i="0" dirty="0">
                <a:solidFill>
                  <a:srgbClr val="374151"/>
                </a:solidFill>
                <a:effectLst/>
                <a:latin typeface="__Inter_0ec1f4"/>
              </a:rPr>
              <a:t>组件引入的；</a:t>
            </a:r>
            <a:endParaRPr lang="en-US" altLang="zh-CN" b="0" i="0" dirty="0">
              <a:solidFill>
                <a:srgbClr val="374151"/>
              </a:solidFill>
              <a:effectLst/>
              <a:latin typeface="__Inter_0ec1f4"/>
            </a:endParaRPr>
          </a:p>
          <a:p>
            <a:pPr algn="l"/>
            <a:endParaRPr lang="en-US" altLang="zh-CN" b="0" i="0" dirty="0">
              <a:solidFill>
                <a:srgbClr val="374151"/>
              </a:solidFill>
              <a:effectLst/>
              <a:latin typeface="__Inter_0ec1f4"/>
            </a:endParaRPr>
          </a:p>
          <a:p>
            <a:pPr algn="l"/>
            <a:r>
              <a:rPr lang="en" altLang="zh-CN" b="0" i="0" dirty="0">
                <a:solidFill>
                  <a:srgbClr val="374151"/>
                </a:solidFill>
                <a:effectLst/>
                <a:latin typeface="__Inter_0ec1f4"/>
              </a:rPr>
              <a:t>POD</a:t>
            </a:r>
            <a:r>
              <a:rPr lang="zh-CN" altLang="en-US" b="0" i="0" dirty="0">
                <a:solidFill>
                  <a:srgbClr val="374151"/>
                </a:solidFill>
                <a:effectLst/>
                <a:latin typeface="__Inter_0ec1f4"/>
              </a:rPr>
              <a:t>分组队列是</a:t>
            </a:r>
            <a:r>
              <a:rPr lang="en" altLang="zh-CN" b="0" i="0" dirty="0">
                <a:solidFill>
                  <a:srgbClr val="374151"/>
                </a:solidFill>
                <a:effectLst/>
                <a:latin typeface="__Inter_0ec1f4"/>
              </a:rPr>
              <a:t>Volcano</a:t>
            </a:r>
            <a:r>
              <a:rPr lang="zh-CN" altLang="en-US" b="0" i="0" dirty="0">
                <a:solidFill>
                  <a:srgbClr val="374151"/>
                </a:solidFill>
                <a:effectLst/>
                <a:latin typeface="__Inter_0ec1f4"/>
              </a:rPr>
              <a:t>调度组件引入的。</a:t>
            </a:r>
            <a:endParaRPr lang="en-US" altLang="zh-CN" b="0" i="0" dirty="0">
              <a:solidFill>
                <a:srgbClr val="374151"/>
              </a:solidFill>
              <a:effectLst/>
              <a:latin typeface="__Inter_0ec1f4"/>
            </a:endParaRPr>
          </a:p>
          <a:p>
            <a:pPr algn="l"/>
            <a:endParaRPr lang="en-US" altLang="zh-CN" b="0" i="0" dirty="0">
              <a:solidFill>
                <a:srgbClr val="374151"/>
              </a:solidFill>
              <a:effectLst/>
              <a:latin typeface="__Inter_0ec1f4"/>
            </a:endParaRPr>
          </a:p>
          <a:p>
            <a:pPr algn="l"/>
            <a:r>
              <a:rPr lang="zh-CN" altLang="en-US" b="0" i="0" dirty="0">
                <a:solidFill>
                  <a:srgbClr val="374151"/>
                </a:solidFill>
                <a:effectLst/>
                <a:latin typeface="__Inter_0ec1f4"/>
              </a:rPr>
              <a:t>需要注意的是，</a:t>
            </a:r>
            <a:r>
              <a:rPr lang="en" altLang="zh-CN" b="0" i="0" dirty="0">
                <a:solidFill>
                  <a:srgbClr val="374151"/>
                </a:solidFill>
                <a:effectLst/>
                <a:latin typeface="__Inter_0ec1f4"/>
              </a:rPr>
              <a:t>Volcano</a:t>
            </a:r>
            <a:r>
              <a:rPr lang="zh-CN" altLang="en-US" b="0" i="0" dirty="0">
                <a:solidFill>
                  <a:srgbClr val="374151"/>
                </a:solidFill>
                <a:effectLst/>
                <a:latin typeface="__Inter_0ec1f4"/>
              </a:rPr>
              <a:t>的调度系统和</a:t>
            </a:r>
            <a:r>
              <a:rPr lang="en" altLang="zh-CN" b="0" i="0" dirty="0">
                <a:solidFill>
                  <a:srgbClr val="374151"/>
                </a:solidFill>
                <a:effectLst/>
                <a:latin typeface="__Inter_0ec1f4"/>
              </a:rPr>
              <a:t>Jobs</a:t>
            </a:r>
            <a:r>
              <a:rPr lang="zh-CN" altLang="en-US" b="0" i="0" dirty="0">
                <a:solidFill>
                  <a:srgbClr val="374151"/>
                </a:solidFill>
                <a:effectLst/>
                <a:latin typeface="__Inter_0ec1f4"/>
              </a:rPr>
              <a:t>是分开的，前者是调度系统引入的，后者是</a:t>
            </a:r>
            <a:r>
              <a:rPr lang="en" altLang="zh-CN" b="0" i="0" dirty="0">
                <a:solidFill>
                  <a:srgbClr val="374151"/>
                </a:solidFill>
                <a:effectLst/>
                <a:latin typeface="__Inter_0ec1f4"/>
              </a:rPr>
              <a:t>Controller</a:t>
            </a:r>
            <a:r>
              <a:rPr lang="zh-CN" altLang="en-US" b="0" i="0" dirty="0">
                <a:solidFill>
                  <a:srgbClr val="374151"/>
                </a:solidFill>
                <a:effectLst/>
                <a:latin typeface="__Inter_0ec1f4"/>
              </a:rPr>
              <a:t>引入的。</a:t>
            </a:r>
            <a:endParaRPr lang="en-US" altLang="zh-CN" b="0" i="0" dirty="0">
              <a:solidFill>
                <a:srgbClr val="374151"/>
              </a:solidFill>
              <a:effectLst/>
              <a:latin typeface="__Inter_0ec1f4"/>
            </a:endParaRPr>
          </a:p>
          <a:p>
            <a:pPr algn="l"/>
            <a:endParaRPr lang="zh-CN" altLang="en-US" b="0" i="0" dirty="0">
              <a:solidFill>
                <a:srgbClr val="374151"/>
              </a:solidFill>
              <a:effectLst/>
              <a:latin typeface="__Inter_0ec1f4"/>
            </a:endParaRPr>
          </a:p>
          <a:p>
            <a:pPr algn="l"/>
            <a:r>
              <a:rPr lang="en" altLang="zh-CN" b="0" i="0" dirty="0">
                <a:solidFill>
                  <a:srgbClr val="374151"/>
                </a:solidFill>
                <a:effectLst/>
                <a:latin typeface="__Inter_0ec1f4"/>
              </a:rPr>
              <a:t>Spark</a:t>
            </a:r>
            <a:r>
              <a:rPr lang="zh-CN" altLang="en-US" b="0" i="0" dirty="0">
                <a:solidFill>
                  <a:srgbClr val="374151"/>
                </a:solidFill>
                <a:effectLst/>
                <a:latin typeface="__Inter_0ec1f4"/>
              </a:rPr>
              <a:t>应用是</a:t>
            </a:r>
            <a:r>
              <a:rPr lang="en" altLang="zh-CN" b="0" i="0" dirty="0">
                <a:solidFill>
                  <a:srgbClr val="374151"/>
                </a:solidFill>
                <a:effectLst/>
                <a:latin typeface="__Inter_0ec1f4"/>
              </a:rPr>
              <a:t>Spark Operator</a:t>
            </a:r>
            <a:r>
              <a:rPr lang="zh-CN" altLang="en-US" b="0" i="0" dirty="0">
                <a:solidFill>
                  <a:srgbClr val="374151"/>
                </a:solidFill>
                <a:effectLst/>
                <a:latin typeface="__Inter_0ec1f4"/>
              </a:rPr>
              <a:t>引入的，用于实现</a:t>
            </a:r>
            <a:r>
              <a:rPr lang="en" altLang="zh-CN" b="0" i="0" dirty="0">
                <a:solidFill>
                  <a:srgbClr val="374151"/>
                </a:solidFill>
                <a:effectLst/>
                <a:latin typeface="__Inter_0ec1f4"/>
              </a:rPr>
              <a:t>Spark Serverless</a:t>
            </a:r>
            <a:r>
              <a:rPr lang="zh-CN" altLang="en" b="0" i="0" dirty="0">
                <a:solidFill>
                  <a:srgbClr val="374151"/>
                </a:solidFill>
                <a:effectLst/>
                <a:latin typeface="__Inter_0ec1f4"/>
              </a:rPr>
              <a:t>；</a:t>
            </a:r>
            <a:endParaRPr lang="en-US" altLang="zh-CN" b="0" i="0" dirty="0">
              <a:solidFill>
                <a:srgbClr val="374151"/>
              </a:solidFill>
              <a:effectLst/>
              <a:latin typeface="__Inter_0ec1f4"/>
            </a:endParaRPr>
          </a:p>
          <a:p>
            <a:pPr algn="l"/>
            <a:endParaRPr lang="en-US" altLang="zh-CN" b="0" i="0" dirty="0">
              <a:solidFill>
                <a:srgbClr val="374151"/>
              </a:solidFill>
              <a:effectLst/>
              <a:latin typeface="__Inter_0ec1f4"/>
            </a:endParaRPr>
          </a:p>
          <a:p>
            <a:pPr algn="l"/>
            <a:r>
              <a:rPr lang="en" altLang="zh-CN" b="0" i="0" dirty="0">
                <a:solidFill>
                  <a:srgbClr val="374151"/>
                </a:solidFill>
                <a:effectLst/>
                <a:latin typeface="__Inter_0ec1f4"/>
              </a:rPr>
              <a:t>Istio</a:t>
            </a:r>
            <a:r>
              <a:rPr lang="zh-CN" altLang="en-US" b="0" i="0" dirty="0">
                <a:solidFill>
                  <a:srgbClr val="374151"/>
                </a:solidFill>
                <a:effectLst/>
                <a:latin typeface="__Inter_0ec1f4"/>
              </a:rPr>
              <a:t>指标采集用于向</a:t>
            </a:r>
            <a:r>
              <a:rPr lang="en" altLang="zh-CN" b="0" i="0" dirty="0">
                <a:solidFill>
                  <a:srgbClr val="374151"/>
                </a:solidFill>
                <a:effectLst/>
                <a:latin typeface="__Inter_0ec1f4"/>
              </a:rPr>
              <a:t>Prometheus</a:t>
            </a:r>
            <a:r>
              <a:rPr lang="zh-CN" altLang="en-US" b="0" i="0" dirty="0">
                <a:solidFill>
                  <a:srgbClr val="374151"/>
                </a:solidFill>
                <a:effectLst/>
                <a:latin typeface="__Inter_0ec1f4"/>
              </a:rPr>
              <a:t>上报数据。</a:t>
            </a:r>
            <a:endParaRPr lang="en-US" altLang="zh-CN" b="0" i="0" dirty="0">
              <a:solidFill>
                <a:srgbClr val="374151"/>
              </a:solidFill>
              <a:effectLst/>
              <a:latin typeface="__Inter_0ec1f4"/>
            </a:endParaRPr>
          </a:p>
          <a:p>
            <a:pPr algn="l"/>
            <a:endParaRPr lang="en-US" altLang="zh-CN" b="0" i="0" dirty="0">
              <a:solidFill>
                <a:srgbClr val="374151"/>
              </a:solidFill>
              <a:effectLst/>
              <a:latin typeface="__Inter_0ec1f4"/>
            </a:endParaRPr>
          </a:p>
          <a:p>
            <a:pPr algn="l"/>
            <a:r>
              <a:rPr lang="zh-CN" altLang="en-US" b="0" i="0" dirty="0">
                <a:solidFill>
                  <a:srgbClr val="374151"/>
                </a:solidFill>
                <a:effectLst/>
                <a:latin typeface="__Inter_0ec1f4"/>
              </a:rPr>
              <a:t>这些都是我们在</a:t>
            </a:r>
            <a:r>
              <a:rPr lang="en" altLang="zh-CN" b="0" i="0" dirty="0">
                <a:solidFill>
                  <a:srgbClr val="374151"/>
                </a:solidFill>
                <a:effectLst/>
                <a:latin typeface="__Inter_0ec1f4"/>
              </a:rPr>
              <a:t>Cube Studio</a:t>
            </a:r>
            <a:r>
              <a:rPr lang="zh-CN" altLang="en-US" b="0" i="0" dirty="0">
                <a:solidFill>
                  <a:srgbClr val="374151"/>
                </a:solidFill>
                <a:effectLst/>
                <a:latin typeface="__Inter_0ec1f4"/>
              </a:rPr>
              <a:t>中使用到的依赖开源组件引入的</a:t>
            </a:r>
            <a:r>
              <a:rPr lang="en" altLang="zh-CN" b="0" i="0" dirty="0">
                <a:solidFill>
                  <a:srgbClr val="374151"/>
                </a:solidFill>
                <a:effectLst/>
                <a:latin typeface="__Inter_0ec1f4"/>
              </a:rPr>
              <a:t>CRD</a:t>
            </a:r>
            <a:r>
              <a:rPr lang="zh-CN" altLang="en" b="0" i="0" dirty="0">
                <a:solidFill>
                  <a:srgbClr val="374151"/>
                </a:solidFill>
                <a:effectLst/>
                <a:latin typeface="__Inter_0ec1f4"/>
              </a:rPr>
              <a:t>。</a:t>
            </a:r>
            <a:r>
              <a:rPr lang="zh-CN" altLang="en-US" b="0" i="0" dirty="0">
                <a:solidFill>
                  <a:srgbClr val="374151"/>
                </a:solidFill>
                <a:effectLst/>
                <a:latin typeface="__Inter_0ec1f4"/>
              </a:rPr>
              <a:t>然而，并非所有外部开源组件都引入了这些</a:t>
            </a:r>
            <a:r>
              <a:rPr lang="en" altLang="zh-CN" b="0" i="0" dirty="0">
                <a:solidFill>
                  <a:srgbClr val="374151"/>
                </a:solidFill>
                <a:effectLst/>
                <a:latin typeface="__Inter_0ec1f4"/>
              </a:rPr>
              <a:t>CRD</a:t>
            </a:r>
            <a:r>
              <a:rPr lang="zh-CN" altLang="en" b="0" i="0" dirty="0">
                <a:solidFill>
                  <a:srgbClr val="374151"/>
                </a:solidFill>
                <a:effectLst/>
                <a:latin typeface="__Inter_0ec1f4"/>
              </a:rPr>
              <a:t>，</a:t>
            </a:r>
            <a:r>
              <a:rPr lang="zh-CN" altLang="en-US" b="0" i="0" dirty="0">
                <a:solidFill>
                  <a:srgbClr val="374151"/>
                </a:solidFill>
                <a:effectLst/>
                <a:latin typeface="__Inter_0ec1f4"/>
              </a:rPr>
              <a:t>我们只关注其中的一部分，其他部分可能没有太多关注，因为它们自己会运作，没有在</a:t>
            </a:r>
            <a:r>
              <a:rPr lang="en" altLang="zh-CN" b="0" i="0" dirty="0">
                <a:solidFill>
                  <a:srgbClr val="374151"/>
                </a:solidFill>
                <a:effectLst/>
                <a:latin typeface="__Inter_0ec1f4"/>
              </a:rPr>
              <a:t>Cube Studio</a:t>
            </a:r>
            <a:r>
              <a:rPr lang="zh-CN" altLang="en-US" b="0" i="0" dirty="0">
                <a:solidFill>
                  <a:srgbClr val="374151"/>
                </a:solidFill>
                <a:effectLst/>
                <a:latin typeface="__Inter_0ec1f4"/>
              </a:rPr>
              <a:t>中直接关注这些</a:t>
            </a:r>
            <a:r>
              <a:rPr lang="en" altLang="zh-CN" b="0" i="0" dirty="0">
                <a:solidFill>
                  <a:srgbClr val="374151"/>
                </a:solidFill>
                <a:effectLst/>
                <a:latin typeface="__Inter_0ec1f4"/>
              </a:rPr>
              <a:t>CRD</a:t>
            </a:r>
            <a:r>
              <a:rPr lang="zh-CN" altLang="en-US" b="0" i="0" dirty="0">
                <a:solidFill>
                  <a:srgbClr val="374151"/>
                </a:solidFill>
                <a:effectLst/>
                <a:latin typeface="__Inter_0ec1f4"/>
              </a:rPr>
              <a:t>的配置。</a:t>
            </a:r>
          </a:p>
          <a:p>
            <a:endParaRPr kumimoji="1" lang="zh-CN" altLang="en-US" dirty="0"/>
          </a:p>
        </p:txBody>
      </p:sp>
    </p:spTree>
    <p:extLst>
      <p:ext uri="{BB962C8B-B14F-4D97-AF65-F5344CB8AC3E}">
        <p14:creationId xmlns:p14="http://schemas.microsoft.com/office/powerpoint/2010/main" val="39646112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接下来，让我们来看一下调度扩展。前面，我们谈到了自定义资源。接着，我们将讨论调度器。首先是</a:t>
            </a:r>
            <a:r>
              <a:rPr kumimoji="1" lang="en" altLang="zh-CN" dirty="0" err="1"/>
              <a:t>kube</a:t>
            </a:r>
            <a:r>
              <a:rPr kumimoji="1" lang="en" altLang="zh-CN" dirty="0"/>
              <a:t>-batch</a:t>
            </a:r>
            <a:r>
              <a:rPr kumimoji="1" lang="zh-CN" altLang="en-US" dirty="0"/>
              <a:t>调度器。那么，</a:t>
            </a:r>
            <a:r>
              <a:rPr kumimoji="1" lang="en" altLang="zh-CN" dirty="0" err="1"/>
              <a:t>kube</a:t>
            </a:r>
            <a:r>
              <a:rPr kumimoji="1" lang="en" altLang="zh-CN" dirty="0"/>
              <a:t>-batch</a:t>
            </a:r>
            <a:r>
              <a:rPr kumimoji="1" lang="zh-CN" altLang="en-US" dirty="0"/>
              <a:t>是什么，为什么需要他呢？</a:t>
            </a:r>
            <a:r>
              <a:rPr kumimoji="1" lang="en" altLang="zh-CN" dirty="0" err="1"/>
              <a:t>kube</a:t>
            </a:r>
            <a:r>
              <a:rPr kumimoji="1" lang="en" altLang="zh-CN" dirty="0"/>
              <a:t>-batch</a:t>
            </a:r>
            <a:r>
              <a:rPr kumimoji="1" lang="zh-CN" altLang="en-US" dirty="0"/>
              <a:t>主要用于批量调度。那么，什么是批量调度呢？</a:t>
            </a:r>
          </a:p>
          <a:p>
            <a:endParaRPr kumimoji="1" lang="zh-CN" altLang="en-US" dirty="0"/>
          </a:p>
          <a:p>
            <a:r>
              <a:rPr kumimoji="1" lang="zh-CN" altLang="en-US" dirty="0"/>
              <a:t>举个例子，假设我们现在有一个分布式任务，它需要</a:t>
            </a:r>
            <a:r>
              <a:rPr kumimoji="1" lang="en-US" altLang="zh-CN" dirty="0"/>
              <a:t>10</a:t>
            </a:r>
            <a:r>
              <a:rPr kumimoji="1" lang="zh-CN" altLang="en-US" dirty="0"/>
              <a:t>张卡，但我们只有</a:t>
            </a:r>
            <a:r>
              <a:rPr kumimoji="1" lang="en-US" altLang="zh-CN" dirty="0"/>
              <a:t>5</a:t>
            </a:r>
            <a:r>
              <a:rPr kumimoji="1" lang="zh-CN" altLang="en-US" dirty="0"/>
              <a:t>张卡。在正常情况下，这个任务无法运行，因为它不像无状态任务那样可以先占用</a:t>
            </a:r>
            <a:r>
              <a:rPr kumimoji="1" lang="en-US" altLang="zh-CN" dirty="0"/>
              <a:t>5</a:t>
            </a:r>
            <a:r>
              <a:rPr kumimoji="1" lang="zh-CN" altLang="en-US" dirty="0"/>
              <a:t>张卡，然后就开始部分工作。分布式任务需要在</a:t>
            </a:r>
            <a:r>
              <a:rPr kumimoji="1" lang="en-US" altLang="zh-CN" dirty="0"/>
              <a:t>10</a:t>
            </a:r>
            <a:r>
              <a:rPr kumimoji="1" lang="zh-CN" altLang="en-US" dirty="0"/>
              <a:t>张卡上都部署，这些卡之间相互交流，任务才能真正运行。所以，</a:t>
            </a:r>
            <a:r>
              <a:rPr kumimoji="1" lang="en-US" altLang="zh-CN" dirty="0"/>
              <a:t>5</a:t>
            </a:r>
            <a:r>
              <a:rPr kumimoji="1" lang="zh-CN" altLang="en-US" dirty="0"/>
              <a:t>张卡实际上是无法运行的。</a:t>
            </a:r>
          </a:p>
          <a:p>
            <a:endParaRPr kumimoji="1" lang="zh-CN" altLang="en-US" dirty="0"/>
          </a:p>
          <a:p>
            <a:r>
              <a:rPr kumimoji="1" lang="zh-CN" altLang="en-US" dirty="0"/>
              <a:t>然而，在过去的默认调度策略中，当你需要</a:t>
            </a:r>
            <a:r>
              <a:rPr kumimoji="1" lang="en-US" altLang="zh-CN" dirty="0"/>
              <a:t>10</a:t>
            </a:r>
            <a:r>
              <a:rPr kumimoji="1" lang="zh-CN" altLang="en-US" dirty="0"/>
              <a:t>张卡并发起申请时，调度器会发现有</a:t>
            </a:r>
            <a:r>
              <a:rPr kumimoji="1" lang="en-US" altLang="zh-CN" dirty="0"/>
              <a:t>5</a:t>
            </a:r>
            <a:r>
              <a:rPr kumimoji="1" lang="zh-CN" altLang="en-US" dirty="0"/>
              <a:t>张卡，并逐个分配给你。当分配完成后，你会发现只占用了</a:t>
            </a:r>
            <a:r>
              <a:rPr kumimoji="1" lang="en-US" altLang="zh-CN" dirty="0"/>
              <a:t>5</a:t>
            </a:r>
            <a:r>
              <a:rPr kumimoji="1" lang="zh-CN" altLang="en-US" dirty="0"/>
              <a:t>张卡，但这还不足以满足任务运行的基本条件。所以，虽然这</a:t>
            </a:r>
            <a:r>
              <a:rPr kumimoji="1" lang="en-US" altLang="zh-CN" dirty="0"/>
              <a:t>5</a:t>
            </a:r>
            <a:r>
              <a:rPr kumimoji="1" lang="zh-CN" altLang="en-US" dirty="0"/>
              <a:t>张卡被占用了，但实际上任务根本无法运行。</a:t>
            </a:r>
          </a:p>
          <a:p>
            <a:endParaRPr kumimoji="1" lang="zh-CN" altLang="en-US" dirty="0"/>
          </a:p>
          <a:p>
            <a:r>
              <a:rPr kumimoji="1" lang="zh-CN" altLang="en-US" dirty="0"/>
              <a:t>那么，为什么要使用批量调度呢？批量调度的基本前提是，在占用卡片时，不是逐个启动</a:t>
            </a:r>
            <a:r>
              <a:rPr kumimoji="1" lang="en" altLang="zh-CN" dirty="0"/>
              <a:t>Pod</a:t>
            </a:r>
            <a:r>
              <a:rPr kumimoji="1" lang="zh-CN" altLang="en" dirty="0"/>
              <a:t>，</a:t>
            </a:r>
            <a:r>
              <a:rPr kumimoji="1" lang="zh-CN" altLang="en-US" dirty="0"/>
              <a:t>而是一起启动。在调度之前，调度器会先检查现有资源是否能满足需求，然后一次性申请这批资源。如果无法满足需求，那么调度器将不会占用任何卡片。采用这种批量调度策略的主要原因是，在资源不足，任务较多且所需卡片类型和数量各异的情况下，批量调度能够更有效地分配资源。</a:t>
            </a:r>
          </a:p>
          <a:p>
            <a:endParaRPr kumimoji="1" lang="zh-CN" altLang="en-US" dirty="0"/>
          </a:p>
          <a:p>
            <a:r>
              <a:rPr kumimoji="1" lang="zh-CN" altLang="en-US" dirty="0"/>
              <a:t>例如，假设我们有</a:t>
            </a:r>
            <a:r>
              <a:rPr kumimoji="1" lang="en-US" altLang="zh-CN" dirty="0"/>
              <a:t>15</a:t>
            </a:r>
            <a:r>
              <a:rPr kumimoji="1" lang="zh-CN" altLang="en-US" dirty="0"/>
              <a:t>张卡，有两个分布式任务，每个任务需要</a:t>
            </a:r>
            <a:r>
              <a:rPr kumimoji="1" lang="en-US" altLang="zh-CN" dirty="0"/>
              <a:t>10</a:t>
            </a:r>
            <a:r>
              <a:rPr kumimoji="1" lang="zh-CN" altLang="en-US" dirty="0"/>
              <a:t>张卡。在正常情况下，只有</a:t>
            </a:r>
            <a:r>
              <a:rPr kumimoji="1" lang="en-US" altLang="zh-CN" dirty="0"/>
              <a:t>20</a:t>
            </a:r>
            <a:r>
              <a:rPr kumimoji="1" lang="zh-CN" altLang="en-US" dirty="0"/>
              <a:t>张卡才能满足这两个任务的需求。但如果两个任务同时发起调度需求，那么在一张卡一张卡的分配过程中，第一个任务可能占用了</a:t>
            </a:r>
            <a:r>
              <a:rPr kumimoji="1" lang="en-US" altLang="zh-CN" dirty="0"/>
              <a:t>7</a:t>
            </a:r>
            <a:r>
              <a:rPr kumimoji="1" lang="zh-CN" altLang="en-US" dirty="0"/>
              <a:t>张卡，而第二个任务占用了</a:t>
            </a:r>
            <a:r>
              <a:rPr kumimoji="1" lang="en-US" altLang="zh-CN" dirty="0"/>
              <a:t>8</a:t>
            </a:r>
            <a:r>
              <a:rPr kumimoji="1" lang="zh-CN" altLang="en-US" dirty="0"/>
              <a:t>张卡。这样，</a:t>
            </a:r>
            <a:r>
              <a:rPr kumimoji="1" lang="en-US" altLang="zh-CN" dirty="0"/>
              <a:t>15</a:t>
            </a:r>
            <a:r>
              <a:rPr kumimoji="1" lang="zh-CN" altLang="en-US" dirty="0"/>
              <a:t>张卡全部被分配完毕，但这两个分布式任务都无法运行，因为它们都没有达到</a:t>
            </a:r>
            <a:r>
              <a:rPr kumimoji="1" lang="en-US" altLang="zh-CN" dirty="0"/>
              <a:t>10</a:t>
            </a:r>
            <a:r>
              <a:rPr kumimoji="1" lang="zh-CN" altLang="en-US" dirty="0"/>
              <a:t>张卡的基本条件。</a:t>
            </a:r>
          </a:p>
          <a:p>
            <a:endParaRPr kumimoji="1" lang="zh-CN" altLang="en-US" dirty="0"/>
          </a:p>
          <a:p>
            <a:r>
              <a:rPr kumimoji="1" lang="zh-CN" altLang="en-US" dirty="0"/>
              <a:t>然而，如果启用了批量调度，情况就会不同。当第一个任务需要</a:t>
            </a:r>
            <a:r>
              <a:rPr kumimoji="1" lang="en-US" altLang="zh-CN" dirty="0"/>
              <a:t>10</a:t>
            </a:r>
            <a:r>
              <a:rPr kumimoji="1" lang="zh-CN" altLang="en-US" dirty="0"/>
              <a:t>张卡时，调度器会将</a:t>
            </a:r>
            <a:r>
              <a:rPr kumimoji="1" lang="en-US" altLang="zh-CN" dirty="0"/>
              <a:t>10</a:t>
            </a:r>
            <a:r>
              <a:rPr kumimoji="1" lang="zh-CN" altLang="en-US" dirty="0"/>
              <a:t>张卡分配给它；当第二个任务需要</a:t>
            </a:r>
            <a:r>
              <a:rPr kumimoji="1" lang="en-US" altLang="zh-CN" dirty="0"/>
              <a:t>10</a:t>
            </a:r>
            <a:r>
              <a:rPr kumimoji="1" lang="zh-CN" altLang="en-US" dirty="0"/>
              <a:t>张卡时，调度器会发现只剩下</a:t>
            </a:r>
            <a:r>
              <a:rPr kumimoji="1" lang="en-US" altLang="zh-CN" dirty="0"/>
              <a:t>5</a:t>
            </a:r>
            <a:r>
              <a:rPr kumimoji="1" lang="zh-CN" altLang="en-US" dirty="0"/>
              <a:t>张卡，无法满足需求，所以不会占用任何</a:t>
            </a:r>
            <a:r>
              <a:rPr kumimoji="1" lang="en-US" altLang="zh-CN" dirty="0" err="1"/>
              <a:t>gpu</a:t>
            </a:r>
            <a:r>
              <a:rPr kumimoji="1" lang="zh-CN" altLang="en-US" dirty="0"/>
              <a:t>卡。这样，通过批量调度，第一个任务可以运行，而第二个任务虽然无法运行，但也没有占用任何</a:t>
            </a:r>
            <a:r>
              <a:rPr kumimoji="1" lang="en-US" altLang="zh-CN" dirty="0" err="1"/>
              <a:t>gpu</a:t>
            </a:r>
            <a:r>
              <a:rPr kumimoji="1" lang="zh-CN" altLang="en-US" dirty="0"/>
              <a:t>卡。这意味着剩下的</a:t>
            </a:r>
            <a:r>
              <a:rPr kumimoji="1" lang="en-US" altLang="zh-CN" dirty="0"/>
              <a:t>5</a:t>
            </a:r>
            <a:r>
              <a:rPr kumimoji="1" lang="zh-CN" altLang="en-US" dirty="0"/>
              <a:t>张卡可以被其他只需要</a:t>
            </a:r>
            <a:r>
              <a:rPr kumimoji="1" lang="en-US" altLang="zh-CN" dirty="0"/>
              <a:t>4</a:t>
            </a:r>
            <a:r>
              <a:rPr kumimoji="1" lang="zh-CN" altLang="en-US" dirty="0"/>
              <a:t>张或</a:t>
            </a:r>
            <a:r>
              <a:rPr kumimoji="1" lang="en-US" altLang="zh-CN" dirty="0"/>
              <a:t>5</a:t>
            </a:r>
            <a:r>
              <a:rPr kumimoji="1" lang="zh-CN" altLang="en-US" dirty="0"/>
              <a:t>张卡的任务使用。这样，从调度策略的角度来看，我们实现了一种更完美的卡片占用方式。</a:t>
            </a:r>
          </a:p>
          <a:p>
            <a:endParaRPr kumimoji="1" lang="zh-CN" altLang="en-US" dirty="0"/>
          </a:p>
          <a:p>
            <a:r>
              <a:rPr kumimoji="1" lang="zh-CN" altLang="en-US" dirty="0"/>
              <a:t>然而，随着时间的推移，</a:t>
            </a:r>
            <a:r>
              <a:rPr kumimoji="1" lang="en" altLang="zh-CN" dirty="0" err="1"/>
              <a:t>kube</a:t>
            </a:r>
            <a:r>
              <a:rPr kumimoji="1" lang="en" altLang="zh-CN" dirty="0"/>
              <a:t>-batch</a:t>
            </a:r>
            <a:r>
              <a:rPr kumimoji="1" lang="zh-CN" altLang="en-US" dirty="0"/>
              <a:t>逐渐被</a:t>
            </a:r>
            <a:r>
              <a:rPr kumimoji="1" lang="en" altLang="zh-CN" dirty="0"/>
              <a:t>Volcano</a:t>
            </a:r>
            <a:r>
              <a:rPr kumimoji="1" lang="zh-CN" altLang="en-US" dirty="0"/>
              <a:t>调度生态所替代，虽然它不能称为调度器，但它确实是一个优秀的调度生态。</a:t>
            </a:r>
          </a:p>
        </p:txBody>
      </p:sp>
    </p:spTree>
    <p:extLst>
      <p:ext uri="{BB962C8B-B14F-4D97-AF65-F5344CB8AC3E}">
        <p14:creationId xmlns:p14="http://schemas.microsoft.com/office/powerpoint/2010/main" val="21455618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标题与副标题">
    <p:spTree>
      <p:nvGrpSpPr>
        <p:cNvPr id="1" name=""/>
        <p:cNvGrpSpPr/>
        <p:nvPr/>
      </p:nvGrpSpPr>
      <p:grpSpPr>
        <a:xfrm>
          <a:off x="0" y="0"/>
          <a:ext cx="0" cy="0"/>
          <a:chOff x="0" y="0"/>
          <a:chExt cx="0" cy="0"/>
        </a:xfrm>
      </p:grpSpPr>
      <p:sp>
        <p:nvSpPr>
          <p:cNvPr id="11" name="标题文本"/>
          <p:cNvSpPr txBox="1">
            <a:spLocks noGrp="1"/>
          </p:cNvSpPr>
          <p:nvPr>
            <p:ph type="title"/>
          </p:nvPr>
        </p:nvSpPr>
        <p:spPr>
          <a:xfrm>
            <a:off x="1693385" y="1638300"/>
            <a:ext cx="13953493" cy="3302000"/>
          </a:xfrm>
          <a:prstGeom prst="rect">
            <a:avLst/>
          </a:prstGeom>
        </p:spPr>
        <p:txBody>
          <a:bodyPr anchor="b"/>
          <a:lstStyle/>
          <a:p>
            <a:r>
              <a:t>标题文本</a:t>
            </a:r>
          </a:p>
        </p:txBody>
      </p:sp>
      <p:sp>
        <p:nvSpPr>
          <p:cNvPr id="12" name="正文级别 1…"/>
          <p:cNvSpPr txBox="1">
            <a:spLocks noGrp="1"/>
          </p:cNvSpPr>
          <p:nvPr>
            <p:ph type="body" sz="quarter" idx="1"/>
          </p:nvPr>
        </p:nvSpPr>
        <p:spPr>
          <a:xfrm>
            <a:off x="1693385" y="5041900"/>
            <a:ext cx="13953493" cy="1130300"/>
          </a:xfrm>
          <a:prstGeom prst="rect">
            <a:avLst/>
          </a:prstGeom>
        </p:spPr>
        <p:txBody>
          <a:bodyPr anchor="t"/>
          <a:lstStyle>
            <a:lvl1pPr marL="0" indent="0" algn="ctr">
              <a:spcBef>
                <a:spcPts val="0"/>
              </a:spcBef>
              <a:buSzTx/>
              <a:buNone/>
              <a:defRPr sz="4934"/>
            </a:lvl1pPr>
            <a:lvl2pPr marL="0" indent="0" algn="ctr">
              <a:spcBef>
                <a:spcPts val="0"/>
              </a:spcBef>
              <a:buSzTx/>
              <a:buNone/>
              <a:defRPr sz="4934"/>
            </a:lvl2pPr>
            <a:lvl3pPr marL="0" indent="0" algn="ctr">
              <a:spcBef>
                <a:spcPts val="0"/>
              </a:spcBef>
              <a:buSzTx/>
              <a:buNone/>
              <a:defRPr sz="4934"/>
            </a:lvl3pPr>
            <a:lvl4pPr marL="0" indent="0" algn="ctr">
              <a:spcBef>
                <a:spcPts val="0"/>
              </a:spcBef>
              <a:buSzTx/>
              <a:buNone/>
              <a:defRPr sz="4934"/>
            </a:lvl4pPr>
            <a:lvl5pPr marL="0" indent="0" algn="ctr">
              <a:spcBef>
                <a:spcPts val="0"/>
              </a:spcBef>
              <a:buSzTx/>
              <a:buNone/>
              <a:defRPr sz="4934"/>
            </a:lvl5pPr>
          </a:lstStyle>
          <a:p>
            <a:r>
              <a:t>正文级别 1</a:t>
            </a:r>
          </a:p>
          <a:p>
            <a:pPr lvl="1"/>
            <a:r>
              <a:t>正文级别 2</a:t>
            </a:r>
          </a:p>
          <a:p>
            <a:pPr lvl="2"/>
            <a:r>
              <a:t>正文级别 3</a:t>
            </a:r>
          </a:p>
          <a:p>
            <a:pPr lvl="3"/>
            <a:r>
              <a:t>正文级别 4</a:t>
            </a:r>
          </a:p>
          <a:p>
            <a:pPr lvl="4"/>
            <a:r>
              <a:t>正文级别 5</a:t>
            </a:r>
          </a:p>
        </p:txBody>
      </p:sp>
      <p:sp>
        <p:nvSpPr>
          <p:cNvPr id="13" name="幻灯片编号"/>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标题 - 居中">
    <p:spTree>
      <p:nvGrpSpPr>
        <p:cNvPr id="1" name=""/>
        <p:cNvGrpSpPr/>
        <p:nvPr/>
      </p:nvGrpSpPr>
      <p:grpSpPr>
        <a:xfrm>
          <a:off x="0" y="0"/>
          <a:ext cx="0" cy="0"/>
          <a:chOff x="0" y="0"/>
          <a:chExt cx="0" cy="0"/>
        </a:xfrm>
      </p:grpSpPr>
      <p:sp>
        <p:nvSpPr>
          <p:cNvPr id="30" name="标题文本"/>
          <p:cNvSpPr txBox="1">
            <a:spLocks noGrp="1"/>
          </p:cNvSpPr>
          <p:nvPr>
            <p:ph type="title"/>
          </p:nvPr>
        </p:nvSpPr>
        <p:spPr>
          <a:xfrm>
            <a:off x="1693385" y="3225800"/>
            <a:ext cx="13953493" cy="3302000"/>
          </a:xfrm>
          <a:prstGeom prst="rect">
            <a:avLst/>
          </a:prstGeom>
        </p:spPr>
        <p:txBody>
          <a:bodyPr/>
          <a:lstStyle/>
          <a:p>
            <a:r>
              <a:t>标题文本</a:t>
            </a:r>
          </a:p>
        </p:txBody>
      </p:sp>
      <p:sp>
        <p:nvSpPr>
          <p:cNvPr id="31"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73094991"/>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照片 - 垂直">
    <p:spTree>
      <p:nvGrpSpPr>
        <p:cNvPr id="1" name=""/>
        <p:cNvGrpSpPr/>
        <p:nvPr/>
      </p:nvGrpSpPr>
      <p:grpSpPr>
        <a:xfrm>
          <a:off x="0" y="0"/>
          <a:ext cx="0" cy="0"/>
          <a:chOff x="0" y="0"/>
          <a:chExt cx="0" cy="0"/>
        </a:xfrm>
      </p:grpSpPr>
      <p:sp>
        <p:nvSpPr>
          <p:cNvPr id="38" name="图像"/>
          <p:cNvSpPr>
            <a:spLocks noGrp="1"/>
          </p:cNvSpPr>
          <p:nvPr>
            <p:ph type="pic" sz="half" idx="13"/>
          </p:nvPr>
        </p:nvSpPr>
        <p:spPr>
          <a:xfrm>
            <a:off x="8958007" y="635000"/>
            <a:ext cx="7112217" cy="8216900"/>
          </a:xfrm>
          <a:prstGeom prst="rect">
            <a:avLst/>
          </a:prstGeom>
        </p:spPr>
        <p:txBody>
          <a:bodyPr lIns="91439" tIns="45719" rIns="91439" bIns="45719" anchor="t">
            <a:noAutofit/>
          </a:bodyPr>
          <a:lstStyle/>
          <a:p>
            <a:endParaRPr/>
          </a:p>
        </p:txBody>
      </p:sp>
      <p:sp>
        <p:nvSpPr>
          <p:cNvPr id="39" name="标题文本"/>
          <p:cNvSpPr txBox="1">
            <a:spLocks noGrp="1"/>
          </p:cNvSpPr>
          <p:nvPr>
            <p:ph type="title"/>
          </p:nvPr>
        </p:nvSpPr>
        <p:spPr>
          <a:xfrm>
            <a:off x="1270039" y="635000"/>
            <a:ext cx="7112217" cy="3987800"/>
          </a:xfrm>
          <a:prstGeom prst="rect">
            <a:avLst/>
          </a:prstGeom>
        </p:spPr>
        <p:txBody>
          <a:bodyPr anchor="b"/>
          <a:lstStyle>
            <a:lvl1pPr>
              <a:defRPr sz="6000"/>
            </a:lvl1pPr>
          </a:lstStyle>
          <a:p>
            <a:r>
              <a:t>标题文本</a:t>
            </a:r>
          </a:p>
        </p:txBody>
      </p:sp>
      <p:sp>
        <p:nvSpPr>
          <p:cNvPr id="40" name="正文级别 1…"/>
          <p:cNvSpPr txBox="1">
            <a:spLocks noGrp="1"/>
          </p:cNvSpPr>
          <p:nvPr>
            <p:ph type="body" sz="quarter" idx="1"/>
          </p:nvPr>
        </p:nvSpPr>
        <p:spPr>
          <a:xfrm>
            <a:off x="1270039" y="4724400"/>
            <a:ext cx="7112217" cy="4114800"/>
          </a:xfrm>
          <a:prstGeom prst="rect">
            <a:avLst/>
          </a:prstGeom>
        </p:spPr>
        <p:txBody>
          <a:bodyPr anchor="t"/>
          <a:lstStyle>
            <a:lvl1pPr marL="0" indent="0" algn="ctr">
              <a:spcBef>
                <a:spcPts val="0"/>
              </a:spcBef>
              <a:buSzTx/>
              <a:buNone/>
              <a:defRPr sz="3700"/>
            </a:lvl1pPr>
            <a:lvl2pPr marL="0" indent="0" algn="ctr">
              <a:spcBef>
                <a:spcPts val="0"/>
              </a:spcBef>
              <a:buSzTx/>
              <a:buNone/>
              <a:defRPr sz="3700"/>
            </a:lvl2pPr>
            <a:lvl3pPr marL="0" indent="0" algn="ctr">
              <a:spcBef>
                <a:spcPts val="0"/>
              </a:spcBef>
              <a:buSzTx/>
              <a:buNone/>
              <a:defRPr sz="3700"/>
            </a:lvl3pPr>
            <a:lvl4pPr marL="0" indent="0" algn="ctr">
              <a:spcBef>
                <a:spcPts val="0"/>
              </a:spcBef>
              <a:buSzTx/>
              <a:buNone/>
              <a:defRPr sz="3700"/>
            </a:lvl4pPr>
            <a:lvl5pPr marL="0" indent="0" algn="ctr">
              <a:spcBef>
                <a:spcPts val="0"/>
              </a:spcBef>
              <a:buSzTx/>
              <a:buNone/>
              <a:defRPr sz="3700"/>
            </a:lvl5pPr>
          </a:lstStyle>
          <a:p>
            <a:r>
              <a:t>正文级别 1</a:t>
            </a:r>
          </a:p>
          <a:p>
            <a:pPr lvl="1"/>
            <a:r>
              <a:t>正文级别 2</a:t>
            </a:r>
          </a:p>
          <a:p>
            <a:pPr lvl="2"/>
            <a:r>
              <a:t>正文级别 3</a:t>
            </a:r>
          </a:p>
          <a:p>
            <a:pPr lvl="3"/>
            <a:r>
              <a:t>正文级别 4</a:t>
            </a:r>
          </a:p>
          <a:p>
            <a:pPr lvl="4"/>
            <a:r>
              <a:t>正文级别 5</a:t>
            </a:r>
          </a:p>
        </p:txBody>
      </p:sp>
      <p:sp>
        <p:nvSpPr>
          <p:cNvPr id="41"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236315739"/>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标题 - 顶部对齐">
    <p:spTree>
      <p:nvGrpSpPr>
        <p:cNvPr id="1" name=""/>
        <p:cNvGrpSpPr/>
        <p:nvPr/>
      </p:nvGrpSpPr>
      <p:grpSpPr>
        <a:xfrm>
          <a:off x="0" y="0"/>
          <a:ext cx="0" cy="0"/>
          <a:chOff x="0" y="0"/>
          <a:chExt cx="0" cy="0"/>
        </a:xfrm>
      </p:grpSpPr>
      <p:sp>
        <p:nvSpPr>
          <p:cNvPr id="48" name="标题文本"/>
          <p:cNvSpPr txBox="1">
            <a:spLocks noGrp="1"/>
          </p:cNvSpPr>
          <p:nvPr>
            <p:ph type="title"/>
          </p:nvPr>
        </p:nvSpPr>
        <p:spPr>
          <a:prstGeom prst="rect">
            <a:avLst/>
          </a:prstGeom>
        </p:spPr>
        <p:txBody>
          <a:bodyPr/>
          <a:lstStyle/>
          <a:p>
            <a:r>
              <a:t>标题文本</a:t>
            </a:r>
          </a:p>
        </p:txBody>
      </p:sp>
      <p:sp>
        <p:nvSpPr>
          <p:cNvPr id="49"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385671579"/>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标题与项目符号">
    <p:spTree>
      <p:nvGrpSpPr>
        <p:cNvPr id="1" name=""/>
        <p:cNvGrpSpPr/>
        <p:nvPr/>
      </p:nvGrpSpPr>
      <p:grpSpPr>
        <a:xfrm>
          <a:off x="0" y="0"/>
          <a:ext cx="0" cy="0"/>
          <a:chOff x="0" y="0"/>
          <a:chExt cx="0" cy="0"/>
        </a:xfrm>
      </p:grpSpPr>
      <p:sp>
        <p:nvSpPr>
          <p:cNvPr id="56" name="标题文本"/>
          <p:cNvSpPr txBox="1">
            <a:spLocks noGrp="1"/>
          </p:cNvSpPr>
          <p:nvPr>
            <p:ph type="title"/>
          </p:nvPr>
        </p:nvSpPr>
        <p:spPr>
          <a:prstGeom prst="rect">
            <a:avLst/>
          </a:prstGeom>
        </p:spPr>
        <p:txBody>
          <a:bodyPr/>
          <a:lstStyle/>
          <a:p>
            <a:r>
              <a:t>标题文本</a:t>
            </a:r>
          </a:p>
        </p:txBody>
      </p:sp>
      <p:sp>
        <p:nvSpPr>
          <p:cNvPr id="57" name="正文级别 1…"/>
          <p:cNvSpPr txBox="1">
            <a:spLocks noGrp="1"/>
          </p:cNvSpPr>
          <p:nvPr>
            <p:ph type="body" idx="1"/>
          </p:nvPr>
        </p:nvSpPr>
        <p:spPr>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58"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390537493"/>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标题、项目符号与照片">
    <p:spTree>
      <p:nvGrpSpPr>
        <p:cNvPr id="1" name=""/>
        <p:cNvGrpSpPr/>
        <p:nvPr/>
      </p:nvGrpSpPr>
      <p:grpSpPr>
        <a:xfrm>
          <a:off x="0" y="0"/>
          <a:ext cx="0" cy="0"/>
          <a:chOff x="0" y="0"/>
          <a:chExt cx="0" cy="0"/>
        </a:xfrm>
      </p:grpSpPr>
      <p:sp>
        <p:nvSpPr>
          <p:cNvPr id="65" name="图像"/>
          <p:cNvSpPr>
            <a:spLocks noGrp="1"/>
          </p:cNvSpPr>
          <p:nvPr>
            <p:ph type="pic" sz="half" idx="13"/>
          </p:nvPr>
        </p:nvSpPr>
        <p:spPr>
          <a:xfrm>
            <a:off x="8958007" y="2590800"/>
            <a:ext cx="7112217" cy="6286500"/>
          </a:xfrm>
          <a:prstGeom prst="rect">
            <a:avLst/>
          </a:prstGeom>
        </p:spPr>
        <p:txBody>
          <a:bodyPr lIns="91439" tIns="45719" rIns="91439" bIns="45719" anchor="t">
            <a:noAutofit/>
          </a:bodyPr>
          <a:lstStyle/>
          <a:p>
            <a:endParaRPr/>
          </a:p>
        </p:txBody>
      </p:sp>
      <p:sp>
        <p:nvSpPr>
          <p:cNvPr id="66" name="标题文本"/>
          <p:cNvSpPr txBox="1">
            <a:spLocks noGrp="1"/>
          </p:cNvSpPr>
          <p:nvPr>
            <p:ph type="title"/>
          </p:nvPr>
        </p:nvSpPr>
        <p:spPr>
          <a:prstGeom prst="rect">
            <a:avLst/>
          </a:prstGeom>
        </p:spPr>
        <p:txBody>
          <a:bodyPr/>
          <a:lstStyle/>
          <a:p>
            <a:r>
              <a:t>标题文本</a:t>
            </a:r>
          </a:p>
        </p:txBody>
      </p:sp>
      <p:sp>
        <p:nvSpPr>
          <p:cNvPr id="67" name="正文级别 1…"/>
          <p:cNvSpPr txBox="1">
            <a:spLocks noGrp="1"/>
          </p:cNvSpPr>
          <p:nvPr>
            <p:ph type="body" sz="half" idx="1"/>
          </p:nvPr>
        </p:nvSpPr>
        <p:spPr>
          <a:xfrm>
            <a:off x="1270039" y="2590800"/>
            <a:ext cx="7112217"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正文级别 1</a:t>
            </a:r>
          </a:p>
          <a:p>
            <a:pPr lvl="1"/>
            <a:r>
              <a:t>正文级别 2</a:t>
            </a:r>
          </a:p>
          <a:p>
            <a:pPr lvl="2"/>
            <a:r>
              <a:t>正文级别 3</a:t>
            </a:r>
          </a:p>
          <a:p>
            <a:pPr lvl="3"/>
            <a:r>
              <a:t>正文级别 4</a:t>
            </a:r>
          </a:p>
          <a:p>
            <a:pPr lvl="4"/>
            <a:r>
              <a:t>正文级别 5</a:t>
            </a:r>
          </a:p>
        </p:txBody>
      </p:sp>
      <p:sp>
        <p:nvSpPr>
          <p:cNvPr id="68" name="幻灯片编号"/>
          <p:cNvSpPr txBox="1">
            <a:spLocks noGrp="1"/>
          </p:cNvSpPr>
          <p:nvPr>
            <p:ph type="sldNum" sz="quarter" idx="2"/>
          </p:nvPr>
        </p:nvSpPr>
        <p:spPr>
          <a:xfrm>
            <a:off x="8477264" y="9296400"/>
            <a:ext cx="376705" cy="348813"/>
          </a:xfrm>
          <a:prstGeom prst="rect">
            <a:avLst/>
          </a:prstGeom>
        </p:spPr>
        <p:txBody>
          <a:bodyPr/>
          <a:lstStyle>
            <a:lvl1pPr>
              <a:defRPr>
                <a:latin typeface="Helvetica Light"/>
                <a:ea typeface="Helvetica Light"/>
                <a:cs typeface="Helvetica Light"/>
                <a:sym typeface="Helvetica Light"/>
              </a:defRPr>
            </a:lvl1pPr>
          </a:lstStyle>
          <a:p>
            <a:fld id="{86CB4B4D-7CA3-9044-876B-883B54F8677D}" type="slidenum">
              <a:t>‹#›</a:t>
            </a:fld>
            <a:endParaRPr/>
          </a:p>
        </p:txBody>
      </p:sp>
    </p:spTree>
    <p:extLst>
      <p:ext uri="{BB962C8B-B14F-4D97-AF65-F5344CB8AC3E}">
        <p14:creationId xmlns:p14="http://schemas.microsoft.com/office/powerpoint/2010/main" val="3456909878"/>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项目符号">
    <p:spTree>
      <p:nvGrpSpPr>
        <p:cNvPr id="1" name=""/>
        <p:cNvGrpSpPr/>
        <p:nvPr/>
      </p:nvGrpSpPr>
      <p:grpSpPr>
        <a:xfrm>
          <a:off x="0" y="0"/>
          <a:ext cx="0" cy="0"/>
          <a:chOff x="0" y="0"/>
          <a:chExt cx="0" cy="0"/>
        </a:xfrm>
      </p:grpSpPr>
      <p:sp>
        <p:nvSpPr>
          <p:cNvPr id="75" name="正文级别 1…"/>
          <p:cNvSpPr txBox="1">
            <a:spLocks noGrp="1"/>
          </p:cNvSpPr>
          <p:nvPr>
            <p:ph type="body" idx="1"/>
          </p:nvPr>
        </p:nvSpPr>
        <p:spPr>
          <a:xfrm>
            <a:off x="1270039" y="1270000"/>
            <a:ext cx="14800185" cy="7213600"/>
          </a:xfrm>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76"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440334287"/>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照片 - 3 联">
    <p:spTree>
      <p:nvGrpSpPr>
        <p:cNvPr id="1" name=""/>
        <p:cNvGrpSpPr/>
        <p:nvPr/>
      </p:nvGrpSpPr>
      <p:grpSpPr>
        <a:xfrm>
          <a:off x="0" y="0"/>
          <a:ext cx="0" cy="0"/>
          <a:chOff x="0" y="0"/>
          <a:chExt cx="0" cy="0"/>
        </a:xfrm>
      </p:grpSpPr>
      <p:sp>
        <p:nvSpPr>
          <p:cNvPr id="83" name="图像"/>
          <p:cNvSpPr>
            <a:spLocks noGrp="1"/>
          </p:cNvSpPr>
          <p:nvPr>
            <p:ph type="pic" sz="quarter" idx="13"/>
          </p:nvPr>
        </p:nvSpPr>
        <p:spPr>
          <a:xfrm>
            <a:off x="8958007" y="5092700"/>
            <a:ext cx="7112217" cy="3771900"/>
          </a:xfrm>
          <a:prstGeom prst="rect">
            <a:avLst/>
          </a:prstGeom>
        </p:spPr>
        <p:txBody>
          <a:bodyPr lIns="91439" tIns="45719" rIns="91439" bIns="45719" anchor="t">
            <a:noAutofit/>
          </a:bodyPr>
          <a:lstStyle/>
          <a:p>
            <a:endParaRPr/>
          </a:p>
        </p:txBody>
      </p:sp>
      <p:sp>
        <p:nvSpPr>
          <p:cNvPr id="84" name="图像"/>
          <p:cNvSpPr>
            <a:spLocks noGrp="1"/>
          </p:cNvSpPr>
          <p:nvPr>
            <p:ph type="pic" sz="quarter" idx="14"/>
          </p:nvPr>
        </p:nvSpPr>
        <p:spPr>
          <a:xfrm>
            <a:off x="8958007" y="889000"/>
            <a:ext cx="7112217" cy="3771900"/>
          </a:xfrm>
          <a:prstGeom prst="rect">
            <a:avLst/>
          </a:prstGeom>
        </p:spPr>
        <p:txBody>
          <a:bodyPr lIns="91439" tIns="45719" rIns="91439" bIns="45719" anchor="t">
            <a:noAutofit/>
          </a:bodyPr>
          <a:lstStyle/>
          <a:p>
            <a:endParaRPr/>
          </a:p>
        </p:txBody>
      </p:sp>
      <p:sp>
        <p:nvSpPr>
          <p:cNvPr id="85" name="图像"/>
          <p:cNvSpPr>
            <a:spLocks noGrp="1"/>
          </p:cNvSpPr>
          <p:nvPr>
            <p:ph type="pic" sz="half" idx="15"/>
          </p:nvPr>
        </p:nvSpPr>
        <p:spPr>
          <a:xfrm>
            <a:off x="1270039" y="889000"/>
            <a:ext cx="7112217" cy="7975600"/>
          </a:xfrm>
          <a:prstGeom prst="rect">
            <a:avLst/>
          </a:prstGeom>
        </p:spPr>
        <p:txBody>
          <a:bodyPr lIns="91439" tIns="45719" rIns="91439" bIns="45719" anchor="t">
            <a:noAutofit/>
          </a:bodyPr>
          <a:lstStyle/>
          <a:p>
            <a:endParaRPr/>
          </a:p>
        </p:txBody>
      </p:sp>
      <p:sp>
        <p:nvSpPr>
          <p:cNvPr id="86"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809031840"/>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引文">
    <p:spTree>
      <p:nvGrpSpPr>
        <p:cNvPr id="1" name=""/>
        <p:cNvGrpSpPr/>
        <p:nvPr/>
      </p:nvGrpSpPr>
      <p:grpSpPr>
        <a:xfrm>
          <a:off x="0" y="0"/>
          <a:ext cx="0" cy="0"/>
          <a:chOff x="0" y="0"/>
          <a:chExt cx="0" cy="0"/>
        </a:xfrm>
      </p:grpSpPr>
      <p:sp>
        <p:nvSpPr>
          <p:cNvPr id="93" name="–Johnny Appleseed"/>
          <p:cNvSpPr txBox="1">
            <a:spLocks noGrp="1"/>
          </p:cNvSpPr>
          <p:nvPr>
            <p:ph type="body" sz="quarter" idx="13"/>
          </p:nvPr>
        </p:nvSpPr>
        <p:spPr>
          <a:xfrm>
            <a:off x="1693385" y="6362700"/>
            <a:ext cx="13953493" cy="471924"/>
          </a:xfrm>
          <a:prstGeom prst="rect">
            <a:avLst/>
          </a:prstGeom>
        </p:spPr>
        <p:txBody>
          <a:bodyPr anchor="t">
            <a:spAutoFit/>
          </a:bodyPr>
          <a:lstStyle>
            <a:lvl1pPr marL="0" indent="0" algn="ctr">
              <a:spcBef>
                <a:spcPts val="0"/>
              </a:spcBef>
              <a:buSzTx/>
              <a:buNone/>
              <a:defRPr sz="2400" i="1"/>
            </a:lvl1pPr>
          </a:lstStyle>
          <a:p>
            <a:r>
              <a:t>–Johnny Appleseed</a:t>
            </a:r>
          </a:p>
        </p:txBody>
      </p:sp>
      <p:sp>
        <p:nvSpPr>
          <p:cNvPr id="94" name="“在此键入引文。”"/>
          <p:cNvSpPr txBox="1">
            <a:spLocks noGrp="1"/>
          </p:cNvSpPr>
          <p:nvPr>
            <p:ph type="body" sz="quarter" idx="14"/>
          </p:nvPr>
        </p:nvSpPr>
        <p:spPr>
          <a:xfrm>
            <a:off x="1693385" y="4259095"/>
            <a:ext cx="13953493" cy="625812"/>
          </a:xfrm>
          <a:prstGeom prst="rect">
            <a:avLst/>
          </a:prstGeom>
        </p:spPr>
        <p:txBody>
          <a:bodyPr>
            <a:spAutoFit/>
          </a:bodyPr>
          <a:lstStyle>
            <a:lvl1pPr marL="0" indent="0" algn="ctr">
              <a:spcBef>
                <a:spcPts val="0"/>
              </a:spcBef>
              <a:buSzTx/>
              <a:buNone/>
              <a:defRPr sz="3400">
                <a:latin typeface="+mn-lt"/>
                <a:ea typeface="+mn-ea"/>
                <a:cs typeface="+mn-cs"/>
                <a:sym typeface="Helvetica Neue Medium"/>
              </a:defRPr>
            </a:lvl1pPr>
          </a:lstStyle>
          <a:p>
            <a:r>
              <a:t>“在此键入引文。”</a:t>
            </a:r>
          </a:p>
        </p:txBody>
      </p:sp>
      <p:sp>
        <p:nvSpPr>
          <p:cNvPr id="95"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571021052"/>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照片">
    <p:spTree>
      <p:nvGrpSpPr>
        <p:cNvPr id="1" name=""/>
        <p:cNvGrpSpPr/>
        <p:nvPr/>
      </p:nvGrpSpPr>
      <p:grpSpPr>
        <a:xfrm>
          <a:off x="0" y="0"/>
          <a:ext cx="0" cy="0"/>
          <a:chOff x="0" y="0"/>
          <a:chExt cx="0" cy="0"/>
        </a:xfrm>
      </p:grpSpPr>
      <p:sp>
        <p:nvSpPr>
          <p:cNvPr id="102" name="图像"/>
          <p:cNvSpPr>
            <a:spLocks noGrp="1"/>
          </p:cNvSpPr>
          <p:nvPr>
            <p:ph type="pic" idx="13"/>
          </p:nvPr>
        </p:nvSpPr>
        <p:spPr>
          <a:xfrm>
            <a:off x="0" y="0"/>
            <a:ext cx="17340263" cy="9753600"/>
          </a:xfrm>
          <a:prstGeom prst="rect">
            <a:avLst/>
          </a:prstGeom>
        </p:spPr>
        <p:txBody>
          <a:bodyPr lIns="91439" tIns="45719" rIns="91439" bIns="45719" anchor="t">
            <a:noAutofit/>
          </a:bodyPr>
          <a:lstStyle/>
          <a:p>
            <a:endParaRPr/>
          </a:p>
        </p:txBody>
      </p:sp>
      <p:sp>
        <p:nvSpPr>
          <p:cNvPr id="103"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351525058"/>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空白">
    <p:spTree>
      <p:nvGrpSpPr>
        <p:cNvPr id="1" name=""/>
        <p:cNvGrpSpPr/>
        <p:nvPr/>
      </p:nvGrpSpPr>
      <p:grpSpPr>
        <a:xfrm>
          <a:off x="0" y="0"/>
          <a:ext cx="0" cy="0"/>
          <a:chOff x="0" y="0"/>
          <a:chExt cx="0" cy="0"/>
        </a:xfrm>
      </p:grpSpPr>
      <p:sp>
        <p:nvSpPr>
          <p:cNvPr id="110"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78566265"/>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标题 - 顶部对齐">
    <p:spTree>
      <p:nvGrpSpPr>
        <p:cNvPr id="1" name=""/>
        <p:cNvGrpSpPr/>
        <p:nvPr/>
      </p:nvGrpSpPr>
      <p:grpSpPr>
        <a:xfrm>
          <a:off x="0" y="0"/>
          <a:ext cx="0" cy="0"/>
          <a:chOff x="0" y="0"/>
          <a:chExt cx="0" cy="0"/>
        </a:xfrm>
      </p:grpSpPr>
      <p:sp>
        <p:nvSpPr>
          <p:cNvPr id="48" name="标题文本"/>
          <p:cNvSpPr txBox="1">
            <a:spLocks noGrp="1"/>
          </p:cNvSpPr>
          <p:nvPr>
            <p:ph type="title"/>
          </p:nvPr>
        </p:nvSpPr>
        <p:spPr>
          <a:prstGeom prst="rect">
            <a:avLst/>
          </a:prstGeom>
        </p:spPr>
        <p:txBody>
          <a:bodyPr/>
          <a:lstStyle/>
          <a:p>
            <a:r>
              <a:t>标题文本</a:t>
            </a:r>
          </a:p>
        </p:txBody>
      </p:sp>
      <p:sp>
        <p:nvSpPr>
          <p:cNvPr id="49"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标题 - 居中">
    <p:spTree>
      <p:nvGrpSpPr>
        <p:cNvPr id="1" name=""/>
        <p:cNvGrpSpPr/>
        <p:nvPr/>
      </p:nvGrpSpPr>
      <p:grpSpPr>
        <a:xfrm>
          <a:off x="0" y="0"/>
          <a:ext cx="0" cy="0"/>
          <a:chOff x="0" y="0"/>
          <a:chExt cx="0" cy="0"/>
        </a:xfrm>
      </p:grpSpPr>
      <p:sp>
        <p:nvSpPr>
          <p:cNvPr id="30" name="标题文本"/>
          <p:cNvSpPr txBox="1">
            <a:spLocks noGrp="1"/>
          </p:cNvSpPr>
          <p:nvPr>
            <p:ph type="title"/>
          </p:nvPr>
        </p:nvSpPr>
        <p:spPr>
          <a:xfrm>
            <a:off x="1693385" y="3225801"/>
            <a:ext cx="13953493" cy="3302000"/>
          </a:xfrm>
          <a:prstGeom prst="rect">
            <a:avLst/>
          </a:prstGeom>
        </p:spPr>
        <p:txBody>
          <a:bodyPr/>
          <a:lstStyle/>
          <a:p>
            <a:r>
              <a:t>标题文本</a:t>
            </a:r>
          </a:p>
        </p:txBody>
      </p:sp>
      <p:sp>
        <p:nvSpPr>
          <p:cNvPr id="31"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292669406"/>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cSld name="标题 - 顶部对齐">
    <p:spTree>
      <p:nvGrpSpPr>
        <p:cNvPr id="1" name=""/>
        <p:cNvGrpSpPr/>
        <p:nvPr/>
      </p:nvGrpSpPr>
      <p:grpSpPr>
        <a:xfrm>
          <a:off x="0" y="0"/>
          <a:ext cx="0" cy="0"/>
          <a:chOff x="0" y="0"/>
          <a:chExt cx="0" cy="0"/>
        </a:xfrm>
      </p:grpSpPr>
      <p:sp>
        <p:nvSpPr>
          <p:cNvPr id="48" name="标题文本"/>
          <p:cNvSpPr txBox="1">
            <a:spLocks noGrp="1"/>
          </p:cNvSpPr>
          <p:nvPr>
            <p:ph type="title"/>
          </p:nvPr>
        </p:nvSpPr>
        <p:spPr>
          <a:prstGeom prst="rect">
            <a:avLst/>
          </a:prstGeom>
        </p:spPr>
        <p:txBody>
          <a:bodyPr/>
          <a:lstStyle/>
          <a:p>
            <a:r>
              <a:t>标题文本</a:t>
            </a:r>
          </a:p>
        </p:txBody>
      </p:sp>
      <p:sp>
        <p:nvSpPr>
          <p:cNvPr id="49"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17916620"/>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type="tx">
  <p:cSld name="标题与项目符号">
    <p:spTree>
      <p:nvGrpSpPr>
        <p:cNvPr id="1" name=""/>
        <p:cNvGrpSpPr/>
        <p:nvPr/>
      </p:nvGrpSpPr>
      <p:grpSpPr>
        <a:xfrm>
          <a:off x="0" y="0"/>
          <a:ext cx="0" cy="0"/>
          <a:chOff x="0" y="0"/>
          <a:chExt cx="0" cy="0"/>
        </a:xfrm>
      </p:grpSpPr>
      <p:sp>
        <p:nvSpPr>
          <p:cNvPr id="56" name="标题文本"/>
          <p:cNvSpPr txBox="1">
            <a:spLocks noGrp="1"/>
          </p:cNvSpPr>
          <p:nvPr>
            <p:ph type="title"/>
          </p:nvPr>
        </p:nvSpPr>
        <p:spPr>
          <a:prstGeom prst="rect">
            <a:avLst/>
          </a:prstGeom>
        </p:spPr>
        <p:txBody>
          <a:bodyPr/>
          <a:lstStyle/>
          <a:p>
            <a:r>
              <a:t>标题文本</a:t>
            </a:r>
          </a:p>
        </p:txBody>
      </p:sp>
      <p:sp>
        <p:nvSpPr>
          <p:cNvPr id="57" name="正文级别 1…"/>
          <p:cNvSpPr txBox="1">
            <a:spLocks noGrp="1"/>
          </p:cNvSpPr>
          <p:nvPr>
            <p:ph type="body" idx="1"/>
          </p:nvPr>
        </p:nvSpPr>
        <p:spPr>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58"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511502045"/>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name="标题、项目符号与照片">
    <p:spTree>
      <p:nvGrpSpPr>
        <p:cNvPr id="1" name=""/>
        <p:cNvGrpSpPr/>
        <p:nvPr/>
      </p:nvGrpSpPr>
      <p:grpSpPr>
        <a:xfrm>
          <a:off x="0" y="0"/>
          <a:ext cx="0" cy="0"/>
          <a:chOff x="0" y="0"/>
          <a:chExt cx="0" cy="0"/>
        </a:xfrm>
      </p:grpSpPr>
      <p:sp>
        <p:nvSpPr>
          <p:cNvPr id="65" name="图像"/>
          <p:cNvSpPr>
            <a:spLocks noGrp="1"/>
          </p:cNvSpPr>
          <p:nvPr>
            <p:ph type="pic" sz="half" idx="13"/>
          </p:nvPr>
        </p:nvSpPr>
        <p:spPr>
          <a:xfrm>
            <a:off x="8958009" y="2590800"/>
            <a:ext cx="7112217" cy="6286500"/>
          </a:xfrm>
          <a:prstGeom prst="rect">
            <a:avLst/>
          </a:prstGeom>
        </p:spPr>
        <p:txBody>
          <a:bodyPr lIns="91439" tIns="45719" rIns="91439" bIns="45719" anchor="t">
            <a:noAutofit/>
          </a:bodyPr>
          <a:lstStyle/>
          <a:p>
            <a:endParaRPr/>
          </a:p>
        </p:txBody>
      </p:sp>
      <p:sp>
        <p:nvSpPr>
          <p:cNvPr id="66" name="标题文本"/>
          <p:cNvSpPr txBox="1">
            <a:spLocks noGrp="1"/>
          </p:cNvSpPr>
          <p:nvPr>
            <p:ph type="title"/>
          </p:nvPr>
        </p:nvSpPr>
        <p:spPr>
          <a:prstGeom prst="rect">
            <a:avLst/>
          </a:prstGeom>
        </p:spPr>
        <p:txBody>
          <a:bodyPr/>
          <a:lstStyle/>
          <a:p>
            <a:r>
              <a:t>标题文本</a:t>
            </a:r>
          </a:p>
        </p:txBody>
      </p:sp>
      <p:sp>
        <p:nvSpPr>
          <p:cNvPr id="67" name="正文级别 1…"/>
          <p:cNvSpPr txBox="1">
            <a:spLocks noGrp="1"/>
          </p:cNvSpPr>
          <p:nvPr>
            <p:ph type="body" sz="half" idx="1"/>
          </p:nvPr>
        </p:nvSpPr>
        <p:spPr>
          <a:xfrm>
            <a:off x="1270040" y="2590800"/>
            <a:ext cx="7112217" cy="6286500"/>
          </a:xfrm>
          <a:prstGeom prst="rect">
            <a:avLst/>
          </a:prstGeom>
        </p:spPr>
        <p:txBody>
          <a:bodyPr/>
          <a:lstStyle>
            <a:lvl1pPr marL="457199" indent="-457199">
              <a:spcBef>
                <a:spcPts val="4267"/>
              </a:spcBef>
              <a:defRPr sz="3733"/>
            </a:lvl1pPr>
            <a:lvl2pPr marL="914399" indent="-457199">
              <a:spcBef>
                <a:spcPts val="4267"/>
              </a:spcBef>
              <a:defRPr sz="3733"/>
            </a:lvl2pPr>
            <a:lvl3pPr marL="1371598" indent="-457199">
              <a:spcBef>
                <a:spcPts val="4267"/>
              </a:spcBef>
              <a:defRPr sz="3733"/>
            </a:lvl3pPr>
            <a:lvl4pPr marL="1828797" indent="-457199">
              <a:spcBef>
                <a:spcPts val="4267"/>
              </a:spcBef>
              <a:defRPr sz="3733"/>
            </a:lvl4pPr>
            <a:lvl5pPr marL="2285997" indent="-457199">
              <a:spcBef>
                <a:spcPts val="4267"/>
              </a:spcBef>
              <a:defRPr sz="3733"/>
            </a:lvl5pPr>
          </a:lstStyle>
          <a:p>
            <a:r>
              <a:t>正文级别 1</a:t>
            </a:r>
          </a:p>
          <a:p>
            <a:pPr lvl="1"/>
            <a:r>
              <a:t>正文级别 2</a:t>
            </a:r>
          </a:p>
          <a:p>
            <a:pPr lvl="2"/>
            <a:r>
              <a:t>正文级别 3</a:t>
            </a:r>
          </a:p>
          <a:p>
            <a:pPr lvl="3"/>
            <a:r>
              <a:t>正文级别 4</a:t>
            </a:r>
          </a:p>
          <a:p>
            <a:pPr lvl="4"/>
            <a:r>
              <a:t>正文级别 5</a:t>
            </a:r>
          </a:p>
        </p:txBody>
      </p:sp>
      <p:sp>
        <p:nvSpPr>
          <p:cNvPr id="68" name="幻灯片编号"/>
          <p:cNvSpPr txBox="1">
            <a:spLocks noGrp="1"/>
          </p:cNvSpPr>
          <p:nvPr>
            <p:ph type="sldNum" sz="quarter" idx="2"/>
          </p:nvPr>
        </p:nvSpPr>
        <p:spPr>
          <a:xfrm>
            <a:off x="8455631" y="9296401"/>
            <a:ext cx="466474" cy="430824"/>
          </a:xfrm>
          <a:prstGeom prst="rect">
            <a:avLst/>
          </a:prstGeom>
        </p:spPr>
        <p:txBody>
          <a:bodyPr/>
          <a:lstStyle>
            <a:lvl1pPr>
              <a:defRPr>
                <a:latin typeface="Helvetica Light"/>
                <a:ea typeface="Helvetica Light"/>
                <a:cs typeface="Helvetica Light"/>
                <a:sym typeface="Helvetica Light"/>
              </a:defRPr>
            </a:lvl1pPr>
          </a:lstStyle>
          <a:p>
            <a:fld id="{86CB4B4D-7CA3-9044-876B-883B54F8677D}" type="slidenum">
              <a:t>‹#›</a:t>
            </a:fld>
            <a:endParaRPr/>
          </a:p>
        </p:txBody>
      </p:sp>
    </p:spTree>
    <p:extLst>
      <p:ext uri="{BB962C8B-B14F-4D97-AF65-F5344CB8AC3E}">
        <p14:creationId xmlns:p14="http://schemas.microsoft.com/office/powerpoint/2010/main" val="45781024"/>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type="tx">
  <p:cSld name="项目符号">
    <p:spTree>
      <p:nvGrpSpPr>
        <p:cNvPr id="1" name=""/>
        <p:cNvGrpSpPr/>
        <p:nvPr/>
      </p:nvGrpSpPr>
      <p:grpSpPr>
        <a:xfrm>
          <a:off x="0" y="0"/>
          <a:ext cx="0" cy="0"/>
          <a:chOff x="0" y="0"/>
          <a:chExt cx="0" cy="0"/>
        </a:xfrm>
      </p:grpSpPr>
      <p:sp>
        <p:nvSpPr>
          <p:cNvPr id="75" name="正文级别 1…"/>
          <p:cNvSpPr txBox="1">
            <a:spLocks noGrp="1"/>
          </p:cNvSpPr>
          <p:nvPr>
            <p:ph type="body" idx="1"/>
          </p:nvPr>
        </p:nvSpPr>
        <p:spPr>
          <a:xfrm>
            <a:off x="1270039" y="1270001"/>
            <a:ext cx="14800185" cy="7213601"/>
          </a:xfrm>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76"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999831123"/>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type="tx">
  <p:cSld name="照片 - 3 联">
    <p:spTree>
      <p:nvGrpSpPr>
        <p:cNvPr id="1" name=""/>
        <p:cNvGrpSpPr/>
        <p:nvPr/>
      </p:nvGrpSpPr>
      <p:grpSpPr>
        <a:xfrm>
          <a:off x="0" y="0"/>
          <a:ext cx="0" cy="0"/>
          <a:chOff x="0" y="0"/>
          <a:chExt cx="0" cy="0"/>
        </a:xfrm>
      </p:grpSpPr>
      <p:sp>
        <p:nvSpPr>
          <p:cNvPr id="83" name="图像"/>
          <p:cNvSpPr>
            <a:spLocks noGrp="1"/>
          </p:cNvSpPr>
          <p:nvPr>
            <p:ph type="pic" sz="quarter" idx="13"/>
          </p:nvPr>
        </p:nvSpPr>
        <p:spPr>
          <a:xfrm>
            <a:off x="8958009" y="5092701"/>
            <a:ext cx="7112217" cy="3771900"/>
          </a:xfrm>
          <a:prstGeom prst="rect">
            <a:avLst/>
          </a:prstGeom>
        </p:spPr>
        <p:txBody>
          <a:bodyPr lIns="91439" tIns="45719" rIns="91439" bIns="45719" anchor="t">
            <a:noAutofit/>
          </a:bodyPr>
          <a:lstStyle/>
          <a:p>
            <a:endParaRPr/>
          </a:p>
        </p:txBody>
      </p:sp>
      <p:sp>
        <p:nvSpPr>
          <p:cNvPr id="84" name="图像"/>
          <p:cNvSpPr>
            <a:spLocks noGrp="1"/>
          </p:cNvSpPr>
          <p:nvPr>
            <p:ph type="pic" sz="quarter" idx="14"/>
          </p:nvPr>
        </p:nvSpPr>
        <p:spPr>
          <a:xfrm>
            <a:off x="8958009" y="889000"/>
            <a:ext cx="7112217" cy="3771900"/>
          </a:xfrm>
          <a:prstGeom prst="rect">
            <a:avLst/>
          </a:prstGeom>
        </p:spPr>
        <p:txBody>
          <a:bodyPr lIns="91439" tIns="45719" rIns="91439" bIns="45719" anchor="t">
            <a:noAutofit/>
          </a:bodyPr>
          <a:lstStyle/>
          <a:p>
            <a:endParaRPr/>
          </a:p>
        </p:txBody>
      </p:sp>
      <p:sp>
        <p:nvSpPr>
          <p:cNvPr id="85" name="图像"/>
          <p:cNvSpPr>
            <a:spLocks noGrp="1"/>
          </p:cNvSpPr>
          <p:nvPr>
            <p:ph type="pic" sz="half" idx="15"/>
          </p:nvPr>
        </p:nvSpPr>
        <p:spPr>
          <a:xfrm>
            <a:off x="1270040" y="889000"/>
            <a:ext cx="7112217" cy="7975600"/>
          </a:xfrm>
          <a:prstGeom prst="rect">
            <a:avLst/>
          </a:prstGeom>
        </p:spPr>
        <p:txBody>
          <a:bodyPr lIns="91439" tIns="45719" rIns="91439" bIns="45719" anchor="t">
            <a:noAutofit/>
          </a:bodyPr>
          <a:lstStyle/>
          <a:p>
            <a:endParaRPr/>
          </a:p>
        </p:txBody>
      </p:sp>
      <p:sp>
        <p:nvSpPr>
          <p:cNvPr id="86"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467804123"/>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type="tx">
  <p:cSld name="引文">
    <p:spTree>
      <p:nvGrpSpPr>
        <p:cNvPr id="1" name=""/>
        <p:cNvGrpSpPr/>
        <p:nvPr/>
      </p:nvGrpSpPr>
      <p:grpSpPr>
        <a:xfrm>
          <a:off x="0" y="0"/>
          <a:ext cx="0" cy="0"/>
          <a:chOff x="0" y="0"/>
          <a:chExt cx="0" cy="0"/>
        </a:xfrm>
      </p:grpSpPr>
      <p:sp>
        <p:nvSpPr>
          <p:cNvPr id="93" name="–Johnny Appleseed"/>
          <p:cNvSpPr txBox="1">
            <a:spLocks noGrp="1"/>
          </p:cNvSpPr>
          <p:nvPr>
            <p:ph type="body" sz="quarter" idx="13"/>
          </p:nvPr>
        </p:nvSpPr>
        <p:spPr>
          <a:xfrm>
            <a:off x="1693385" y="6362701"/>
            <a:ext cx="13953493" cy="595035"/>
          </a:xfrm>
          <a:prstGeom prst="rect">
            <a:avLst/>
          </a:prstGeom>
        </p:spPr>
        <p:txBody>
          <a:bodyPr anchor="t">
            <a:spAutoFit/>
          </a:bodyPr>
          <a:lstStyle>
            <a:lvl1pPr marL="0" indent="0" algn="ctr">
              <a:spcBef>
                <a:spcPts val="0"/>
              </a:spcBef>
              <a:buSzTx/>
              <a:buNone/>
              <a:defRPr sz="3200" i="1"/>
            </a:lvl1pPr>
          </a:lstStyle>
          <a:p>
            <a:r>
              <a:t>–Johnny Appleseed</a:t>
            </a:r>
          </a:p>
        </p:txBody>
      </p:sp>
      <p:sp>
        <p:nvSpPr>
          <p:cNvPr id="94" name="“在此键入引文。”"/>
          <p:cNvSpPr txBox="1">
            <a:spLocks noGrp="1"/>
          </p:cNvSpPr>
          <p:nvPr>
            <p:ph type="body" sz="quarter" idx="14"/>
          </p:nvPr>
        </p:nvSpPr>
        <p:spPr>
          <a:xfrm>
            <a:off x="1693385" y="4171828"/>
            <a:ext cx="13953493" cy="800347"/>
          </a:xfrm>
          <a:prstGeom prst="rect">
            <a:avLst/>
          </a:prstGeom>
        </p:spPr>
        <p:txBody>
          <a:bodyPr>
            <a:spAutoFit/>
          </a:bodyPr>
          <a:lstStyle>
            <a:lvl1pPr marL="0" indent="0" algn="ctr">
              <a:spcBef>
                <a:spcPts val="0"/>
              </a:spcBef>
              <a:buSzTx/>
              <a:buNone/>
              <a:defRPr sz="4534">
                <a:latin typeface="+mn-lt"/>
                <a:ea typeface="+mn-ea"/>
                <a:cs typeface="+mn-cs"/>
                <a:sym typeface="Helvetica Neue Medium"/>
              </a:defRPr>
            </a:lvl1pPr>
          </a:lstStyle>
          <a:p>
            <a:r>
              <a:t>“在此键入引文。”</a:t>
            </a:r>
          </a:p>
        </p:txBody>
      </p:sp>
      <p:sp>
        <p:nvSpPr>
          <p:cNvPr id="95"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222237875"/>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type="tx">
  <p:cSld name="照片">
    <p:spTree>
      <p:nvGrpSpPr>
        <p:cNvPr id="1" name=""/>
        <p:cNvGrpSpPr/>
        <p:nvPr/>
      </p:nvGrpSpPr>
      <p:grpSpPr>
        <a:xfrm>
          <a:off x="0" y="0"/>
          <a:ext cx="0" cy="0"/>
          <a:chOff x="0" y="0"/>
          <a:chExt cx="0" cy="0"/>
        </a:xfrm>
      </p:grpSpPr>
      <p:sp>
        <p:nvSpPr>
          <p:cNvPr id="102" name="图像"/>
          <p:cNvSpPr>
            <a:spLocks noGrp="1"/>
          </p:cNvSpPr>
          <p:nvPr>
            <p:ph type="pic" idx="13"/>
          </p:nvPr>
        </p:nvSpPr>
        <p:spPr>
          <a:xfrm>
            <a:off x="0" y="0"/>
            <a:ext cx="17340263" cy="9753600"/>
          </a:xfrm>
          <a:prstGeom prst="rect">
            <a:avLst/>
          </a:prstGeom>
        </p:spPr>
        <p:txBody>
          <a:bodyPr lIns="91439" tIns="45719" rIns="91439" bIns="45719" anchor="t">
            <a:noAutofit/>
          </a:bodyPr>
          <a:lstStyle/>
          <a:p>
            <a:endParaRPr/>
          </a:p>
        </p:txBody>
      </p:sp>
      <p:sp>
        <p:nvSpPr>
          <p:cNvPr id="103"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007849890"/>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副标题页">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05BB18BE-3E13-46BB-B9B7-3D2021C2A1AA}"/>
              </a:ext>
            </a:extLst>
          </p:cNvPr>
          <p:cNvGrpSpPr/>
          <p:nvPr userDrawn="1"/>
        </p:nvGrpSpPr>
        <p:grpSpPr>
          <a:xfrm>
            <a:off x="4919776" y="1016000"/>
            <a:ext cx="7362913" cy="7362699"/>
            <a:chOff x="1133019" y="2416926"/>
            <a:chExt cx="1613394" cy="1613396"/>
          </a:xfrm>
          <a:solidFill>
            <a:srgbClr val="FFFFFF"/>
          </a:solidFill>
        </p:grpSpPr>
        <p:sp>
          <p:nvSpPr>
            <p:cNvPr id="5" name="椭圆 4">
              <a:extLst>
                <a:ext uri="{FF2B5EF4-FFF2-40B4-BE49-F238E27FC236}">
                  <a16:creationId xmlns:a16="http://schemas.microsoft.com/office/drawing/2014/main" id="{49D61F5A-DB67-4F29-9C94-52FA8BE45C79}"/>
                </a:ext>
              </a:extLst>
            </p:cNvPr>
            <p:cNvSpPr/>
            <p:nvPr/>
          </p:nvSpPr>
          <p:spPr>
            <a:xfrm rot="19741494">
              <a:off x="1136666" y="2420574"/>
              <a:ext cx="1606100" cy="16061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marL="0" marR="0" lvl="0" indent="0" algn="ctr" defTabSz="1300393" rtl="0" eaLnBrk="1" fontAlgn="auto" latinLnBrk="0" hangingPunct="1">
                <a:lnSpc>
                  <a:spcPct val="100000"/>
                </a:lnSpc>
                <a:spcBef>
                  <a:spcPct val="0"/>
                </a:spcBef>
                <a:spcAft>
                  <a:spcPct val="0"/>
                </a:spcAft>
                <a:buClrTx/>
                <a:buSzTx/>
                <a:buFontTx/>
                <a:buNone/>
                <a:defRPr/>
              </a:pPr>
              <a:endParaRPr kumimoji="0" lang="zh-CN" altLang="en-US" sz="256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Regular"/>
                <a:cs typeface="+mn-cs"/>
              </a:endParaRPr>
            </a:p>
          </p:txBody>
        </p:sp>
        <p:grpSp>
          <p:nvGrpSpPr>
            <p:cNvPr id="6" name="组合 5">
              <a:extLst>
                <a:ext uri="{FF2B5EF4-FFF2-40B4-BE49-F238E27FC236}">
                  <a16:creationId xmlns:a16="http://schemas.microsoft.com/office/drawing/2014/main" id="{2844DF99-56E5-4791-9226-877B44DC6B06}"/>
                </a:ext>
              </a:extLst>
            </p:cNvPr>
            <p:cNvGrpSpPr/>
            <p:nvPr/>
          </p:nvGrpSpPr>
          <p:grpSpPr>
            <a:xfrm>
              <a:off x="1133019" y="2416926"/>
              <a:ext cx="1613394" cy="1613396"/>
              <a:chOff x="1133019" y="2416926"/>
              <a:chExt cx="1613394" cy="1613396"/>
            </a:xfrm>
            <a:grpFill/>
          </p:grpSpPr>
          <p:sp>
            <p:nvSpPr>
              <p:cNvPr id="7" name="弧形 6">
                <a:extLst>
                  <a:ext uri="{FF2B5EF4-FFF2-40B4-BE49-F238E27FC236}">
                    <a16:creationId xmlns:a16="http://schemas.microsoft.com/office/drawing/2014/main" id="{47C981F9-B956-4BD7-B719-942BDED08E8C}"/>
                  </a:ext>
                </a:extLst>
              </p:cNvPr>
              <p:cNvSpPr/>
              <p:nvPr/>
            </p:nvSpPr>
            <p:spPr>
              <a:xfrm rot="18364988">
                <a:off x="1133018" y="2416927"/>
                <a:ext cx="1613396" cy="1613394"/>
              </a:xfrm>
              <a:prstGeom prst="arc">
                <a:avLst/>
              </a:prstGeom>
              <a:grpFill/>
              <a:ln w="38100" cap="rnd">
                <a:gradFill flip="none" rotWithShape="1">
                  <a:gsLst>
                    <a:gs pos="0">
                      <a:schemeClr val="accent1"/>
                    </a:gs>
                    <a:gs pos="100000">
                      <a:schemeClr val="accent1">
                        <a:alpha val="0"/>
                      </a:schemeClr>
                    </a:gs>
                  </a:gsLst>
                  <a:lin ang="162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marL="0" marR="0" lvl="0" indent="0" algn="ctr" defTabSz="1300393" rtl="0" eaLnBrk="1" fontAlgn="auto" latinLnBrk="0" hangingPunct="1">
                  <a:lnSpc>
                    <a:spcPct val="100000"/>
                  </a:lnSpc>
                  <a:spcBef>
                    <a:spcPct val="0"/>
                  </a:spcBef>
                  <a:spcAft>
                    <a:spcPct val="0"/>
                  </a:spcAft>
                  <a:buClrTx/>
                  <a:buSzTx/>
                  <a:buFontTx/>
                  <a:buNone/>
                  <a:defRPr/>
                </a:pPr>
                <a:endParaRPr kumimoji="0" lang="zh-CN" altLang="en-US" sz="2844" b="0" i="0" u="none" strike="noStrike" kern="1200" cap="none" spc="0" normalizeH="0" baseline="0" noProof="0" dirty="0">
                  <a:ln>
                    <a:noFill/>
                  </a:ln>
                  <a:solidFill>
                    <a:prstClr val="white"/>
                  </a:solidFill>
                  <a:effectLst/>
                  <a:uLnTx/>
                  <a:uFillTx/>
                  <a:latin typeface="思源黑体 CN Light" panose="020B0300000000000000" pitchFamily="34" charset="-122"/>
                  <a:ea typeface="汉仪旗黑X1-55W"/>
                  <a:cs typeface="+mn-cs"/>
                </a:endParaRPr>
              </a:p>
            </p:txBody>
          </p:sp>
          <p:sp>
            <p:nvSpPr>
              <p:cNvPr id="8" name="弧形 7">
                <a:extLst>
                  <a:ext uri="{FF2B5EF4-FFF2-40B4-BE49-F238E27FC236}">
                    <a16:creationId xmlns:a16="http://schemas.microsoft.com/office/drawing/2014/main" id="{418CD849-4F28-4975-B84B-F296940FC768}"/>
                  </a:ext>
                </a:extLst>
              </p:cNvPr>
              <p:cNvSpPr/>
              <p:nvPr/>
            </p:nvSpPr>
            <p:spPr>
              <a:xfrm rot="7564987">
                <a:off x="1133018" y="2416927"/>
                <a:ext cx="1613396" cy="1613394"/>
              </a:xfrm>
              <a:prstGeom prst="arc">
                <a:avLst/>
              </a:prstGeom>
              <a:grpFill/>
              <a:ln w="38100">
                <a:gradFill flip="none" rotWithShape="1">
                  <a:gsLst>
                    <a:gs pos="0">
                      <a:schemeClr val="accent1"/>
                    </a:gs>
                    <a:gs pos="100000">
                      <a:schemeClr val="accent1">
                        <a:alpha val="0"/>
                      </a:schemeClr>
                    </a:gs>
                  </a:gsLst>
                  <a:lin ang="162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marL="0" marR="0" lvl="0" indent="0" algn="ctr" defTabSz="1300393" rtl="0" eaLnBrk="1" fontAlgn="auto" latinLnBrk="0" hangingPunct="1">
                  <a:lnSpc>
                    <a:spcPct val="100000"/>
                  </a:lnSpc>
                  <a:spcBef>
                    <a:spcPct val="0"/>
                  </a:spcBef>
                  <a:spcAft>
                    <a:spcPct val="0"/>
                  </a:spcAft>
                  <a:buClrTx/>
                  <a:buSzTx/>
                  <a:buFontTx/>
                  <a:buNone/>
                  <a:defRPr/>
                </a:pPr>
                <a:endParaRPr kumimoji="0" lang="zh-CN" altLang="en-US" sz="2844" b="0" i="0" u="none" strike="noStrike" kern="1200" cap="none" spc="0" normalizeH="0" baseline="0" noProof="0" dirty="0">
                  <a:ln>
                    <a:noFill/>
                  </a:ln>
                  <a:solidFill>
                    <a:prstClr val="white"/>
                  </a:solidFill>
                  <a:effectLst/>
                  <a:uLnTx/>
                  <a:uFillTx/>
                  <a:latin typeface="思源黑体 CN Light" panose="020B0300000000000000" pitchFamily="34" charset="-122"/>
                  <a:ea typeface="汉仪旗黑X1-55W"/>
                  <a:cs typeface="+mn-cs"/>
                </a:endParaRPr>
              </a:p>
            </p:txBody>
          </p:sp>
        </p:grpSp>
      </p:grpSp>
      <p:grpSp>
        <p:nvGrpSpPr>
          <p:cNvPr id="12" name="组合 11">
            <a:extLst>
              <a:ext uri="{FF2B5EF4-FFF2-40B4-BE49-F238E27FC236}">
                <a16:creationId xmlns:a16="http://schemas.microsoft.com/office/drawing/2014/main" id="{17A481FA-6310-40F1-835A-8106F3A392D8}"/>
              </a:ext>
            </a:extLst>
          </p:cNvPr>
          <p:cNvGrpSpPr/>
          <p:nvPr userDrawn="1"/>
        </p:nvGrpSpPr>
        <p:grpSpPr>
          <a:xfrm rot="5400000">
            <a:off x="413129" y="-3222432"/>
            <a:ext cx="16514005" cy="16514535"/>
            <a:chOff x="1133019" y="2416926"/>
            <a:chExt cx="1613394" cy="1613396"/>
          </a:xfrm>
        </p:grpSpPr>
        <p:sp>
          <p:nvSpPr>
            <p:cNvPr id="13" name="弧形 12">
              <a:extLst>
                <a:ext uri="{FF2B5EF4-FFF2-40B4-BE49-F238E27FC236}">
                  <a16:creationId xmlns:a16="http://schemas.microsoft.com/office/drawing/2014/main" id="{3C5BBC13-F8DA-42E2-8685-993C799D54F1}"/>
                </a:ext>
              </a:extLst>
            </p:cNvPr>
            <p:cNvSpPr/>
            <p:nvPr/>
          </p:nvSpPr>
          <p:spPr>
            <a:xfrm rot="18364988">
              <a:off x="1133018" y="2416927"/>
              <a:ext cx="1613396" cy="1613394"/>
            </a:xfrm>
            <a:prstGeom prst="arc">
              <a:avLst/>
            </a:prstGeom>
            <a:noFill/>
            <a:ln w="22225">
              <a:gradFill flip="none" rotWithShape="1">
                <a:gsLst>
                  <a:gs pos="0">
                    <a:schemeClr val="accent1">
                      <a:lumMod val="20000"/>
                      <a:lumOff val="80000"/>
                    </a:schemeClr>
                  </a:gs>
                  <a:gs pos="100000">
                    <a:schemeClr val="accent1">
                      <a:lumMod val="20000"/>
                      <a:lumOff val="80000"/>
                      <a:alpha val="0"/>
                    </a:schemeClr>
                  </a:gs>
                </a:gsLst>
                <a:lin ang="162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algn="ctr"/>
              <a:endParaRPr lang="zh-CN" altLang="en-US" sz="2844" dirty="0">
                <a:solidFill>
                  <a:prstClr val="white"/>
                </a:solidFill>
                <a:latin typeface="思源黑体 CN Light" panose="020B0300000000000000" pitchFamily="34" charset="-122"/>
                <a:ea typeface="汉仪旗黑X1-55W"/>
              </a:endParaRPr>
            </a:p>
          </p:txBody>
        </p:sp>
        <p:sp>
          <p:nvSpPr>
            <p:cNvPr id="14" name="弧形 13">
              <a:extLst>
                <a:ext uri="{FF2B5EF4-FFF2-40B4-BE49-F238E27FC236}">
                  <a16:creationId xmlns:a16="http://schemas.microsoft.com/office/drawing/2014/main" id="{5AA827DF-89A3-45CB-B73F-0967509BD158}"/>
                </a:ext>
              </a:extLst>
            </p:cNvPr>
            <p:cNvSpPr/>
            <p:nvPr/>
          </p:nvSpPr>
          <p:spPr>
            <a:xfrm rot="7564987">
              <a:off x="1133018" y="2416927"/>
              <a:ext cx="1613396" cy="1613394"/>
            </a:xfrm>
            <a:prstGeom prst="arc">
              <a:avLst/>
            </a:prstGeom>
            <a:noFill/>
            <a:ln w="22225">
              <a:gradFill flip="none" rotWithShape="1">
                <a:gsLst>
                  <a:gs pos="0">
                    <a:schemeClr val="accent1">
                      <a:lumMod val="20000"/>
                      <a:lumOff val="80000"/>
                    </a:schemeClr>
                  </a:gs>
                  <a:gs pos="100000">
                    <a:schemeClr val="accent1">
                      <a:lumMod val="20000"/>
                      <a:lumOff val="80000"/>
                      <a:alpha val="0"/>
                    </a:schemeClr>
                  </a:gs>
                </a:gsLst>
                <a:lin ang="162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marL="0" marR="0" lvl="0" indent="0" algn="ctr" defTabSz="1300393" rtl="0" eaLnBrk="1" fontAlgn="auto" latinLnBrk="0" hangingPunct="1">
                <a:lnSpc>
                  <a:spcPct val="100000"/>
                </a:lnSpc>
                <a:spcBef>
                  <a:spcPct val="0"/>
                </a:spcBef>
                <a:spcAft>
                  <a:spcPct val="0"/>
                </a:spcAft>
                <a:buClrTx/>
                <a:buSzTx/>
                <a:buFontTx/>
                <a:buNone/>
                <a:defRPr/>
              </a:pPr>
              <a:endParaRPr kumimoji="0" lang="zh-CN" altLang="en-US" sz="2844" b="0" i="0" u="none" strike="noStrike" kern="1200" cap="none" spc="0" normalizeH="0" baseline="0" noProof="0" dirty="0">
                <a:ln>
                  <a:noFill/>
                </a:ln>
                <a:solidFill>
                  <a:prstClr val="white"/>
                </a:solidFill>
                <a:effectLst/>
                <a:uLnTx/>
                <a:uFillTx/>
                <a:latin typeface="思源黑体 CN Light" panose="020B0300000000000000" pitchFamily="34" charset="-122"/>
                <a:ea typeface="汉仪旗黑X1-55W"/>
                <a:cs typeface="+mn-cs"/>
              </a:endParaRPr>
            </a:p>
          </p:txBody>
        </p:sp>
      </p:grpSp>
      <p:sp>
        <p:nvSpPr>
          <p:cNvPr id="15" name="弧形 14">
            <a:extLst>
              <a:ext uri="{FF2B5EF4-FFF2-40B4-BE49-F238E27FC236}">
                <a16:creationId xmlns:a16="http://schemas.microsoft.com/office/drawing/2014/main" id="{5210AD3F-63F6-4C4D-8F27-53D66ABF61D2}"/>
              </a:ext>
            </a:extLst>
          </p:cNvPr>
          <p:cNvSpPr/>
          <p:nvPr userDrawn="1"/>
        </p:nvSpPr>
        <p:spPr>
          <a:xfrm flipH="1">
            <a:off x="2332997" y="-1460141"/>
            <a:ext cx="12674269" cy="12673882"/>
          </a:xfrm>
          <a:prstGeom prst="arc">
            <a:avLst>
              <a:gd name="adj1" fmla="val 11890952"/>
              <a:gd name="adj2" fmla="val 20141027"/>
            </a:avLst>
          </a:prstGeom>
          <a:ln w="19050">
            <a:gradFill flip="none" rotWithShape="1">
              <a:gsLst>
                <a:gs pos="0">
                  <a:schemeClr val="accent1">
                    <a:lumMod val="20000"/>
                    <a:lumOff val="80000"/>
                    <a:alpha val="0"/>
                  </a:schemeClr>
                </a:gs>
                <a:gs pos="100000">
                  <a:schemeClr val="accent1">
                    <a:lumMod val="20000"/>
                    <a:lumOff val="80000"/>
                    <a:alpha val="27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30044" tIns="65023" rIns="130044" bIns="65023" numCol="1" spcCol="0" rtlCol="0" fromWordArt="0" anchor="ctr" anchorCtr="0" forceAA="0" compatLnSpc="1">
            <a:prstTxWarp prst="textNoShape">
              <a:avLst/>
            </a:prstTxWarp>
            <a:noAutofit/>
          </a:bodyP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9pPr>
          </a:lstStyle>
          <a:p>
            <a:pPr algn="ctr"/>
            <a:endParaRPr lang="zh-CN" altLang="en-US" sz="2560" dirty="0">
              <a:latin typeface="+mj-ea"/>
              <a:ea typeface="+mj-ea"/>
            </a:endParaRPr>
          </a:p>
        </p:txBody>
      </p:sp>
      <p:sp>
        <p:nvSpPr>
          <p:cNvPr id="16" name="弧形 15">
            <a:extLst>
              <a:ext uri="{FF2B5EF4-FFF2-40B4-BE49-F238E27FC236}">
                <a16:creationId xmlns:a16="http://schemas.microsoft.com/office/drawing/2014/main" id="{E67E3354-2C89-424B-9CA0-841E6A85C4F3}"/>
              </a:ext>
            </a:extLst>
          </p:cNvPr>
          <p:cNvSpPr/>
          <p:nvPr userDrawn="1"/>
        </p:nvSpPr>
        <p:spPr>
          <a:xfrm flipH="1" flipV="1">
            <a:off x="2332997" y="-1460141"/>
            <a:ext cx="12674269" cy="12673882"/>
          </a:xfrm>
          <a:prstGeom prst="arc">
            <a:avLst>
              <a:gd name="adj1" fmla="val 11160242"/>
              <a:gd name="adj2" fmla="val 21259149"/>
            </a:avLst>
          </a:prstGeom>
          <a:ln w="19050">
            <a:gradFill flip="none" rotWithShape="1">
              <a:gsLst>
                <a:gs pos="0">
                  <a:schemeClr val="accent1">
                    <a:lumMod val="20000"/>
                    <a:lumOff val="80000"/>
                    <a:alpha val="0"/>
                  </a:schemeClr>
                </a:gs>
                <a:gs pos="100000">
                  <a:schemeClr val="accent1">
                    <a:lumMod val="20000"/>
                    <a:lumOff val="80000"/>
                    <a:alpha val="27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30044" tIns="65023" rIns="130044" bIns="65023" numCol="1" spcCol="0" rtlCol="0" fromWordArt="0" anchor="ctr" anchorCtr="0" forceAA="0" compatLnSpc="1">
            <a:prstTxWarp prst="textNoShape">
              <a:avLst/>
            </a:prstTxWarp>
            <a:noAutofit/>
          </a:bodyP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9pPr>
          </a:lstStyle>
          <a:p>
            <a:pPr algn="ctr"/>
            <a:endParaRPr lang="zh-CN" altLang="en-US" sz="2560" dirty="0">
              <a:latin typeface="+mj-ea"/>
              <a:ea typeface="+mj-ea"/>
            </a:endParaRPr>
          </a:p>
        </p:txBody>
      </p:sp>
      <p:sp>
        <p:nvSpPr>
          <p:cNvPr id="17" name="弧形 16">
            <a:extLst>
              <a:ext uri="{FF2B5EF4-FFF2-40B4-BE49-F238E27FC236}">
                <a16:creationId xmlns:a16="http://schemas.microsoft.com/office/drawing/2014/main" id="{6337F9A8-7B36-4558-BF2B-632BC27B47B8}"/>
              </a:ext>
            </a:extLst>
          </p:cNvPr>
          <p:cNvSpPr/>
          <p:nvPr userDrawn="1"/>
        </p:nvSpPr>
        <p:spPr>
          <a:xfrm flipH="1" flipV="1">
            <a:off x="3529977" y="-263198"/>
            <a:ext cx="10280304" cy="10279993"/>
          </a:xfrm>
          <a:prstGeom prst="arc">
            <a:avLst>
              <a:gd name="adj1" fmla="val 11160242"/>
              <a:gd name="adj2" fmla="val 9796520"/>
            </a:avLst>
          </a:prstGeom>
          <a:ln w="12700">
            <a:gradFill flip="none" rotWithShape="1">
              <a:gsLst>
                <a:gs pos="0">
                  <a:schemeClr val="accent1">
                    <a:lumMod val="20000"/>
                    <a:lumOff val="80000"/>
                    <a:alpha val="28000"/>
                  </a:schemeClr>
                </a:gs>
                <a:gs pos="100000">
                  <a:schemeClr val="accent1">
                    <a:lumMod val="20000"/>
                    <a:lumOff val="80000"/>
                    <a:alpha val="18000"/>
                  </a:schemeClr>
                </a:gs>
              </a:gsLst>
              <a:lin ang="5400000" scaled="1"/>
            </a:gradFill>
            <a:prstDash val="sysDash"/>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30044" tIns="65023" rIns="130044" bIns="65023" numCol="1" spcCol="0" rtlCol="0" fromWordArt="0" anchor="ctr" anchorCtr="0" forceAA="0" compatLnSpc="1">
            <a:prstTxWarp prst="textNoShape">
              <a:avLst/>
            </a:prstTxWarp>
            <a:noAutofit/>
          </a:bodyP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9pPr>
          </a:lstStyle>
          <a:p>
            <a:pPr algn="ctr"/>
            <a:endParaRPr lang="zh-CN" altLang="en-US" sz="2560" dirty="0">
              <a:latin typeface="+mj-ea"/>
              <a:ea typeface="+mj-ea"/>
            </a:endParaRPr>
          </a:p>
        </p:txBody>
      </p:sp>
      <p:grpSp>
        <p:nvGrpSpPr>
          <p:cNvPr id="18" name="组合 17">
            <a:extLst>
              <a:ext uri="{FF2B5EF4-FFF2-40B4-BE49-F238E27FC236}">
                <a16:creationId xmlns:a16="http://schemas.microsoft.com/office/drawing/2014/main" id="{1BD8914A-BF2B-4C97-B67B-E6810785AB18}"/>
              </a:ext>
            </a:extLst>
          </p:cNvPr>
          <p:cNvGrpSpPr/>
          <p:nvPr userDrawn="1"/>
        </p:nvGrpSpPr>
        <p:grpSpPr>
          <a:xfrm>
            <a:off x="13556297" y="2514705"/>
            <a:ext cx="1971572" cy="2535407"/>
            <a:chOff x="9531480" y="1768152"/>
            <a:chExt cx="1386219" cy="1782708"/>
          </a:xfrm>
        </p:grpSpPr>
        <p:sp>
          <p:nvSpPr>
            <p:cNvPr id="19" name="椭圆 18">
              <a:extLst>
                <a:ext uri="{FF2B5EF4-FFF2-40B4-BE49-F238E27FC236}">
                  <a16:creationId xmlns:a16="http://schemas.microsoft.com/office/drawing/2014/main" id="{4744341D-6348-4D8A-B564-35FE86338ACD}"/>
                </a:ext>
              </a:extLst>
            </p:cNvPr>
            <p:cNvSpPr/>
            <p:nvPr/>
          </p:nvSpPr>
          <p:spPr>
            <a:xfrm>
              <a:off x="10502229" y="3135390"/>
              <a:ext cx="415470" cy="415470"/>
            </a:xfrm>
            <a:prstGeom prst="ellipse">
              <a:avLst/>
            </a:prstGeom>
            <a:gradFill flip="none" rotWithShape="1">
              <a:gsLst>
                <a:gs pos="1000">
                  <a:schemeClr val="bg1">
                    <a:alpha val="35000"/>
                  </a:schemeClr>
                </a:gs>
                <a:gs pos="100000">
                  <a:schemeClr val="bg1">
                    <a:alpha val="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algn="ctr"/>
              <a:endParaRPr lang="zh-CN" altLang="en-US" sz="2560" dirty="0">
                <a:latin typeface="+mj-ea"/>
                <a:ea typeface="+mj-ea"/>
              </a:endParaRPr>
            </a:p>
          </p:txBody>
        </p:sp>
        <p:sp>
          <p:nvSpPr>
            <p:cNvPr id="20" name="椭圆 19">
              <a:extLst>
                <a:ext uri="{FF2B5EF4-FFF2-40B4-BE49-F238E27FC236}">
                  <a16:creationId xmlns:a16="http://schemas.microsoft.com/office/drawing/2014/main" id="{6A4E632F-0F7A-4D1F-A0D6-A1337D18DCB7}"/>
                </a:ext>
              </a:extLst>
            </p:cNvPr>
            <p:cNvSpPr/>
            <p:nvPr/>
          </p:nvSpPr>
          <p:spPr>
            <a:xfrm>
              <a:off x="10336117" y="1768152"/>
              <a:ext cx="256856" cy="256856"/>
            </a:xfrm>
            <a:prstGeom prst="ellipse">
              <a:avLst/>
            </a:prstGeom>
            <a:gradFill flip="none" rotWithShape="1">
              <a:gsLst>
                <a:gs pos="1000">
                  <a:schemeClr val="bg1"/>
                </a:gs>
                <a:gs pos="100000">
                  <a:schemeClr val="bg1">
                    <a:alpha val="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algn="ctr"/>
              <a:endParaRPr lang="zh-CN" altLang="en-US" sz="2560" dirty="0">
                <a:latin typeface="+mj-ea"/>
                <a:ea typeface="+mj-ea"/>
              </a:endParaRPr>
            </a:p>
          </p:txBody>
        </p:sp>
        <p:sp>
          <p:nvSpPr>
            <p:cNvPr id="21" name="椭圆 20">
              <a:extLst>
                <a:ext uri="{FF2B5EF4-FFF2-40B4-BE49-F238E27FC236}">
                  <a16:creationId xmlns:a16="http://schemas.microsoft.com/office/drawing/2014/main" id="{A5FED925-DDF2-416B-9ABF-6DD86DB58E5A}"/>
                </a:ext>
              </a:extLst>
            </p:cNvPr>
            <p:cNvSpPr/>
            <p:nvPr/>
          </p:nvSpPr>
          <p:spPr>
            <a:xfrm>
              <a:off x="9619867" y="2585486"/>
              <a:ext cx="135787" cy="135787"/>
            </a:xfrm>
            <a:prstGeom prst="ellipse">
              <a:avLst/>
            </a:prstGeom>
            <a:gradFill flip="none" rotWithShape="1">
              <a:gsLst>
                <a:gs pos="0">
                  <a:schemeClr val="bg1"/>
                </a:gs>
                <a:gs pos="100000">
                  <a:schemeClr val="bg1">
                    <a:alpha val="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algn="ctr"/>
              <a:endParaRPr lang="zh-CN" altLang="en-US" sz="2560" dirty="0">
                <a:latin typeface="+mj-ea"/>
                <a:ea typeface="+mj-ea"/>
              </a:endParaRPr>
            </a:p>
          </p:txBody>
        </p:sp>
        <p:grpSp>
          <p:nvGrpSpPr>
            <p:cNvPr id="22" name="组合 21">
              <a:extLst>
                <a:ext uri="{FF2B5EF4-FFF2-40B4-BE49-F238E27FC236}">
                  <a16:creationId xmlns:a16="http://schemas.microsoft.com/office/drawing/2014/main" id="{EB70ED93-0717-452F-BE0A-2490B7C2876D}"/>
                </a:ext>
              </a:extLst>
            </p:cNvPr>
            <p:cNvGrpSpPr>
              <a:grpSpLocks/>
            </p:cNvGrpSpPr>
            <p:nvPr/>
          </p:nvGrpSpPr>
          <p:grpSpPr>
            <a:xfrm>
              <a:off x="10424156" y="2443163"/>
              <a:ext cx="423700" cy="423698"/>
              <a:chOff x="3679825" y="7543800"/>
              <a:chExt cx="536576" cy="536575"/>
            </a:xfrm>
          </p:grpSpPr>
          <p:sp>
            <p:nvSpPr>
              <p:cNvPr id="32" name="Freeform 17">
                <a:extLst>
                  <a:ext uri="{FF2B5EF4-FFF2-40B4-BE49-F238E27FC236}">
                    <a16:creationId xmlns:a16="http://schemas.microsoft.com/office/drawing/2014/main" id="{4C3C2905-0C14-41B1-A6B3-CDF79D9003AE}"/>
                  </a:ext>
                </a:extLst>
              </p:cNvPr>
              <p:cNvSpPr>
                <a:spLocks/>
              </p:cNvSpPr>
              <p:nvPr/>
            </p:nvSpPr>
            <p:spPr bwMode="auto">
              <a:xfrm>
                <a:off x="3867150" y="7739063"/>
                <a:ext cx="153988" cy="153988"/>
              </a:xfrm>
              <a:custGeom>
                <a:avLst/>
                <a:gdLst>
                  <a:gd name="T0" fmla="*/ 12 w 40"/>
                  <a:gd name="T1" fmla="*/ 0 h 40"/>
                  <a:gd name="T2" fmla="*/ 0 w 40"/>
                  <a:gd name="T3" fmla="*/ 19 h 40"/>
                  <a:gd name="T4" fmla="*/ 21 w 40"/>
                  <a:gd name="T5" fmla="*/ 40 h 40"/>
                  <a:gd name="T6" fmla="*/ 40 w 40"/>
                  <a:gd name="T7" fmla="*/ 28 h 40"/>
                </a:gdLst>
                <a:ahLst/>
                <a:cxnLst>
                  <a:cxn ang="0">
                    <a:pos x="T0" y="T1"/>
                  </a:cxn>
                  <a:cxn ang="0">
                    <a:pos x="T2" y="T3"/>
                  </a:cxn>
                  <a:cxn ang="0">
                    <a:pos x="T4" y="T5"/>
                  </a:cxn>
                  <a:cxn ang="0">
                    <a:pos x="T6" y="T7"/>
                  </a:cxn>
                </a:cxnLst>
                <a:rect l="0" t="0" r="r" b="b"/>
                <a:pathLst>
                  <a:path w="40" h="40">
                    <a:moveTo>
                      <a:pt x="12" y="0"/>
                    </a:moveTo>
                    <a:cubicBezTo>
                      <a:pt x="5" y="3"/>
                      <a:pt x="0" y="11"/>
                      <a:pt x="0" y="19"/>
                    </a:cubicBezTo>
                    <a:cubicBezTo>
                      <a:pt x="0" y="31"/>
                      <a:pt x="9" y="40"/>
                      <a:pt x="21" y="40"/>
                    </a:cubicBezTo>
                    <a:cubicBezTo>
                      <a:pt x="29" y="40"/>
                      <a:pt x="37" y="35"/>
                      <a:pt x="40" y="28"/>
                    </a:cubicBezTo>
                  </a:path>
                </a:pathLst>
              </a:custGeom>
              <a:noFill/>
              <a:ln w="31750" cap="rnd">
                <a:gradFill>
                  <a:gsLst>
                    <a:gs pos="0">
                      <a:schemeClr val="accent1">
                        <a:lumMod val="20000"/>
                        <a:lumOff val="80000"/>
                        <a:alpha val="0"/>
                      </a:schemeClr>
                    </a:gs>
                    <a:gs pos="100000">
                      <a:schemeClr val="accent1">
                        <a:lumMod val="20000"/>
                        <a:lumOff val="80000"/>
                      </a:schemeClr>
                    </a:gs>
                  </a:gsLst>
                  <a:lin ang="0" scaled="0"/>
                </a:gra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33" name="Freeform 18">
                <a:extLst>
                  <a:ext uri="{FF2B5EF4-FFF2-40B4-BE49-F238E27FC236}">
                    <a16:creationId xmlns:a16="http://schemas.microsoft.com/office/drawing/2014/main" id="{23AA4AB9-3B1E-4041-BA88-CBF235A90D82}"/>
                  </a:ext>
                </a:extLst>
              </p:cNvPr>
              <p:cNvSpPr>
                <a:spLocks/>
              </p:cNvSpPr>
              <p:nvPr/>
            </p:nvSpPr>
            <p:spPr bwMode="auto">
              <a:xfrm>
                <a:off x="3775075" y="7639050"/>
                <a:ext cx="349250" cy="349250"/>
              </a:xfrm>
              <a:custGeom>
                <a:avLst/>
                <a:gdLst>
                  <a:gd name="T0" fmla="*/ 60 w 91"/>
                  <a:gd name="T1" fmla="*/ 2 h 91"/>
                  <a:gd name="T2" fmla="*/ 45 w 91"/>
                  <a:gd name="T3" fmla="*/ 0 h 91"/>
                  <a:gd name="T4" fmla="*/ 0 w 91"/>
                  <a:gd name="T5" fmla="*/ 45 h 91"/>
                  <a:gd name="T6" fmla="*/ 45 w 91"/>
                  <a:gd name="T7" fmla="*/ 91 h 91"/>
                  <a:gd name="T8" fmla="*/ 91 w 91"/>
                  <a:gd name="T9" fmla="*/ 45 h 91"/>
                  <a:gd name="T10" fmla="*/ 88 w 91"/>
                  <a:gd name="T11" fmla="*/ 30 h 91"/>
                </a:gdLst>
                <a:ahLst/>
                <a:cxnLst>
                  <a:cxn ang="0">
                    <a:pos x="T0" y="T1"/>
                  </a:cxn>
                  <a:cxn ang="0">
                    <a:pos x="T2" y="T3"/>
                  </a:cxn>
                  <a:cxn ang="0">
                    <a:pos x="T4" y="T5"/>
                  </a:cxn>
                  <a:cxn ang="0">
                    <a:pos x="T6" y="T7"/>
                  </a:cxn>
                  <a:cxn ang="0">
                    <a:pos x="T8" y="T9"/>
                  </a:cxn>
                  <a:cxn ang="0">
                    <a:pos x="T10" y="T11"/>
                  </a:cxn>
                </a:cxnLst>
                <a:rect l="0" t="0" r="r" b="b"/>
                <a:pathLst>
                  <a:path w="91" h="91">
                    <a:moveTo>
                      <a:pt x="60" y="2"/>
                    </a:moveTo>
                    <a:cubicBezTo>
                      <a:pt x="55" y="0"/>
                      <a:pt x="50" y="0"/>
                      <a:pt x="45" y="0"/>
                    </a:cubicBezTo>
                    <a:cubicBezTo>
                      <a:pt x="20" y="0"/>
                      <a:pt x="0" y="20"/>
                      <a:pt x="0" y="45"/>
                    </a:cubicBezTo>
                    <a:cubicBezTo>
                      <a:pt x="0" y="70"/>
                      <a:pt x="20" y="91"/>
                      <a:pt x="45" y="91"/>
                    </a:cubicBezTo>
                    <a:cubicBezTo>
                      <a:pt x="70" y="91"/>
                      <a:pt x="91" y="70"/>
                      <a:pt x="91" y="45"/>
                    </a:cubicBezTo>
                    <a:cubicBezTo>
                      <a:pt x="91" y="40"/>
                      <a:pt x="90" y="35"/>
                      <a:pt x="88" y="30"/>
                    </a:cubicBezTo>
                  </a:path>
                </a:pathLst>
              </a:custGeom>
              <a:noFill/>
              <a:ln w="31750" cap="rnd">
                <a:gradFill>
                  <a:gsLst>
                    <a:gs pos="0">
                      <a:schemeClr val="accent1">
                        <a:lumMod val="20000"/>
                        <a:lumOff val="80000"/>
                        <a:alpha val="0"/>
                      </a:schemeClr>
                    </a:gs>
                    <a:gs pos="100000">
                      <a:schemeClr val="accent1">
                        <a:lumMod val="20000"/>
                        <a:lumOff val="80000"/>
                      </a:schemeClr>
                    </a:gs>
                  </a:gsLst>
                  <a:lin ang="0" scaled="0"/>
                </a:gra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34" name="Freeform 19">
                <a:extLst>
                  <a:ext uri="{FF2B5EF4-FFF2-40B4-BE49-F238E27FC236}">
                    <a16:creationId xmlns:a16="http://schemas.microsoft.com/office/drawing/2014/main" id="{D97F9C89-C157-40D7-8D91-367F1EE57EC5}"/>
                  </a:ext>
                </a:extLst>
              </p:cNvPr>
              <p:cNvSpPr>
                <a:spLocks/>
              </p:cNvSpPr>
              <p:nvPr/>
            </p:nvSpPr>
            <p:spPr bwMode="auto">
              <a:xfrm>
                <a:off x="3679825" y="7543800"/>
                <a:ext cx="536575" cy="536575"/>
              </a:xfrm>
              <a:custGeom>
                <a:avLst/>
                <a:gdLst>
                  <a:gd name="T0" fmla="*/ 103 w 140"/>
                  <a:gd name="T1" fmla="*/ 9 h 140"/>
                  <a:gd name="T2" fmla="*/ 70 w 140"/>
                  <a:gd name="T3" fmla="*/ 0 h 140"/>
                  <a:gd name="T4" fmla="*/ 0 w 140"/>
                  <a:gd name="T5" fmla="*/ 70 h 140"/>
                  <a:gd name="T6" fmla="*/ 70 w 140"/>
                  <a:gd name="T7" fmla="*/ 140 h 140"/>
                  <a:gd name="T8" fmla="*/ 140 w 140"/>
                  <a:gd name="T9" fmla="*/ 70 h 140"/>
                  <a:gd name="T10" fmla="*/ 131 w 140"/>
                  <a:gd name="T11" fmla="*/ 37 h 140"/>
                </a:gdLst>
                <a:ahLst/>
                <a:cxnLst>
                  <a:cxn ang="0">
                    <a:pos x="T0" y="T1"/>
                  </a:cxn>
                  <a:cxn ang="0">
                    <a:pos x="T2" y="T3"/>
                  </a:cxn>
                  <a:cxn ang="0">
                    <a:pos x="T4" y="T5"/>
                  </a:cxn>
                  <a:cxn ang="0">
                    <a:pos x="T6" y="T7"/>
                  </a:cxn>
                  <a:cxn ang="0">
                    <a:pos x="T8" y="T9"/>
                  </a:cxn>
                  <a:cxn ang="0">
                    <a:pos x="T10" y="T11"/>
                  </a:cxn>
                </a:cxnLst>
                <a:rect l="0" t="0" r="r" b="b"/>
                <a:pathLst>
                  <a:path w="140" h="140">
                    <a:moveTo>
                      <a:pt x="103" y="9"/>
                    </a:moveTo>
                    <a:cubicBezTo>
                      <a:pt x="94" y="3"/>
                      <a:pt x="82" y="0"/>
                      <a:pt x="70" y="0"/>
                    </a:cubicBezTo>
                    <a:cubicBezTo>
                      <a:pt x="31" y="0"/>
                      <a:pt x="0" y="31"/>
                      <a:pt x="0" y="70"/>
                    </a:cubicBezTo>
                    <a:cubicBezTo>
                      <a:pt x="0" y="109"/>
                      <a:pt x="31" y="140"/>
                      <a:pt x="70" y="140"/>
                    </a:cubicBezTo>
                    <a:cubicBezTo>
                      <a:pt x="109" y="140"/>
                      <a:pt x="140" y="109"/>
                      <a:pt x="140" y="70"/>
                    </a:cubicBezTo>
                    <a:cubicBezTo>
                      <a:pt x="140" y="58"/>
                      <a:pt x="137" y="46"/>
                      <a:pt x="131" y="37"/>
                    </a:cubicBezTo>
                  </a:path>
                </a:pathLst>
              </a:custGeom>
              <a:noFill/>
              <a:ln w="31750" cap="rnd">
                <a:gradFill>
                  <a:gsLst>
                    <a:gs pos="0">
                      <a:schemeClr val="accent1">
                        <a:lumMod val="20000"/>
                        <a:lumOff val="80000"/>
                        <a:alpha val="0"/>
                      </a:schemeClr>
                    </a:gs>
                    <a:gs pos="100000">
                      <a:schemeClr val="accent1">
                        <a:lumMod val="20000"/>
                        <a:lumOff val="80000"/>
                      </a:schemeClr>
                    </a:gs>
                  </a:gsLst>
                  <a:lin ang="0" scaled="0"/>
                </a:gra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35" name="Line 20">
                <a:extLst>
                  <a:ext uri="{FF2B5EF4-FFF2-40B4-BE49-F238E27FC236}">
                    <a16:creationId xmlns:a16="http://schemas.microsoft.com/office/drawing/2014/main" id="{B7AE968F-4EB3-4C48-B504-59BE329B3DB4}"/>
                  </a:ext>
                </a:extLst>
              </p:cNvPr>
              <p:cNvSpPr>
                <a:spLocks noChangeShapeType="1"/>
              </p:cNvSpPr>
              <p:nvPr/>
            </p:nvSpPr>
            <p:spPr bwMode="auto">
              <a:xfrm flipH="1">
                <a:off x="3948113" y="7543800"/>
                <a:ext cx="268288" cy="268288"/>
              </a:xfrm>
              <a:prstGeom prst="line">
                <a:avLst/>
              </a:prstGeom>
              <a:noFill/>
              <a:ln w="31750" cap="rnd">
                <a:gradFill>
                  <a:gsLst>
                    <a:gs pos="100000">
                      <a:schemeClr val="accent1">
                        <a:lumMod val="20000"/>
                        <a:lumOff val="80000"/>
                        <a:alpha val="0"/>
                      </a:schemeClr>
                    </a:gs>
                    <a:gs pos="0">
                      <a:schemeClr val="accent1">
                        <a:lumMod val="20000"/>
                        <a:lumOff val="80000"/>
                      </a:schemeClr>
                    </a:gs>
                  </a:gsLst>
                  <a:lin ang="0" scaled="0"/>
                </a:gra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3413"/>
              </a:p>
            </p:txBody>
          </p:sp>
        </p:grpSp>
        <p:grpSp>
          <p:nvGrpSpPr>
            <p:cNvPr id="23" name="组合 22">
              <a:extLst>
                <a:ext uri="{FF2B5EF4-FFF2-40B4-BE49-F238E27FC236}">
                  <a16:creationId xmlns:a16="http://schemas.microsoft.com/office/drawing/2014/main" id="{D32A7C88-EE44-44ED-8EB9-9C7E489C976C}"/>
                </a:ext>
              </a:extLst>
            </p:cNvPr>
            <p:cNvGrpSpPr>
              <a:grpSpLocks/>
            </p:cNvGrpSpPr>
            <p:nvPr/>
          </p:nvGrpSpPr>
          <p:grpSpPr>
            <a:xfrm>
              <a:off x="9711700" y="1936780"/>
              <a:ext cx="440333" cy="409608"/>
              <a:chOff x="10501310" y="7891464"/>
              <a:chExt cx="536578" cy="469899"/>
            </a:xfrm>
          </p:grpSpPr>
          <p:sp>
            <p:nvSpPr>
              <p:cNvPr id="27" name="Freeform 26">
                <a:extLst>
                  <a:ext uri="{FF2B5EF4-FFF2-40B4-BE49-F238E27FC236}">
                    <a16:creationId xmlns:a16="http://schemas.microsoft.com/office/drawing/2014/main" id="{91A34559-5B96-461C-AC6B-5C48165280C3}"/>
                  </a:ext>
                </a:extLst>
              </p:cNvPr>
              <p:cNvSpPr>
                <a:spLocks/>
              </p:cNvSpPr>
              <p:nvPr/>
            </p:nvSpPr>
            <p:spPr bwMode="auto">
              <a:xfrm>
                <a:off x="10742613" y="8105775"/>
                <a:ext cx="295275" cy="255588"/>
              </a:xfrm>
              <a:custGeom>
                <a:avLst/>
                <a:gdLst>
                  <a:gd name="T0" fmla="*/ 94 w 186"/>
                  <a:gd name="T1" fmla="*/ 135 h 161"/>
                  <a:gd name="T2" fmla="*/ 0 w 186"/>
                  <a:gd name="T3" fmla="*/ 135 h 161"/>
                  <a:gd name="T4" fmla="*/ 0 w 186"/>
                  <a:gd name="T5" fmla="*/ 67 h 161"/>
                  <a:gd name="T6" fmla="*/ 119 w 186"/>
                  <a:gd name="T7" fmla="*/ 67 h 161"/>
                  <a:gd name="T8" fmla="*/ 119 w 186"/>
                  <a:gd name="T9" fmla="*/ 0 h 161"/>
                  <a:gd name="T10" fmla="*/ 186 w 186"/>
                  <a:gd name="T11" fmla="*/ 0 h 161"/>
                  <a:gd name="T12" fmla="*/ 186 w 186"/>
                  <a:gd name="T13" fmla="*/ 135 h 161"/>
                  <a:gd name="T14" fmla="*/ 145 w 186"/>
                  <a:gd name="T15" fmla="*/ 135 h 161"/>
                  <a:gd name="T16" fmla="*/ 119 w 186"/>
                  <a:gd name="T17" fmla="*/ 161 h 161"/>
                  <a:gd name="T18" fmla="*/ 94 w 186"/>
                  <a:gd name="T19" fmla="*/ 13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6" h="161">
                    <a:moveTo>
                      <a:pt x="94" y="135"/>
                    </a:moveTo>
                    <a:lnTo>
                      <a:pt x="0" y="135"/>
                    </a:lnTo>
                    <a:lnTo>
                      <a:pt x="0" y="67"/>
                    </a:lnTo>
                    <a:lnTo>
                      <a:pt x="119" y="67"/>
                    </a:lnTo>
                    <a:lnTo>
                      <a:pt x="119" y="0"/>
                    </a:lnTo>
                    <a:lnTo>
                      <a:pt x="186" y="0"/>
                    </a:lnTo>
                    <a:lnTo>
                      <a:pt x="186" y="135"/>
                    </a:lnTo>
                    <a:lnTo>
                      <a:pt x="145" y="135"/>
                    </a:lnTo>
                    <a:lnTo>
                      <a:pt x="119" y="161"/>
                    </a:lnTo>
                    <a:lnTo>
                      <a:pt x="94" y="135"/>
                    </a:lnTo>
                    <a:close/>
                  </a:path>
                </a:pathLst>
              </a:custGeom>
              <a:noFill/>
              <a:ln w="31750" cap="rnd">
                <a:gradFill>
                  <a:gsLst>
                    <a:gs pos="0">
                      <a:schemeClr val="accent1">
                        <a:lumMod val="20000"/>
                        <a:lumOff val="80000"/>
                        <a:alpha val="0"/>
                      </a:schemeClr>
                    </a:gs>
                    <a:gs pos="100000">
                      <a:schemeClr val="accent1">
                        <a:lumMod val="20000"/>
                        <a:lumOff val="80000"/>
                      </a:schemeClr>
                    </a:gs>
                  </a:gsLst>
                  <a:lin ang="0" scaled="0"/>
                </a:gra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28" name="Freeform 27">
                <a:extLst>
                  <a:ext uri="{FF2B5EF4-FFF2-40B4-BE49-F238E27FC236}">
                    <a16:creationId xmlns:a16="http://schemas.microsoft.com/office/drawing/2014/main" id="{2D5B3E7B-B672-46BD-859A-FE7DDE0882B1}"/>
                  </a:ext>
                </a:extLst>
              </p:cNvPr>
              <p:cNvSpPr>
                <a:spLocks/>
              </p:cNvSpPr>
              <p:nvPr/>
            </p:nvSpPr>
            <p:spPr bwMode="auto">
              <a:xfrm>
                <a:off x="10501310" y="7891464"/>
                <a:ext cx="430213" cy="374650"/>
              </a:xfrm>
              <a:custGeom>
                <a:avLst/>
                <a:gdLst>
                  <a:gd name="T0" fmla="*/ 0 w 271"/>
                  <a:gd name="T1" fmla="*/ 0 h 236"/>
                  <a:gd name="T2" fmla="*/ 271 w 271"/>
                  <a:gd name="T3" fmla="*/ 0 h 236"/>
                  <a:gd name="T4" fmla="*/ 271 w 271"/>
                  <a:gd name="T5" fmla="*/ 202 h 236"/>
                  <a:gd name="T6" fmla="*/ 111 w 271"/>
                  <a:gd name="T7" fmla="*/ 202 h 236"/>
                  <a:gd name="T8" fmla="*/ 77 w 271"/>
                  <a:gd name="T9" fmla="*/ 236 h 236"/>
                  <a:gd name="T10" fmla="*/ 43 w 271"/>
                  <a:gd name="T11" fmla="*/ 202 h 236"/>
                  <a:gd name="T12" fmla="*/ 0 w 271"/>
                  <a:gd name="T13" fmla="*/ 202 h 236"/>
                  <a:gd name="T14" fmla="*/ 0 w 271"/>
                  <a:gd name="T15" fmla="*/ 0 h 2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1" h="236">
                    <a:moveTo>
                      <a:pt x="0" y="0"/>
                    </a:moveTo>
                    <a:lnTo>
                      <a:pt x="271" y="0"/>
                    </a:lnTo>
                    <a:lnTo>
                      <a:pt x="271" y="202"/>
                    </a:lnTo>
                    <a:lnTo>
                      <a:pt x="111" y="202"/>
                    </a:lnTo>
                    <a:lnTo>
                      <a:pt x="77" y="236"/>
                    </a:lnTo>
                    <a:lnTo>
                      <a:pt x="43" y="202"/>
                    </a:lnTo>
                    <a:lnTo>
                      <a:pt x="0" y="202"/>
                    </a:lnTo>
                    <a:lnTo>
                      <a:pt x="0" y="0"/>
                    </a:lnTo>
                    <a:close/>
                  </a:path>
                </a:pathLst>
              </a:custGeom>
              <a:noFill/>
              <a:ln w="31750" cap="rnd">
                <a:gradFill>
                  <a:gsLst>
                    <a:gs pos="0">
                      <a:schemeClr val="accent1">
                        <a:lumMod val="20000"/>
                        <a:lumOff val="80000"/>
                        <a:alpha val="0"/>
                      </a:schemeClr>
                    </a:gs>
                    <a:gs pos="100000">
                      <a:schemeClr val="accent1">
                        <a:lumMod val="20000"/>
                        <a:lumOff val="80000"/>
                      </a:schemeClr>
                    </a:gs>
                  </a:gsLst>
                  <a:lin ang="0" scaled="0"/>
                </a:gra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29" name="Line 28">
                <a:extLst>
                  <a:ext uri="{FF2B5EF4-FFF2-40B4-BE49-F238E27FC236}">
                    <a16:creationId xmlns:a16="http://schemas.microsoft.com/office/drawing/2014/main" id="{EE64E812-498D-4020-9E79-39730936353B}"/>
                  </a:ext>
                </a:extLst>
              </p:cNvPr>
              <p:cNvSpPr>
                <a:spLocks noChangeShapeType="1"/>
              </p:cNvSpPr>
              <p:nvPr/>
            </p:nvSpPr>
            <p:spPr bwMode="auto">
              <a:xfrm>
                <a:off x="10704513" y="8051800"/>
                <a:ext cx="11113" cy="0"/>
              </a:xfrm>
              <a:prstGeom prst="line">
                <a:avLst/>
              </a:prstGeom>
              <a:noFill/>
              <a:ln w="31750" cap="rnd">
                <a:gradFill>
                  <a:gsLst>
                    <a:gs pos="0">
                      <a:schemeClr val="accent1">
                        <a:lumMod val="20000"/>
                        <a:lumOff val="80000"/>
                        <a:alpha val="0"/>
                      </a:schemeClr>
                    </a:gs>
                    <a:gs pos="100000">
                      <a:schemeClr val="accent1">
                        <a:lumMod val="20000"/>
                        <a:lumOff val="80000"/>
                        <a:alpha val="41000"/>
                      </a:schemeClr>
                    </a:gs>
                  </a:gsLst>
                  <a:lin ang="0" scaled="0"/>
                </a:gra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30" name="Line 29">
                <a:extLst>
                  <a:ext uri="{FF2B5EF4-FFF2-40B4-BE49-F238E27FC236}">
                    <a16:creationId xmlns:a16="http://schemas.microsoft.com/office/drawing/2014/main" id="{838D5AD6-4AAE-4E33-82AA-8A23E67D45AC}"/>
                  </a:ext>
                </a:extLst>
              </p:cNvPr>
              <p:cNvSpPr>
                <a:spLocks noChangeShapeType="1"/>
              </p:cNvSpPr>
              <p:nvPr/>
            </p:nvSpPr>
            <p:spPr bwMode="auto">
              <a:xfrm>
                <a:off x="10796588" y="8051800"/>
                <a:ext cx="15875" cy="0"/>
              </a:xfrm>
              <a:prstGeom prst="line">
                <a:avLst/>
              </a:prstGeom>
              <a:noFill/>
              <a:ln w="31750" cap="rnd">
                <a:gradFill>
                  <a:gsLst>
                    <a:gs pos="0">
                      <a:schemeClr val="accent1">
                        <a:lumMod val="20000"/>
                        <a:lumOff val="80000"/>
                        <a:alpha val="0"/>
                      </a:schemeClr>
                    </a:gs>
                    <a:gs pos="100000">
                      <a:schemeClr val="accent1">
                        <a:lumMod val="20000"/>
                        <a:lumOff val="80000"/>
                        <a:alpha val="41000"/>
                      </a:schemeClr>
                    </a:gs>
                  </a:gsLst>
                  <a:lin ang="0" scaled="0"/>
                </a:gra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31" name="Line 30">
                <a:extLst>
                  <a:ext uri="{FF2B5EF4-FFF2-40B4-BE49-F238E27FC236}">
                    <a16:creationId xmlns:a16="http://schemas.microsoft.com/office/drawing/2014/main" id="{804F32F9-5E20-4C34-B4DE-03051BFB189F}"/>
                  </a:ext>
                </a:extLst>
              </p:cNvPr>
              <p:cNvSpPr>
                <a:spLocks noChangeShapeType="1"/>
              </p:cNvSpPr>
              <p:nvPr/>
            </p:nvSpPr>
            <p:spPr bwMode="auto">
              <a:xfrm>
                <a:off x="10609263" y="8051800"/>
                <a:ext cx="14288" cy="0"/>
              </a:xfrm>
              <a:prstGeom prst="line">
                <a:avLst/>
              </a:prstGeom>
              <a:noFill/>
              <a:ln w="31750" cap="rnd">
                <a:gradFill>
                  <a:gsLst>
                    <a:gs pos="0">
                      <a:schemeClr val="accent1">
                        <a:lumMod val="20000"/>
                        <a:lumOff val="80000"/>
                        <a:alpha val="0"/>
                      </a:schemeClr>
                    </a:gs>
                    <a:gs pos="100000">
                      <a:schemeClr val="accent1">
                        <a:lumMod val="20000"/>
                        <a:lumOff val="80000"/>
                        <a:alpha val="41000"/>
                      </a:schemeClr>
                    </a:gs>
                  </a:gsLst>
                  <a:lin ang="0" scaled="0"/>
                </a:gra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3413"/>
              </a:p>
            </p:txBody>
          </p:sp>
        </p:grpSp>
        <p:grpSp>
          <p:nvGrpSpPr>
            <p:cNvPr id="24" name="组合 23">
              <a:extLst>
                <a:ext uri="{FF2B5EF4-FFF2-40B4-BE49-F238E27FC236}">
                  <a16:creationId xmlns:a16="http://schemas.microsoft.com/office/drawing/2014/main" id="{6738504E-1EFE-4355-BF9E-26ADA5380DC9}"/>
                </a:ext>
              </a:extLst>
            </p:cNvPr>
            <p:cNvGrpSpPr>
              <a:grpSpLocks/>
            </p:cNvGrpSpPr>
            <p:nvPr/>
          </p:nvGrpSpPr>
          <p:grpSpPr>
            <a:xfrm>
              <a:off x="9531480" y="3156601"/>
              <a:ext cx="395000" cy="313970"/>
              <a:chOff x="6018213" y="7493001"/>
              <a:chExt cx="536575" cy="471488"/>
            </a:xfrm>
          </p:grpSpPr>
          <p:sp>
            <p:nvSpPr>
              <p:cNvPr id="25" name="Freeform 45">
                <a:extLst>
                  <a:ext uri="{FF2B5EF4-FFF2-40B4-BE49-F238E27FC236}">
                    <a16:creationId xmlns:a16="http://schemas.microsoft.com/office/drawing/2014/main" id="{143B43B6-6F0B-464C-B61D-0CB00B710CFA}"/>
                  </a:ext>
                </a:extLst>
              </p:cNvPr>
              <p:cNvSpPr>
                <a:spLocks/>
              </p:cNvSpPr>
              <p:nvPr/>
            </p:nvSpPr>
            <p:spPr bwMode="auto">
              <a:xfrm>
                <a:off x="6018213" y="7493001"/>
                <a:ext cx="536575" cy="471488"/>
              </a:xfrm>
              <a:custGeom>
                <a:avLst/>
                <a:gdLst>
                  <a:gd name="T0" fmla="*/ 338 w 338"/>
                  <a:gd name="T1" fmla="*/ 0 h 297"/>
                  <a:gd name="T2" fmla="*/ 0 w 338"/>
                  <a:gd name="T3" fmla="*/ 0 h 297"/>
                  <a:gd name="T4" fmla="*/ 0 w 338"/>
                  <a:gd name="T5" fmla="*/ 254 h 297"/>
                  <a:gd name="T6" fmla="*/ 77 w 338"/>
                  <a:gd name="T7" fmla="*/ 254 h 297"/>
                  <a:gd name="T8" fmla="*/ 77 w 338"/>
                  <a:gd name="T9" fmla="*/ 297 h 297"/>
                  <a:gd name="T10" fmla="*/ 162 w 338"/>
                  <a:gd name="T11" fmla="*/ 254 h 297"/>
                  <a:gd name="T12" fmla="*/ 338 w 338"/>
                  <a:gd name="T13" fmla="*/ 254 h 297"/>
                  <a:gd name="T14" fmla="*/ 338 w 338"/>
                  <a:gd name="T15" fmla="*/ 0 h 2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297">
                    <a:moveTo>
                      <a:pt x="338" y="0"/>
                    </a:moveTo>
                    <a:lnTo>
                      <a:pt x="0" y="0"/>
                    </a:lnTo>
                    <a:lnTo>
                      <a:pt x="0" y="254"/>
                    </a:lnTo>
                    <a:lnTo>
                      <a:pt x="77" y="254"/>
                    </a:lnTo>
                    <a:lnTo>
                      <a:pt x="77" y="297"/>
                    </a:lnTo>
                    <a:lnTo>
                      <a:pt x="162" y="254"/>
                    </a:lnTo>
                    <a:lnTo>
                      <a:pt x="338" y="254"/>
                    </a:lnTo>
                    <a:lnTo>
                      <a:pt x="338" y="0"/>
                    </a:lnTo>
                    <a:close/>
                  </a:path>
                </a:pathLst>
              </a:custGeom>
              <a:noFill/>
              <a:ln w="31750" cap="rnd">
                <a:gradFill>
                  <a:gsLst>
                    <a:gs pos="0">
                      <a:schemeClr val="accent1">
                        <a:lumMod val="20000"/>
                        <a:lumOff val="80000"/>
                        <a:alpha val="0"/>
                      </a:schemeClr>
                    </a:gs>
                    <a:gs pos="100000">
                      <a:schemeClr val="accent1">
                        <a:lumMod val="20000"/>
                        <a:lumOff val="80000"/>
                      </a:schemeClr>
                    </a:gs>
                  </a:gsLst>
                  <a:lin ang="0" scaled="0"/>
                </a:gra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26" name="Line 46">
                <a:extLst>
                  <a:ext uri="{FF2B5EF4-FFF2-40B4-BE49-F238E27FC236}">
                    <a16:creationId xmlns:a16="http://schemas.microsoft.com/office/drawing/2014/main" id="{D844CA75-E92A-47B5-8E5E-5B68DF4021F5}"/>
                  </a:ext>
                </a:extLst>
              </p:cNvPr>
              <p:cNvSpPr>
                <a:spLocks noChangeShapeType="1"/>
              </p:cNvSpPr>
              <p:nvPr/>
            </p:nvSpPr>
            <p:spPr bwMode="auto">
              <a:xfrm>
                <a:off x="6151563" y="7696201"/>
                <a:ext cx="269875" cy="0"/>
              </a:xfrm>
              <a:prstGeom prst="line">
                <a:avLst/>
              </a:prstGeom>
              <a:noFill/>
              <a:ln w="31750" cap="rnd">
                <a:gradFill>
                  <a:gsLst>
                    <a:gs pos="0">
                      <a:schemeClr val="accent1">
                        <a:lumMod val="20000"/>
                        <a:lumOff val="80000"/>
                        <a:alpha val="0"/>
                      </a:schemeClr>
                    </a:gs>
                    <a:gs pos="100000">
                      <a:schemeClr val="accent1">
                        <a:lumMod val="20000"/>
                        <a:lumOff val="80000"/>
                      </a:schemeClr>
                    </a:gs>
                  </a:gsLst>
                  <a:lin ang="0" scaled="0"/>
                </a:gra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3413"/>
              </a:p>
            </p:txBody>
          </p:sp>
        </p:grpSp>
      </p:grpSp>
      <p:grpSp>
        <p:nvGrpSpPr>
          <p:cNvPr id="36" name="组合 35">
            <a:extLst>
              <a:ext uri="{FF2B5EF4-FFF2-40B4-BE49-F238E27FC236}">
                <a16:creationId xmlns:a16="http://schemas.microsoft.com/office/drawing/2014/main" id="{A48742B2-5BFE-4322-834A-EEE435BAAF6F}"/>
              </a:ext>
            </a:extLst>
          </p:cNvPr>
          <p:cNvGrpSpPr/>
          <p:nvPr userDrawn="1"/>
        </p:nvGrpSpPr>
        <p:grpSpPr>
          <a:xfrm>
            <a:off x="1750468" y="2514705"/>
            <a:ext cx="1971572" cy="2535407"/>
            <a:chOff x="1230759" y="1768152"/>
            <a:chExt cx="1386219" cy="1782708"/>
          </a:xfrm>
        </p:grpSpPr>
        <p:sp>
          <p:nvSpPr>
            <p:cNvPr id="37" name="椭圆 36">
              <a:extLst>
                <a:ext uri="{FF2B5EF4-FFF2-40B4-BE49-F238E27FC236}">
                  <a16:creationId xmlns:a16="http://schemas.microsoft.com/office/drawing/2014/main" id="{C60F29EA-4B12-48DF-A80C-F01C1DC147CD}"/>
                </a:ext>
              </a:extLst>
            </p:cNvPr>
            <p:cNvSpPr/>
            <p:nvPr/>
          </p:nvSpPr>
          <p:spPr>
            <a:xfrm flipH="1">
              <a:off x="1230759" y="3135390"/>
              <a:ext cx="415470" cy="415470"/>
            </a:xfrm>
            <a:prstGeom prst="ellipse">
              <a:avLst/>
            </a:prstGeom>
            <a:gradFill flip="none" rotWithShape="1">
              <a:gsLst>
                <a:gs pos="1000">
                  <a:schemeClr val="bg1">
                    <a:alpha val="35000"/>
                  </a:schemeClr>
                </a:gs>
                <a:gs pos="100000">
                  <a:schemeClr val="bg1">
                    <a:alpha val="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algn="ctr"/>
              <a:endParaRPr lang="zh-CN" altLang="en-US" sz="2560" dirty="0">
                <a:latin typeface="+mj-ea"/>
                <a:ea typeface="+mj-ea"/>
              </a:endParaRPr>
            </a:p>
          </p:txBody>
        </p:sp>
        <p:sp>
          <p:nvSpPr>
            <p:cNvPr id="38" name="椭圆 37">
              <a:extLst>
                <a:ext uri="{FF2B5EF4-FFF2-40B4-BE49-F238E27FC236}">
                  <a16:creationId xmlns:a16="http://schemas.microsoft.com/office/drawing/2014/main" id="{8AD236FD-C1B8-447B-A213-4265DDEF583A}"/>
                </a:ext>
              </a:extLst>
            </p:cNvPr>
            <p:cNvSpPr/>
            <p:nvPr/>
          </p:nvSpPr>
          <p:spPr>
            <a:xfrm flipH="1">
              <a:off x="1555485" y="1768152"/>
              <a:ext cx="256856" cy="256856"/>
            </a:xfrm>
            <a:prstGeom prst="ellipse">
              <a:avLst/>
            </a:prstGeom>
            <a:gradFill flip="none" rotWithShape="1">
              <a:gsLst>
                <a:gs pos="1000">
                  <a:schemeClr val="bg1"/>
                </a:gs>
                <a:gs pos="100000">
                  <a:schemeClr val="bg1">
                    <a:alpha val="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algn="ctr"/>
              <a:endParaRPr lang="zh-CN" altLang="en-US" sz="2560" dirty="0">
                <a:latin typeface="+mj-ea"/>
                <a:ea typeface="+mj-ea"/>
              </a:endParaRPr>
            </a:p>
          </p:txBody>
        </p:sp>
        <p:sp>
          <p:nvSpPr>
            <p:cNvPr id="39" name="椭圆 38">
              <a:extLst>
                <a:ext uri="{FF2B5EF4-FFF2-40B4-BE49-F238E27FC236}">
                  <a16:creationId xmlns:a16="http://schemas.microsoft.com/office/drawing/2014/main" id="{EF8F1EE2-EBF9-4FD9-8331-FB71FD687F43}"/>
                </a:ext>
              </a:extLst>
            </p:cNvPr>
            <p:cNvSpPr/>
            <p:nvPr/>
          </p:nvSpPr>
          <p:spPr>
            <a:xfrm flipH="1">
              <a:off x="2392804" y="2585486"/>
              <a:ext cx="135787" cy="135787"/>
            </a:xfrm>
            <a:prstGeom prst="ellipse">
              <a:avLst/>
            </a:prstGeom>
            <a:gradFill flip="none" rotWithShape="1">
              <a:gsLst>
                <a:gs pos="0">
                  <a:schemeClr val="bg1"/>
                </a:gs>
                <a:gs pos="100000">
                  <a:schemeClr val="bg1">
                    <a:alpha val="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algn="ctr"/>
              <a:endParaRPr lang="zh-CN" altLang="en-US" sz="2560" dirty="0">
                <a:latin typeface="+mj-ea"/>
                <a:ea typeface="+mj-ea"/>
              </a:endParaRPr>
            </a:p>
          </p:txBody>
        </p:sp>
        <p:sp>
          <p:nvSpPr>
            <p:cNvPr id="40" name="Freeform 26">
              <a:extLst>
                <a:ext uri="{FF2B5EF4-FFF2-40B4-BE49-F238E27FC236}">
                  <a16:creationId xmlns:a16="http://schemas.microsoft.com/office/drawing/2014/main" id="{6E7A46F8-915C-427E-8BAE-E0586D77ABB3}"/>
                </a:ext>
              </a:extLst>
            </p:cNvPr>
            <p:cNvSpPr>
              <a:spLocks/>
            </p:cNvSpPr>
            <p:nvPr/>
          </p:nvSpPr>
          <p:spPr bwMode="auto">
            <a:xfrm>
              <a:off x="2194456" y="2123594"/>
              <a:ext cx="242310" cy="222795"/>
            </a:xfrm>
            <a:custGeom>
              <a:avLst/>
              <a:gdLst>
                <a:gd name="T0" fmla="*/ 94 w 186"/>
                <a:gd name="T1" fmla="*/ 135 h 161"/>
                <a:gd name="T2" fmla="*/ 0 w 186"/>
                <a:gd name="T3" fmla="*/ 135 h 161"/>
                <a:gd name="T4" fmla="*/ 0 w 186"/>
                <a:gd name="T5" fmla="*/ 67 h 161"/>
                <a:gd name="T6" fmla="*/ 119 w 186"/>
                <a:gd name="T7" fmla="*/ 67 h 161"/>
                <a:gd name="T8" fmla="*/ 119 w 186"/>
                <a:gd name="T9" fmla="*/ 0 h 161"/>
                <a:gd name="T10" fmla="*/ 186 w 186"/>
                <a:gd name="T11" fmla="*/ 0 h 161"/>
                <a:gd name="T12" fmla="*/ 186 w 186"/>
                <a:gd name="T13" fmla="*/ 135 h 161"/>
                <a:gd name="T14" fmla="*/ 145 w 186"/>
                <a:gd name="T15" fmla="*/ 135 h 161"/>
                <a:gd name="T16" fmla="*/ 119 w 186"/>
                <a:gd name="T17" fmla="*/ 161 h 161"/>
                <a:gd name="T18" fmla="*/ 94 w 186"/>
                <a:gd name="T19" fmla="*/ 13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6" h="161">
                  <a:moveTo>
                    <a:pt x="94" y="135"/>
                  </a:moveTo>
                  <a:lnTo>
                    <a:pt x="0" y="135"/>
                  </a:lnTo>
                  <a:lnTo>
                    <a:pt x="0" y="67"/>
                  </a:lnTo>
                  <a:lnTo>
                    <a:pt x="119" y="67"/>
                  </a:lnTo>
                  <a:lnTo>
                    <a:pt x="119" y="0"/>
                  </a:lnTo>
                  <a:lnTo>
                    <a:pt x="186" y="0"/>
                  </a:lnTo>
                  <a:lnTo>
                    <a:pt x="186" y="135"/>
                  </a:lnTo>
                  <a:lnTo>
                    <a:pt x="145" y="135"/>
                  </a:lnTo>
                  <a:lnTo>
                    <a:pt x="119" y="161"/>
                  </a:lnTo>
                  <a:lnTo>
                    <a:pt x="94" y="135"/>
                  </a:lnTo>
                  <a:close/>
                </a:path>
              </a:pathLst>
            </a:custGeom>
            <a:noFill/>
            <a:ln w="31750" cap="rnd">
              <a:gradFill>
                <a:gsLst>
                  <a:gs pos="100000">
                    <a:schemeClr val="accent1">
                      <a:lumMod val="20000"/>
                      <a:lumOff val="80000"/>
                      <a:alpha val="0"/>
                    </a:schemeClr>
                  </a:gs>
                  <a:gs pos="53000">
                    <a:schemeClr val="accent1">
                      <a:lumMod val="17000"/>
                      <a:lumOff val="83000"/>
                    </a:schemeClr>
                  </a:gs>
                </a:gsLst>
                <a:lin ang="0" scaled="0"/>
              </a:gra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41" name="Freeform 27">
              <a:extLst>
                <a:ext uri="{FF2B5EF4-FFF2-40B4-BE49-F238E27FC236}">
                  <a16:creationId xmlns:a16="http://schemas.microsoft.com/office/drawing/2014/main" id="{50E6D6C0-F5F4-4627-814D-DC23EF98C7B8}"/>
                </a:ext>
              </a:extLst>
            </p:cNvPr>
            <p:cNvSpPr>
              <a:spLocks/>
            </p:cNvSpPr>
            <p:nvPr/>
          </p:nvSpPr>
          <p:spPr bwMode="auto">
            <a:xfrm>
              <a:off x="1996436" y="1936780"/>
              <a:ext cx="353044" cy="326581"/>
            </a:xfrm>
            <a:custGeom>
              <a:avLst/>
              <a:gdLst>
                <a:gd name="T0" fmla="*/ 0 w 271"/>
                <a:gd name="T1" fmla="*/ 0 h 236"/>
                <a:gd name="T2" fmla="*/ 271 w 271"/>
                <a:gd name="T3" fmla="*/ 0 h 236"/>
                <a:gd name="T4" fmla="*/ 271 w 271"/>
                <a:gd name="T5" fmla="*/ 202 h 236"/>
                <a:gd name="T6" fmla="*/ 111 w 271"/>
                <a:gd name="T7" fmla="*/ 202 h 236"/>
                <a:gd name="T8" fmla="*/ 77 w 271"/>
                <a:gd name="T9" fmla="*/ 236 h 236"/>
                <a:gd name="T10" fmla="*/ 43 w 271"/>
                <a:gd name="T11" fmla="*/ 202 h 236"/>
                <a:gd name="T12" fmla="*/ 0 w 271"/>
                <a:gd name="T13" fmla="*/ 202 h 236"/>
                <a:gd name="T14" fmla="*/ 0 w 271"/>
                <a:gd name="T15" fmla="*/ 0 h 2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1" h="236">
                  <a:moveTo>
                    <a:pt x="0" y="0"/>
                  </a:moveTo>
                  <a:lnTo>
                    <a:pt x="271" y="0"/>
                  </a:lnTo>
                  <a:lnTo>
                    <a:pt x="271" y="202"/>
                  </a:lnTo>
                  <a:lnTo>
                    <a:pt x="111" y="202"/>
                  </a:lnTo>
                  <a:lnTo>
                    <a:pt x="77" y="236"/>
                  </a:lnTo>
                  <a:lnTo>
                    <a:pt x="43" y="202"/>
                  </a:lnTo>
                  <a:lnTo>
                    <a:pt x="0" y="202"/>
                  </a:lnTo>
                  <a:lnTo>
                    <a:pt x="0" y="0"/>
                  </a:lnTo>
                  <a:close/>
                </a:path>
              </a:pathLst>
            </a:custGeom>
            <a:noFill/>
            <a:ln w="31750" cap="rnd">
              <a:gradFill>
                <a:gsLst>
                  <a:gs pos="100000">
                    <a:schemeClr val="accent1">
                      <a:lumMod val="20000"/>
                      <a:lumOff val="80000"/>
                      <a:alpha val="0"/>
                    </a:schemeClr>
                  </a:gs>
                  <a:gs pos="53000">
                    <a:schemeClr val="accent1">
                      <a:lumMod val="17000"/>
                      <a:lumOff val="83000"/>
                    </a:schemeClr>
                  </a:gs>
                </a:gsLst>
                <a:lin ang="0" scaled="0"/>
              </a:gra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42" name="Line 28">
              <a:extLst>
                <a:ext uri="{FF2B5EF4-FFF2-40B4-BE49-F238E27FC236}">
                  <a16:creationId xmlns:a16="http://schemas.microsoft.com/office/drawing/2014/main" id="{E51E66FE-2EB7-4F42-913E-84ACF84543AC}"/>
                </a:ext>
              </a:extLst>
            </p:cNvPr>
            <p:cNvSpPr>
              <a:spLocks noChangeShapeType="1"/>
            </p:cNvSpPr>
            <p:nvPr/>
          </p:nvSpPr>
          <p:spPr bwMode="auto">
            <a:xfrm>
              <a:off x="2163190" y="2076544"/>
              <a:ext cx="9120" cy="0"/>
            </a:xfrm>
            <a:prstGeom prst="line">
              <a:avLst/>
            </a:prstGeom>
            <a:noFill/>
            <a:ln w="31750" cap="rnd">
              <a:gradFill>
                <a:gsLst>
                  <a:gs pos="100000">
                    <a:schemeClr val="accent1">
                      <a:lumMod val="20000"/>
                      <a:lumOff val="80000"/>
                      <a:alpha val="0"/>
                    </a:schemeClr>
                  </a:gs>
                  <a:gs pos="39000">
                    <a:schemeClr val="accent1">
                      <a:alpha val="69000"/>
                      <a:lumMod val="15000"/>
                      <a:lumOff val="85000"/>
                    </a:schemeClr>
                  </a:gs>
                </a:gsLst>
                <a:lin ang="0" scaled="0"/>
              </a:gra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43" name="Line 29">
              <a:extLst>
                <a:ext uri="{FF2B5EF4-FFF2-40B4-BE49-F238E27FC236}">
                  <a16:creationId xmlns:a16="http://schemas.microsoft.com/office/drawing/2014/main" id="{D36D188D-6C56-4055-9FF2-57E047655BA0}"/>
                </a:ext>
              </a:extLst>
            </p:cNvPr>
            <p:cNvSpPr>
              <a:spLocks noChangeShapeType="1"/>
            </p:cNvSpPr>
            <p:nvPr/>
          </p:nvSpPr>
          <p:spPr bwMode="auto">
            <a:xfrm>
              <a:off x="2238749" y="2076544"/>
              <a:ext cx="13027" cy="0"/>
            </a:xfrm>
            <a:prstGeom prst="line">
              <a:avLst/>
            </a:prstGeom>
            <a:noFill/>
            <a:ln w="31750" cap="rnd">
              <a:gradFill>
                <a:gsLst>
                  <a:gs pos="100000">
                    <a:schemeClr val="accent1">
                      <a:lumMod val="20000"/>
                      <a:lumOff val="80000"/>
                      <a:alpha val="0"/>
                    </a:schemeClr>
                  </a:gs>
                  <a:gs pos="39000">
                    <a:schemeClr val="accent1">
                      <a:alpha val="69000"/>
                      <a:lumMod val="15000"/>
                      <a:lumOff val="85000"/>
                    </a:schemeClr>
                  </a:gs>
                </a:gsLst>
                <a:lin ang="0" scaled="0"/>
              </a:gra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44" name="Line 30">
              <a:extLst>
                <a:ext uri="{FF2B5EF4-FFF2-40B4-BE49-F238E27FC236}">
                  <a16:creationId xmlns:a16="http://schemas.microsoft.com/office/drawing/2014/main" id="{76E12B87-BEE0-4AE1-903B-51902917F73F}"/>
                </a:ext>
              </a:extLst>
            </p:cNvPr>
            <p:cNvSpPr>
              <a:spLocks noChangeShapeType="1"/>
            </p:cNvSpPr>
            <p:nvPr/>
          </p:nvSpPr>
          <p:spPr bwMode="auto">
            <a:xfrm>
              <a:off x="2085025" y="2076544"/>
              <a:ext cx="11725" cy="0"/>
            </a:xfrm>
            <a:prstGeom prst="line">
              <a:avLst/>
            </a:prstGeom>
            <a:noFill/>
            <a:ln w="31750" cap="rnd">
              <a:gradFill>
                <a:gsLst>
                  <a:gs pos="100000">
                    <a:schemeClr val="accent1">
                      <a:lumMod val="20000"/>
                      <a:lumOff val="80000"/>
                      <a:alpha val="0"/>
                    </a:schemeClr>
                  </a:gs>
                  <a:gs pos="39000">
                    <a:schemeClr val="accent1">
                      <a:alpha val="69000"/>
                      <a:lumMod val="15000"/>
                      <a:lumOff val="85000"/>
                    </a:schemeClr>
                  </a:gs>
                </a:gsLst>
                <a:lin ang="0" scaled="0"/>
              </a:gra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45" name="Freeform 17">
              <a:extLst>
                <a:ext uri="{FF2B5EF4-FFF2-40B4-BE49-F238E27FC236}">
                  <a16:creationId xmlns:a16="http://schemas.microsoft.com/office/drawing/2014/main" id="{2AABA699-8C8C-4C5C-AF70-289D3C11536A}"/>
                </a:ext>
              </a:extLst>
            </p:cNvPr>
            <p:cNvSpPr>
              <a:spLocks/>
            </p:cNvSpPr>
            <p:nvPr/>
          </p:nvSpPr>
          <p:spPr bwMode="auto">
            <a:xfrm>
              <a:off x="1449312" y="2598061"/>
              <a:ext cx="120094" cy="120094"/>
            </a:xfrm>
            <a:custGeom>
              <a:avLst/>
              <a:gdLst>
                <a:gd name="T0" fmla="*/ 12 w 40"/>
                <a:gd name="T1" fmla="*/ 0 h 40"/>
                <a:gd name="T2" fmla="*/ 0 w 40"/>
                <a:gd name="T3" fmla="*/ 19 h 40"/>
                <a:gd name="T4" fmla="*/ 21 w 40"/>
                <a:gd name="T5" fmla="*/ 40 h 40"/>
                <a:gd name="T6" fmla="*/ 40 w 40"/>
                <a:gd name="T7" fmla="*/ 28 h 40"/>
              </a:gdLst>
              <a:ahLst/>
              <a:cxnLst>
                <a:cxn ang="0">
                  <a:pos x="T0" y="T1"/>
                </a:cxn>
                <a:cxn ang="0">
                  <a:pos x="T2" y="T3"/>
                </a:cxn>
                <a:cxn ang="0">
                  <a:pos x="T4" y="T5"/>
                </a:cxn>
                <a:cxn ang="0">
                  <a:pos x="T6" y="T7"/>
                </a:cxn>
              </a:cxnLst>
              <a:rect l="0" t="0" r="r" b="b"/>
              <a:pathLst>
                <a:path w="40" h="40">
                  <a:moveTo>
                    <a:pt x="12" y="0"/>
                  </a:moveTo>
                  <a:cubicBezTo>
                    <a:pt x="5" y="3"/>
                    <a:pt x="0" y="11"/>
                    <a:pt x="0" y="19"/>
                  </a:cubicBezTo>
                  <a:cubicBezTo>
                    <a:pt x="0" y="31"/>
                    <a:pt x="9" y="40"/>
                    <a:pt x="21" y="40"/>
                  </a:cubicBezTo>
                  <a:cubicBezTo>
                    <a:pt x="29" y="40"/>
                    <a:pt x="37" y="35"/>
                    <a:pt x="40" y="28"/>
                  </a:cubicBezTo>
                </a:path>
              </a:pathLst>
            </a:custGeom>
            <a:noFill/>
            <a:ln w="31750" cap="rnd">
              <a:gradFill>
                <a:gsLst>
                  <a:gs pos="100000">
                    <a:schemeClr val="accent1">
                      <a:lumMod val="20000"/>
                      <a:lumOff val="80000"/>
                      <a:alpha val="0"/>
                    </a:schemeClr>
                  </a:gs>
                  <a:gs pos="57000">
                    <a:schemeClr val="accent1">
                      <a:lumMod val="18000"/>
                      <a:lumOff val="82000"/>
                    </a:schemeClr>
                  </a:gs>
                </a:gsLst>
                <a:lin ang="0" scaled="0"/>
              </a:gra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46" name="Freeform 18">
              <a:extLst>
                <a:ext uri="{FF2B5EF4-FFF2-40B4-BE49-F238E27FC236}">
                  <a16:creationId xmlns:a16="http://schemas.microsoft.com/office/drawing/2014/main" id="{FECC16B2-C789-4664-8ED4-36D9F28FA2E8}"/>
                </a:ext>
              </a:extLst>
            </p:cNvPr>
            <p:cNvSpPr>
              <a:spLocks/>
            </p:cNvSpPr>
            <p:nvPr/>
          </p:nvSpPr>
          <p:spPr bwMode="auto">
            <a:xfrm>
              <a:off x="1377504" y="2520062"/>
              <a:ext cx="272377" cy="272378"/>
            </a:xfrm>
            <a:custGeom>
              <a:avLst/>
              <a:gdLst>
                <a:gd name="T0" fmla="*/ 60 w 91"/>
                <a:gd name="T1" fmla="*/ 2 h 91"/>
                <a:gd name="T2" fmla="*/ 45 w 91"/>
                <a:gd name="T3" fmla="*/ 0 h 91"/>
                <a:gd name="T4" fmla="*/ 0 w 91"/>
                <a:gd name="T5" fmla="*/ 45 h 91"/>
                <a:gd name="T6" fmla="*/ 45 w 91"/>
                <a:gd name="T7" fmla="*/ 91 h 91"/>
                <a:gd name="T8" fmla="*/ 91 w 91"/>
                <a:gd name="T9" fmla="*/ 45 h 91"/>
                <a:gd name="T10" fmla="*/ 88 w 91"/>
                <a:gd name="T11" fmla="*/ 30 h 91"/>
              </a:gdLst>
              <a:ahLst/>
              <a:cxnLst>
                <a:cxn ang="0">
                  <a:pos x="T0" y="T1"/>
                </a:cxn>
                <a:cxn ang="0">
                  <a:pos x="T2" y="T3"/>
                </a:cxn>
                <a:cxn ang="0">
                  <a:pos x="T4" y="T5"/>
                </a:cxn>
                <a:cxn ang="0">
                  <a:pos x="T6" y="T7"/>
                </a:cxn>
                <a:cxn ang="0">
                  <a:pos x="T8" y="T9"/>
                </a:cxn>
                <a:cxn ang="0">
                  <a:pos x="T10" y="T11"/>
                </a:cxn>
              </a:cxnLst>
              <a:rect l="0" t="0" r="r" b="b"/>
              <a:pathLst>
                <a:path w="91" h="91">
                  <a:moveTo>
                    <a:pt x="60" y="2"/>
                  </a:moveTo>
                  <a:cubicBezTo>
                    <a:pt x="55" y="0"/>
                    <a:pt x="50" y="0"/>
                    <a:pt x="45" y="0"/>
                  </a:cubicBezTo>
                  <a:cubicBezTo>
                    <a:pt x="20" y="0"/>
                    <a:pt x="0" y="20"/>
                    <a:pt x="0" y="45"/>
                  </a:cubicBezTo>
                  <a:cubicBezTo>
                    <a:pt x="0" y="70"/>
                    <a:pt x="20" y="91"/>
                    <a:pt x="45" y="91"/>
                  </a:cubicBezTo>
                  <a:cubicBezTo>
                    <a:pt x="70" y="91"/>
                    <a:pt x="91" y="70"/>
                    <a:pt x="91" y="45"/>
                  </a:cubicBezTo>
                  <a:cubicBezTo>
                    <a:pt x="91" y="40"/>
                    <a:pt x="90" y="35"/>
                    <a:pt x="88" y="30"/>
                  </a:cubicBezTo>
                </a:path>
              </a:pathLst>
            </a:custGeom>
            <a:noFill/>
            <a:ln w="31750" cap="rnd">
              <a:gradFill>
                <a:gsLst>
                  <a:gs pos="100000">
                    <a:schemeClr val="accent1">
                      <a:lumMod val="20000"/>
                      <a:lumOff val="80000"/>
                      <a:alpha val="0"/>
                    </a:schemeClr>
                  </a:gs>
                  <a:gs pos="57000">
                    <a:schemeClr val="accent1">
                      <a:lumMod val="18000"/>
                      <a:lumOff val="82000"/>
                    </a:schemeClr>
                  </a:gs>
                </a:gsLst>
                <a:lin ang="0" scaled="0"/>
              </a:gra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47" name="Freeform 19">
              <a:extLst>
                <a:ext uri="{FF2B5EF4-FFF2-40B4-BE49-F238E27FC236}">
                  <a16:creationId xmlns:a16="http://schemas.microsoft.com/office/drawing/2014/main" id="{04D0256E-ABC9-4E92-9DEB-0A198993F91D}"/>
                </a:ext>
              </a:extLst>
            </p:cNvPr>
            <p:cNvSpPr>
              <a:spLocks/>
            </p:cNvSpPr>
            <p:nvPr/>
          </p:nvSpPr>
          <p:spPr bwMode="auto">
            <a:xfrm>
              <a:off x="1303219" y="2445777"/>
              <a:ext cx="418470" cy="418471"/>
            </a:xfrm>
            <a:custGeom>
              <a:avLst/>
              <a:gdLst>
                <a:gd name="T0" fmla="*/ 103 w 140"/>
                <a:gd name="T1" fmla="*/ 9 h 140"/>
                <a:gd name="T2" fmla="*/ 70 w 140"/>
                <a:gd name="T3" fmla="*/ 0 h 140"/>
                <a:gd name="T4" fmla="*/ 0 w 140"/>
                <a:gd name="T5" fmla="*/ 70 h 140"/>
                <a:gd name="T6" fmla="*/ 70 w 140"/>
                <a:gd name="T7" fmla="*/ 140 h 140"/>
                <a:gd name="T8" fmla="*/ 140 w 140"/>
                <a:gd name="T9" fmla="*/ 70 h 140"/>
                <a:gd name="T10" fmla="*/ 131 w 140"/>
                <a:gd name="T11" fmla="*/ 37 h 140"/>
              </a:gdLst>
              <a:ahLst/>
              <a:cxnLst>
                <a:cxn ang="0">
                  <a:pos x="T0" y="T1"/>
                </a:cxn>
                <a:cxn ang="0">
                  <a:pos x="T2" y="T3"/>
                </a:cxn>
                <a:cxn ang="0">
                  <a:pos x="T4" y="T5"/>
                </a:cxn>
                <a:cxn ang="0">
                  <a:pos x="T6" y="T7"/>
                </a:cxn>
                <a:cxn ang="0">
                  <a:pos x="T8" y="T9"/>
                </a:cxn>
                <a:cxn ang="0">
                  <a:pos x="T10" y="T11"/>
                </a:cxn>
              </a:cxnLst>
              <a:rect l="0" t="0" r="r" b="b"/>
              <a:pathLst>
                <a:path w="140" h="140">
                  <a:moveTo>
                    <a:pt x="103" y="9"/>
                  </a:moveTo>
                  <a:cubicBezTo>
                    <a:pt x="94" y="3"/>
                    <a:pt x="82" y="0"/>
                    <a:pt x="70" y="0"/>
                  </a:cubicBezTo>
                  <a:cubicBezTo>
                    <a:pt x="31" y="0"/>
                    <a:pt x="0" y="31"/>
                    <a:pt x="0" y="70"/>
                  </a:cubicBezTo>
                  <a:cubicBezTo>
                    <a:pt x="0" y="109"/>
                    <a:pt x="31" y="140"/>
                    <a:pt x="70" y="140"/>
                  </a:cubicBezTo>
                  <a:cubicBezTo>
                    <a:pt x="109" y="140"/>
                    <a:pt x="140" y="109"/>
                    <a:pt x="140" y="70"/>
                  </a:cubicBezTo>
                  <a:cubicBezTo>
                    <a:pt x="140" y="58"/>
                    <a:pt x="137" y="46"/>
                    <a:pt x="131" y="37"/>
                  </a:cubicBezTo>
                </a:path>
              </a:pathLst>
            </a:custGeom>
            <a:noFill/>
            <a:ln w="31750" cap="rnd">
              <a:gradFill>
                <a:gsLst>
                  <a:gs pos="100000">
                    <a:schemeClr val="accent1">
                      <a:lumMod val="20000"/>
                      <a:lumOff val="80000"/>
                      <a:alpha val="0"/>
                    </a:schemeClr>
                  </a:gs>
                  <a:gs pos="57000">
                    <a:schemeClr val="accent1">
                      <a:lumMod val="18000"/>
                      <a:lumOff val="82000"/>
                    </a:schemeClr>
                  </a:gs>
                </a:gsLst>
                <a:lin ang="0" scaled="0"/>
              </a:gra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48" name="Line 20">
              <a:extLst>
                <a:ext uri="{FF2B5EF4-FFF2-40B4-BE49-F238E27FC236}">
                  <a16:creationId xmlns:a16="http://schemas.microsoft.com/office/drawing/2014/main" id="{E12985F8-722F-4BEC-9C24-2582B8987C7C}"/>
                </a:ext>
              </a:extLst>
            </p:cNvPr>
            <p:cNvSpPr>
              <a:spLocks noChangeShapeType="1"/>
            </p:cNvSpPr>
            <p:nvPr/>
          </p:nvSpPr>
          <p:spPr bwMode="auto">
            <a:xfrm flipH="1">
              <a:off x="1512455" y="2445777"/>
              <a:ext cx="209236" cy="209236"/>
            </a:xfrm>
            <a:prstGeom prst="line">
              <a:avLst/>
            </a:prstGeom>
            <a:noFill/>
            <a:ln w="31750" cap="rnd">
              <a:gradFill>
                <a:gsLst>
                  <a:gs pos="16000">
                    <a:schemeClr val="accent1">
                      <a:alpha val="0"/>
                      <a:lumMod val="15000"/>
                      <a:lumOff val="85000"/>
                    </a:schemeClr>
                  </a:gs>
                  <a:gs pos="100000">
                    <a:schemeClr val="accent1">
                      <a:lumMod val="20000"/>
                      <a:lumOff val="80000"/>
                    </a:schemeClr>
                  </a:gs>
                </a:gsLst>
                <a:lin ang="0" scaled="0"/>
              </a:gra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3413"/>
            </a:p>
          </p:txBody>
        </p:sp>
        <p:grpSp>
          <p:nvGrpSpPr>
            <p:cNvPr id="49" name="组合 48">
              <a:extLst>
                <a:ext uri="{FF2B5EF4-FFF2-40B4-BE49-F238E27FC236}">
                  <a16:creationId xmlns:a16="http://schemas.microsoft.com/office/drawing/2014/main" id="{EDC45DC7-4D95-46F6-AF04-C403D84A86CC}"/>
                </a:ext>
              </a:extLst>
            </p:cNvPr>
            <p:cNvGrpSpPr/>
            <p:nvPr/>
          </p:nvGrpSpPr>
          <p:grpSpPr>
            <a:xfrm>
              <a:off x="2221978" y="3156601"/>
              <a:ext cx="395000" cy="313970"/>
              <a:chOff x="2221978" y="3156601"/>
              <a:chExt cx="395000" cy="313970"/>
            </a:xfrm>
          </p:grpSpPr>
          <p:sp>
            <p:nvSpPr>
              <p:cNvPr id="50" name="Freeform 45">
                <a:extLst>
                  <a:ext uri="{FF2B5EF4-FFF2-40B4-BE49-F238E27FC236}">
                    <a16:creationId xmlns:a16="http://schemas.microsoft.com/office/drawing/2014/main" id="{59930309-93FB-4BAC-A7F7-D6EE7CAD4552}"/>
                  </a:ext>
                </a:extLst>
              </p:cNvPr>
              <p:cNvSpPr>
                <a:spLocks/>
              </p:cNvSpPr>
              <p:nvPr/>
            </p:nvSpPr>
            <p:spPr bwMode="auto">
              <a:xfrm>
                <a:off x="2221978" y="3156601"/>
                <a:ext cx="395000" cy="313970"/>
              </a:xfrm>
              <a:custGeom>
                <a:avLst/>
                <a:gdLst>
                  <a:gd name="T0" fmla="*/ 338 w 338"/>
                  <a:gd name="T1" fmla="*/ 0 h 297"/>
                  <a:gd name="T2" fmla="*/ 0 w 338"/>
                  <a:gd name="T3" fmla="*/ 0 h 297"/>
                  <a:gd name="T4" fmla="*/ 0 w 338"/>
                  <a:gd name="T5" fmla="*/ 254 h 297"/>
                  <a:gd name="T6" fmla="*/ 77 w 338"/>
                  <a:gd name="T7" fmla="*/ 254 h 297"/>
                  <a:gd name="T8" fmla="*/ 77 w 338"/>
                  <a:gd name="T9" fmla="*/ 297 h 297"/>
                  <a:gd name="T10" fmla="*/ 162 w 338"/>
                  <a:gd name="T11" fmla="*/ 254 h 297"/>
                  <a:gd name="T12" fmla="*/ 338 w 338"/>
                  <a:gd name="T13" fmla="*/ 254 h 297"/>
                  <a:gd name="T14" fmla="*/ 338 w 338"/>
                  <a:gd name="T15" fmla="*/ 0 h 2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297">
                    <a:moveTo>
                      <a:pt x="338" y="0"/>
                    </a:moveTo>
                    <a:lnTo>
                      <a:pt x="0" y="0"/>
                    </a:lnTo>
                    <a:lnTo>
                      <a:pt x="0" y="254"/>
                    </a:lnTo>
                    <a:lnTo>
                      <a:pt x="77" y="254"/>
                    </a:lnTo>
                    <a:lnTo>
                      <a:pt x="77" y="297"/>
                    </a:lnTo>
                    <a:lnTo>
                      <a:pt x="162" y="254"/>
                    </a:lnTo>
                    <a:lnTo>
                      <a:pt x="338" y="254"/>
                    </a:lnTo>
                    <a:lnTo>
                      <a:pt x="338" y="0"/>
                    </a:lnTo>
                    <a:close/>
                  </a:path>
                </a:pathLst>
              </a:custGeom>
              <a:noFill/>
              <a:ln w="31750" cap="rnd">
                <a:gradFill>
                  <a:gsLst>
                    <a:gs pos="100000">
                      <a:schemeClr val="accent1">
                        <a:lumMod val="20000"/>
                        <a:lumOff val="80000"/>
                        <a:alpha val="0"/>
                      </a:schemeClr>
                    </a:gs>
                    <a:gs pos="56000">
                      <a:schemeClr val="accent1">
                        <a:lumMod val="17000"/>
                        <a:lumOff val="83000"/>
                      </a:schemeClr>
                    </a:gs>
                  </a:gsLst>
                  <a:lin ang="0" scaled="0"/>
                </a:gra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51" name="Line 46">
                <a:extLst>
                  <a:ext uri="{FF2B5EF4-FFF2-40B4-BE49-F238E27FC236}">
                    <a16:creationId xmlns:a16="http://schemas.microsoft.com/office/drawing/2014/main" id="{B1B0138F-8EE2-4896-9926-8F1249F4AA73}"/>
                  </a:ext>
                </a:extLst>
              </p:cNvPr>
              <p:cNvSpPr>
                <a:spLocks noChangeShapeType="1"/>
              </p:cNvSpPr>
              <p:nvPr/>
            </p:nvSpPr>
            <p:spPr bwMode="auto">
              <a:xfrm>
                <a:off x="2320144" y="3291915"/>
                <a:ext cx="198669" cy="0"/>
              </a:xfrm>
              <a:prstGeom prst="line">
                <a:avLst/>
              </a:prstGeom>
              <a:noFill/>
              <a:ln w="31750" cap="rnd">
                <a:gradFill>
                  <a:gsLst>
                    <a:gs pos="100000">
                      <a:schemeClr val="accent1">
                        <a:lumMod val="20000"/>
                        <a:lumOff val="80000"/>
                        <a:alpha val="0"/>
                      </a:schemeClr>
                    </a:gs>
                    <a:gs pos="56000">
                      <a:schemeClr val="accent1">
                        <a:lumMod val="17000"/>
                        <a:lumOff val="83000"/>
                      </a:schemeClr>
                    </a:gs>
                  </a:gsLst>
                  <a:lin ang="0" scaled="0"/>
                </a:gra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3413"/>
              </a:p>
            </p:txBody>
          </p:sp>
        </p:grpSp>
      </p:grpSp>
      <p:sp>
        <p:nvSpPr>
          <p:cNvPr id="54" name="文本占位符 78">
            <a:extLst>
              <a:ext uri="{FF2B5EF4-FFF2-40B4-BE49-F238E27FC236}">
                <a16:creationId xmlns:a16="http://schemas.microsoft.com/office/drawing/2014/main" id="{D2F0F2D2-01F2-4254-B237-0F9F59E6C209}"/>
              </a:ext>
            </a:extLst>
          </p:cNvPr>
          <p:cNvSpPr>
            <a:spLocks noGrp="1"/>
          </p:cNvSpPr>
          <p:nvPr>
            <p:ph type="body" sz="quarter" idx="11" hasCustomPrompt="1"/>
          </p:nvPr>
        </p:nvSpPr>
        <p:spPr>
          <a:xfrm>
            <a:off x="7290976" y="2156096"/>
            <a:ext cx="2530657" cy="2028376"/>
          </a:xfrm>
          <a:prstGeom prst="rect">
            <a:avLst/>
          </a:prstGeom>
          <a:noFill/>
        </p:spPr>
        <p:txBody>
          <a:bodyPr wrap="square" rtlCol="0">
            <a:spAutoFit/>
          </a:bodyPr>
          <a:lstStyle>
            <a:lvl1pPr marL="0" indent="0" algn="ctr">
              <a:buNone/>
              <a:defRPr lang="en-US" altLang="zh-CN" sz="12514" dirty="0" smtClean="0">
                <a:solidFill>
                  <a:schemeClr val="bg1"/>
                </a:solidFill>
                <a:effectLst>
                  <a:outerShdw blurRad="228600" dist="114300" dir="5400000" algn="t" rotWithShape="0">
                    <a:schemeClr val="accent1">
                      <a:lumMod val="75000"/>
                      <a:alpha val="20000"/>
                    </a:schemeClr>
                  </a:outerShdw>
                </a:effectLst>
                <a:latin typeface="+mj-ea"/>
                <a:ea typeface="+mj-ea"/>
              </a:defRPr>
            </a:lvl1pPr>
          </a:lstStyle>
          <a:p>
            <a:pPr marL="0" lvl="0" algn="ctr"/>
            <a:r>
              <a:rPr lang="en-US" altLang="zh-CN" dirty="0"/>
              <a:t>01</a:t>
            </a:r>
          </a:p>
        </p:txBody>
      </p:sp>
      <p:sp>
        <p:nvSpPr>
          <p:cNvPr id="55" name="文本占位符 78">
            <a:extLst>
              <a:ext uri="{FF2B5EF4-FFF2-40B4-BE49-F238E27FC236}">
                <a16:creationId xmlns:a16="http://schemas.microsoft.com/office/drawing/2014/main" id="{515407C7-4F5C-4EBB-AA0E-6F2FF28639A8}"/>
              </a:ext>
            </a:extLst>
          </p:cNvPr>
          <p:cNvSpPr>
            <a:spLocks noGrp="1"/>
          </p:cNvSpPr>
          <p:nvPr>
            <p:ph type="body" sz="quarter" idx="12" hasCustomPrompt="1"/>
          </p:nvPr>
        </p:nvSpPr>
        <p:spPr>
          <a:xfrm>
            <a:off x="5245367" y="3673324"/>
            <a:ext cx="6811535" cy="2028376"/>
          </a:xfrm>
          <a:prstGeom prst="rect">
            <a:avLst/>
          </a:prstGeom>
          <a:noFill/>
        </p:spPr>
        <p:txBody>
          <a:bodyPr wrap="square" rtlCol="0">
            <a:spAutoFit/>
          </a:bodyPr>
          <a:lstStyle>
            <a:lvl1pPr marL="0" indent="0" algn="ctr">
              <a:buNone/>
              <a:defRPr lang="zh-CN" altLang="en-US" sz="12514" dirty="0" smtClean="0">
                <a:solidFill>
                  <a:schemeClr val="bg1"/>
                </a:solidFill>
                <a:effectLst>
                  <a:outerShdw blurRad="228600" dist="114300" dir="5400000" algn="t" rotWithShape="0">
                    <a:schemeClr val="accent1">
                      <a:lumMod val="75000"/>
                      <a:alpha val="20000"/>
                    </a:schemeClr>
                  </a:outerShdw>
                </a:effectLst>
                <a:latin typeface="+mj-ea"/>
                <a:ea typeface="+mj-ea"/>
              </a:defRPr>
            </a:lvl1pPr>
          </a:lstStyle>
          <a:p>
            <a:pPr marL="0" lvl="0" algn="ctr"/>
            <a:r>
              <a:rPr lang="zh-CN" altLang="en-US" dirty="0"/>
              <a:t>活动定位</a:t>
            </a:r>
          </a:p>
        </p:txBody>
      </p:sp>
      <p:sp>
        <p:nvSpPr>
          <p:cNvPr id="56" name="文本占位符 78">
            <a:extLst>
              <a:ext uri="{FF2B5EF4-FFF2-40B4-BE49-F238E27FC236}">
                <a16:creationId xmlns:a16="http://schemas.microsoft.com/office/drawing/2014/main" id="{F6748433-8B6B-4F20-B68C-27BD2EBAE0D3}"/>
              </a:ext>
            </a:extLst>
          </p:cNvPr>
          <p:cNvSpPr>
            <a:spLocks noGrp="1"/>
          </p:cNvSpPr>
          <p:nvPr>
            <p:ph type="body" sz="quarter" idx="16" hasCustomPrompt="1"/>
          </p:nvPr>
        </p:nvSpPr>
        <p:spPr>
          <a:xfrm>
            <a:off x="5635587" y="5201630"/>
            <a:ext cx="5865884" cy="408958"/>
          </a:xfrm>
          <a:prstGeom prst="rect">
            <a:avLst/>
          </a:prstGeom>
          <a:noFill/>
        </p:spPr>
        <p:txBody>
          <a:bodyPr wrap="square" rtlCol="0">
            <a:spAutoFit/>
          </a:bodyPr>
          <a:lstStyle>
            <a:lvl1pPr marL="0" indent="0" algn="dist">
              <a:buNone/>
              <a:defRPr lang="en-US" altLang="zh-CN" sz="1991" i="1" dirty="0" smtClean="0">
                <a:solidFill>
                  <a:schemeClr val="bg1"/>
                </a:solidFill>
                <a:effectLst>
                  <a:outerShdw blurRad="228600" dist="114300" dir="5400000" algn="t" rotWithShape="0">
                    <a:schemeClr val="accent1">
                      <a:lumMod val="75000"/>
                      <a:alpha val="20000"/>
                    </a:schemeClr>
                  </a:outerShdw>
                </a:effectLst>
                <a:ea typeface="+mj-ea"/>
              </a:defRPr>
            </a:lvl1pPr>
          </a:lstStyle>
          <a:p>
            <a:pPr marL="0" lvl="0" algn="dist"/>
            <a:r>
              <a:rPr lang="en-US" altLang="zh-CN" dirty="0"/>
              <a:t>Activities positioning</a:t>
            </a:r>
          </a:p>
        </p:txBody>
      </p:sp>
    </p:spTree>
    <p:extLst>
      <p:ext uri="{BB962C8B-B14F-4D97-AF65-F5344CB8AC3E}">
        <p14:creationId xmlns:p14="http://schemas.microsoft.com/office/powerpoint/2010/main" val="271573331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cSld name="标题与副标题">
    <p:spTree>
      <p:nvGrpSpPr>
        <p:cNvPr id="1" name=""/>
        <p:cNvGrpSpPr/>
        <p:nvPr/>
      </p:nvGrpSpPr>
      <p:grpSpPr>
        <a:xfrm>
          <a:off x="0" y="0"/>
          <a:ext cx="0" cy="0"/>
          <a:chOff x="0" y="0"/>
          <a:chExt cx="0" cy="0"/>
        </a:xfrm>
      </p:grpSpPr>
      <p:sp>
        <p:nvSpPr>
          <p:cNvPr id="11" name="标题文本"/>
          <p:cNvSpPr txBox="1">
            <a:spLocks noGrp="1"/>
          </p:cNvSpPr>
          <p:nvPr>
            <p:ph type="title"/>
          </p:nvPr>
        </p:nvSpPr>
        <p:spPr>
          <a:xfrm>
            <a:off x="1693385" y="1638301"/>
            <a:ext cx="13953493" cy="3302000"/>
          </a:xfrm>
          <a:prstGeom prst="rect">
            <a:avLst/>
          </a:prstGeom>
        </p:spPr>
        <p:txBody>
          <a:bodyPr anchor="b"/>
          <a:lstStyle/>
          <a:p>
            <a:r>
              <a:t>标题文本</a:t>
            </a:r>
          </a:p>
        </p:txBody>
      </p:sp>
      <p:sp>
        <p:nvSpPr>
          <p:cNvPr id="12" name="正文级别 1…"/>
          <p:cNvSpPr txBox="1">
            <a:spLocks noGrp="1"/>
          </p:cNvSpPr>
          <p:nvPr>
            <p:ph type="body" sz="quarter" idx="1"/>
          </p:nvPr>
        </p:nvSpPr>
        <p:spPr>
          <a:xfrm>
            <a:off x="1693385" y="5041900"/>
            <a:ext cx="13953493" cy="1130300"/>
          </a:xfrm>
          <a:prstGeom prst="rect">
            <a:avLst/>
          </a:prstGeom>
        </p:spPr>
        <p:txBody>
          <a:bodyPr anchor="t"/>
          <a:lstStyle>
            <a:lvl1pPr marL="0" indent="0" algn="ctr">
              <a:spcBef>
                <a:spcPts val="0"/>
              </a:spcBef>
              <a:buSzTx/>
              <a:buNone/>
              <a:defRPr sz="4934"/>
            </a:lvl1pPr>
            <a:lvl2pPr marL="0" indent="0" algn="ctr">
              <a:spcBef>
                <a:spcPts val="0"/>
              </a:spcBef>
              <a:buSzTx/>
              <a:buNone/>
              <a:defRPr sz="4934"/>
            </a:lvl2pPr>
            <a:lvl3pPr marL="0" indent="0" algn="ctr">
              <a:spcBef>
                <a:spcPts val="0"/>
              </a:spcBef>
              <a:buSzTx/>
              <a:buNone/>
              <a:defRPr sz="4934"/>
            </a:lvl3pPr>
            <a:lvl4pPr marL="0" indent="0" algn="ctr">
              <a:spcBef>
                <a:spcPts val="0"/>
              </a:spcBef>
              <a:buSzTx/>
              <a:buNone/>
              <a:defRPr sz="4934"/>
            </a:lvl4pPr>
            <a:lvl5pPr marL="0" indent="0" algn="ctr">
              <a:spcBef>
                <a:spcPts val="0"/>
              </a:spcBef>
              <a:buSzTx/>
              <a:buNone/>
              <a:defRPr sz="4934"/>
            </a:lvl5pPr>
          </a:lstStyle>
          <a:p>
            <a:r>
              <a:t>正文级别 1</a:t>
            </a:r>
          </a:p>
          <a:p>
            <a:pPr lvl="1"/>
            <a:r>
              <a:t>正文级别 2</a:t>
            </a:r>
          </a:p>
          <a:p>
            <a:pPr lvl="2"/>
            <a:r>
              <a:t>正文级别 3</a:t>
            </a:r>
          </a:p>
          <a:p>
            <a:pPr lvl="3"/>
            <a:r>
              <a:t>正文级别 4</a:t>
            </a:r>
          </a:p>
          <a:p>
            <a:pPr lvl="4"/>
            <a:r>
              <a:t>正文级别 5</a:t>
            </a:r>
          </a:p>
        </p:txBody>
      </p:sp>
      <p:sp>
        <p:nvSpPr>
          <p:cNvPr id="13" name="幻灯片编号"/>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a:t>
            </a:fld>
            <a:endParaRPr/>
          </a:p>
        </p:txBody>
      </p:sp>
    </p:spTree>
    <p:extLst>
      <p:ext uri="{BB962C8B-B14F-4D97-AF65-F5344CB8AC3E}">
        <p14:creationId xmlns:p14="http://schemas.microsoft.com/office/powerpoint/2010/main" val="3471026897"/>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标题与项目符号">
    <p:spTree>
      <p:nvGrpSpPr>
        <p:cNvPr id="1" name=""/>
        <p:cNvGrpSpPr/>
        <p:nvPr/>
      </p:nvGrpSpPr>
      <p:grpSpPr>
        <a:xfrm>
          <a:off x="0" y="0"/>
          <a:ext cx="0" cy="0"/>
          <a:chOff x="0" y="0"/>
          <a:chExt cx="0" cy="0"/>
        </a:xfrm>
      </p:grpSpPr>
      <p:sp>
        <p:nvSpPr>
          <p:cNvPr id="56" name="标题文本"/>
          <p:cNvSpPr txBox="1">
            <a:spLocks noGrp="1"/>
          </p:cNvSpPr>
          <p:nvPr>
            <p:ph type="title"/>
          </p:nvPr>
        </p:nvSpPr>
        <p:spPr>
          <a:prstGeom prst="rect">
            <a:avLst/>
          </a:prstGeom>
        </p:spPr>
        <p:txBody>
          <a:bodyPr/>
          <a:lstStyle/>
          <a:p>
            <a:r>
              <a:t>标题文本</a:t>
            </a:r>
          </a:p>
        </p:txBody>
      </p:sp>
      <p:sp>
        <p:nvSpPr>
          <p:cNvPr id="57" name="正文级别 1…"/>
          <p:cNvSpPr txBox="1">
            <a:spLocks noGrp="1"/>
          </p:cNvSpPr>
          <p:nvPr>
            <p:ph type="body" idx="1"/>
          </p:nvPr>
        </p:nvSpPr>
        <p:spPr>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58"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577563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649093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86751391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183112" y="2431628"/>
            <a:ext cx="14955977" cy="4057226"/>
          </a:xfrm>
          <a:prstGeom prst="rect">
            <a:avLst/>
          </a:prstGeom>
        </p:spPr>
        <p:txBody>
          <a:bodyPr anchor="b"/>
          <a:lstStyle>
            <a:lvl1pPr>
              <a:defRPr sz="8533"/>
            </a:lvl1pPr>
          </a:lstStyle>
          <a:p>
            <a:r>
              <a:rPr lang="zh-CN" altLang="en-US"/>
              <a:t>单击此处编辑母版标题样式</a:t>
            </a:r>
            <a:endParaRPr lang="en-US" dirty="0"/>
          </a:p>
        </p:txBody>
      </p:sp>
      <p:sp>
        <p:nvSpPr>
          <p:cNvPr id="3" name="Text Placeholder 2"/>
          <p:cNvSpPr>
            <a:spLocks noGrp="1"/>
          </p:cNvSpPr>
          <p:nvPr>
            <p:ph type="body" idx="1"/>
          </p:nvPr>
        </p:nvSpPr>
        <p:spPr>
          <a:xfrm>
            <a:off x="1183112" y="6527237"/>
            <a:ext cx="14955977" cy="2133599"/>
          </a:xfrm>
          <a:prstGeom prst="rect">
            <a:avLst/>
          </a:prstGeom>
        </p:spPr>
        <p:txBody>
          <a:bodyPr/>
          <a:lstStyle>
            <a:lvl1pPr marL="0" indent="0">
              <a:buNone/>
              <a:defRPr sz="3413">
                <a:solidFill>
                  <a:schemeClr val="tx1">
                    <a:tint val="75000"/>
                  </a:schemeClr>
                </a:solidFill>
              </a:defRPr>
            </a:lvl1pPr>
            <a:lvl2pPr marL="650230" indent="0">
              <a:buNone/>
              <a:defRPr sz="2844">
                <a:solidFill>
                  <a:schemeClr val="tx1">
                    <a:tint val="75000"/>
                  </a:schemeClr>
                </a:solidFill>
              </a:defRPr>
            </a:lvl2pPr>
            <a:lvl3pPr marL="1300460" indent="0">
              <a:buNone/>
              <a:defRPr sz="2560">
                <a:solidFill>
                  <a:schemeClr val="tx1">
                    <a:tint val="75000"/>
                  </a:schemeClr>
                </a:solidFill>
              </a:defRPr>
            </a:lvl3pPr>
            <a:lvl4pPr marL="1950690" indent="0">
              <a:buNone/>
              <a:defRPr sz="2276">
                <a:solidFill>
                  <a:schemeClr val="tx1">
                    <a:tint val="75000"/>
                  </a:schemeClr>
                </a:solidFill>
              </a:defRPr>
            </a:lvl4pPr>
            <a:lvl5pPr marL="2600919" indent="0">
              <a:buNone/>
              <a:defRPr sz="2276">
                <a:solidFill>
                  <a:schemeClr val="tx1">
                    <a:tint val="75000"/>
                  </a:schemeClr>
                </a:solidFill>
              </a:defRPr>
            </a:lvl5pPr>
            <a:lvl6pPr marL="3251149" indent="0">
              <a:buNone/>
              <a:defRPr sz="2276">
                <a:solidFill>
                  <a:schemeClr val="tx1">
                    <a:tint val="75000"/>
                  </a:schemeClr>
                </a:solidFill>
              </a:defRPr>
            </a:lvl6pPr>
            <a:lvl7pPr marL="3901379" indent="0">
              <a:buNone/>
              <a:defRPr sz="2276">
                <a:solidFill>
                  <a:schemeClr val="tx1">
                    <a:tint val="75000"/>
                  </a:schemeClr>
                </a:solidFill>
              </a:defRPr>
            </a:lvl7pPr>
            <a:lvl8pPr marL="4551609" indent="0">
              <a:buNone/>
              <a:defRPr sz="2276">
                <a:solidFill>
                  <a:schemeClr val="tx1">
                    <a:tint val="75000"/>
                  </a:schemeClr>
                </a:solidFill>
              </a:defRPr>
            </a:lvl8pPr>
            <a:lvl9pPr marL="5201839" indent="0">
              <a:buNone/>
              <a:defRPr sz="2276">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a:xfrm>
            <a:off x="1192143" y="9040143"/>
            <a:ext cx="3901559" cy="519289"/>
          </a:xfrm>
          <a:prstGeom prst="rect">
            <a:avLst/>
          </a:prstGeom>
        </p:spPr>
        <p:txBody>
          <a:bodyPr/>
          <a:lstStyle/>
          <a:p>
            <a:fld id="{C764DE79-268F-4C1A-8933-263129D2AF90}" type="datetimeFigureOut">
              <a:rPr lang="en-US" smtClean="0"/>
              <a:t>10/2/23</a:t>
            </a:fld>
            <a:endParaRPr lang="en-US" dirty="0"/>
          </a:p>
        </p:txBody>
      </p:sp>
      <p:sp>
        <p:nvSpPr>
          <p:cNvPr id="5" name="Footer Placeholder 4"/>
          <p:cNvSpPr>
            <a:spLocks noGrp="1"/>
          </p:cNvSpPr>
          <p:nvPr>
            <p:ph type="ftr" sz="quarter" idx="11"/>
          </p:nvPr>
        </p:nvSpPr>
        <p:spPr>
          <a:xfrm>
            <a:off x="5743962" y="9040143"/>
            <a:ext cx="5852339" cy="519289"/>
          </a:xfrm>
          <a:prstGeom prst="rect">
            <a:avLst/>
          </a:prstGeom>
        </p:spPr>
        <p:txBody>
          <a:bodyPr/>
          <a:lstStyle/>
          <a:p>
            <a:endParaRPr lang="en-US" dirty="0"/>
          </a:p>
        </p:txBody>
      </p:sp>
      <p:sp>
        <p:nvSpPr>
          <p:cNvPr id="6" name="Slide Number Placeholder 5"/>
          <p:cNvSpPr>
            <a:spLocks noGrp="1"/>
          </p:cNvSpPr>
          <p:nvPr>
            <p:ph type="sldNum" sz="quarter" idx="12"/>
          </p:nvPr>
        </p:nvSpPr>
        <p:spPr>
          <a:xfrm>
            <a:off x="12246561" y="9040143"/>
            <a:ext cx="3901559" cy="519289"/>
          </a:xfrm>
          <a:prstGeom prst="rect">
            <a:avLst/>
          </a:prstGeo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80546621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1192143" y="519290"/>
            <a:ext cx="14955977" cy="1885245"/>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1192143" y="2596444"/>
            <a:ext cx="7369612" cy="6188570"/>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8778508" y="2596444"/>
            <a:ext cx="7369612" cy="6188570"/>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a:xfrm>
            <a:off x="1192143" y="9040143"/>
            <a:ext cx="3901559" cy="519289"/>
          </a:xfrm>
          <a:prstGeom prst="rect">
            <a:avLst/>
          </a:prstGeom>
        </p:spPr>
        <p:txBody>
          <a:bodyPr/>
          <a:lstStyle/>
          <a:p>
            <a:fld id="{C764DE79-268F-4C1A-8933-263129D2AF90}" type="datetimeFigureOut">
              <a:rPr lang="en-US" smtClean="0"/>
              <a:t>10/2/23</a:t>
            </a:fld>
            <a:endParaRPr lang="en-US" dirty="0"/>
          </a:p>
        </p:txBody>
      </p:sp>
      <p:sp>
        <p:nvSpPr>
          <p:cNvPr id="6" name="Footer Placeholder 5"/>
          <p:cNvSpPr>
            <a:spLocks noGrp="1"/>
          </p:cNvSpPr>
          <p:nvPr>
            <p:ph type="ftr" sz="quarter" idx="11"/>
          </p:nvPr>
        </p:nvSpPr>
        <p:spPr>
          <a:xfrm>
            <a:off x="5743962" y="9040143"/>
            <a:ext cx="5852339" cy="519289"/>
          </a:xfrm>
          <a:prstGeom prst="rect">
            <a:avLst/>
          </a:prstGeom>
        </p:spPr>
        <p:txBody>
          <a:bodyPr/>
          <a:lstStyle/>
          <a:p>
            <a:endParaRPr lang="en-US" dirty="0"/>
          </a:p>
        </p:txBody>
      </p:sp>
      <p:sp>
        <p:nvSpPr>
          <p:cNvPr id="7" name="Slide Number Placeholder 6"/>
          <p:cNvSpPr>
            <a:spLocks noGrp="1"/>
          </p:cNvSpPr>
          <p:nvPr>
            <p:ph type="sldNum" sz="quarter" idx="12"/>
          </p:nvPr>
        </p:nvSpPr>
        <p:spPr>
          <a:xfrm>
            <a:off x="12246561" y="9040143"/>
            <a:ext cx="3901559" cy="519289"/>
          </a:xfrm>
          <a:prstGeom prst="rect">
            <a:avLst/>
          </a:prstGeo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7238725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1194402" y="519290"/>
            <a:ext cx="14955977" cy="1885245"/>
          </a:xfrm>
          <a:prstGeom prst="rect">
            <a:avLst/>
          </a:prstGeo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1194403" y="2390987"/>
            <a:ext cx="7335743" cy="1171786"/>
          </a:xfrm>
          <a:prstGeom prst="rect">
            <a:avLst/>
          </a:prstGeom>
        </p:spPr>
        <p:txBody>
          <a:bodyPr anchor="b"/>
          <a:lstStyle>
            <a:lvl1pPr marL="0" indent="0">
              <a:buNone/>
              <a:defRPr sz="3413" b="1"/>
            </a:lvl1pPr>
            <a:lvl2pPr marL="650230" indent="0">
              <a:buNone/>
              <a:defRPr sz="2844" b="1"/>
            </a:lvl2pPr>
            <a:lvl3pPr marL="1300460" indent="0">
              <a:buNone/>
              <a:defRPr sz="2560" b="1"/>
            </a:lvl3pPr>
            <a:lvl4pPr marL="1950690" indent="0">
              <a:buNone/>
              <a:defRPr sz="2276" b="1"/>
            </a:lvl4pPr>
            <a:lvl5pPr marL="2600919" indent="0">
              <a:buNone/>
              <a:defRPr sz="2276" b="1"/>
            </a:lvl5pPr>
            <a:lvl6pPr marL="3251149" indent="0">
              <a:buNone/>
              <a:defRPr sz="2276" b="1"/>
            </a:lvl6pPr>
            <a:lvl7pPr marL="3901379" indent="0">
              <a:buNone/>
              <a:defRPr sz="2276" b="1"/>
            </a:lvl7pPr>
            <a:lvl8pPr marL="4551609" indent="0">
              <a:buNone/>
              <a:defRPr sz="2276" b="1"/>
            </a:lvl8pPr>
            <a:lvl9pPr marL="5201839" indent="0">
              <a:buNone/>
              <a:defRPr sz="2276" b="1"/>
            </a:lvl9pPr>
          </a:lstStyle>
          <a:p>
            <a:pPr lvl="0"/>
            <a:r>
              <a:rPr lang="zh-CN" altLang="en-US"/>
              <a:t>单击此处编辑母版文本样式</a:t>
            </a:r>
          </a:p>
        </p:txBody>
      </p:sp>
      <p:sp>
        <p:nvSpPr>
          <p:cNvPr id="4" name="Content Placeholder 3"/>
          <p:cNvSpPr>
            <a:spLocks noGrp="1"/>
          </p:cNvSpPr>
          <p:nvPr>
            <p:ph sz="half" idx="2"/>
          </p:nvPr>
        </p:nvSpPr>
        <p:spPr>
          <a:xfrm>
            <a:off x="1194403" y="3562773"/>
            <a:ext cx="7335743" cy="5240303"/>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8778508" y="2390987"/>
            <a:ext cx="7371870" cy="1171786"/>
          </a:xfrm>
          <a:prstGeom prst="rect">
            <a:avLst/>
          </a:prstGeom>
        </p:spPr>
        <p:txBody>
          <a:bodyPr anchor="b"/>
          <a:lstStyle>
            <a:lvl1pPr marL="0" indent="0">
              <a:buNone/>
              <a:defRPr sz="3413" b="1"/>
            </a:lvl1pPr>
            <a:lvl2pPr marL="650230" indent="0">
              <a:buNone/>
              <a:defRPr sz="2844" b="1"/>
            </a:lvl2pPr>
            <a:lvl3pPr marL="1300460" indent="0">
              <a:buNone/>
              <a:defRPr sz="2560" b="1"/>
            </a:lvl3pPr>
            <a:lvl4pPr marL="1950690" indent="0">
              <a:buNone/>
              <a:defRPr sz="2276" b="1"/>
            </a:lvl4pPr>
            <a:lvl5pPr marL="2600919" indent="0">
              <a:buNone/>
              <a:defRPr sz="2276" b="1"/>
            </a:lvl5pPr>
            <a:lvl6pPr marL="3251149" indent="0">
              <a:buNone/>
              <a:defRPr sz="2276" b="1"/>
            </a:lvl6pPr>
            <a:lvl7pPr marL="3901379" indent="0">
              <a:buNone/>
              <a:defRPr sz="2276" b="1"/>
            </a:lvl7pPr>
            <a:lvl8pPr marL="4551609" indent="0">
              <a:buNone/>
              <a:defRPr sz="2276" b="1"/>
            </a:lvl8pPr>
            <a:lvl9pPr marL="5201839" indent="0">
              <a:buNone/>
              <a:defRPr sz="2276" b="1"/>
            </a:lvl9pPr>
          </a:lstStyle>
          <a:p>
            <a:pPr lvl="0"/>
            <a:r>
              <a:rPr lang="zh-CN" altLang="en-US"/>
              <a:t>单击此处编辑母版文本样式</a:t>
            </a:r>
          </a:p>
        </p:txBody>
      </p:sp>
      <p:sp>
        <p:nvSpPr>
          <p:cNvPr id="6" name="Content Placeholder 5"/>
          <p:cNvSpPr>
            <a:spLocks noGrp="1"/>
          </p:cNvSpPr>
          <p:nvPr>
            <p:ph sz="quarter" idx="4"/>
          </p:nvPr>
        </p:nvSpPr>
        <p:spPr>
          <a:xfrm>
            <a:off x="8778508" y="3562773"/>
            <a:ext cx="7371870" cy="5240303"/>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a:xfrm>
            <a:off x="1192143" y="9040143"/>
            <a:ext cx="3901559" cy="519289"/>
          </a:xfrm>
          <a:prstGeom prst="rect">
            <a:avLst/>
          </a:prstGeom>
        </p:spPr>
        <p:txBody>
          <a:bodyPr/>
          <a:lstStyle/>
          <a:p>
            <a:fld id="{C764DE79-268F-4C1A-8933-263129D2AF90}" type="datetimeFigureOut">
              <a:rPr lang="en-US" smtClean="0"/>
              <a:t>10/2/23</a:t>
            </a:fld>
            <a:endParaRPr lang="en-US" dirty="0"/>
          </a:p>
        </p:txBody>
      </p:sp>
      <p:sp>
        <p:nvSpPr>
          <p:cNvPr id="8" name="Footer Placeholder 7"/>
          <p:cNvSpPr>
            <a:spLocks noGrp="1"/>
          </p:cNvSpPr>
          <p:nvPr>
            <p:ph type="ftr" sz="quarter" idx="11"/>
          </p:nvPr>
        </p:nvSpPr>
        <p:spPr>
          <a:xfrm>
            <a:off x="5743962" y="9040143"/>
            <a:ext cx="5852339" cy="519289"/>
          </a:xfrm>
          <a:prstGeom prst="rect">
            <a:avLst/>
          </a:prstGeom>
        </p:spPr>
        <p:txBody>
          <a:bodyPr/>
          <a:lstStyle/>
          <a:p>
            <a:endParaRPr lang="en-US" dirty="0"/>
          </a:p>
        </p:txBody>
      </p:sp>
      <p:sp>
        <p:nvSpPr>
          <p:cNvPr id="9" name="Slide Number Placeholder 8"/>
          <p:cNvSpPr>
            <a:spLocks noGrp="1"/>
          </p:cNvSpPr>
          <p:nvPr>
            <p:ph type="sldNum" sz="quarter" idx="12"/>
          </p:nvPr>
        </p:nvSpPr>
        <p:spPr>
          <a:xfrm>
            <a:off x="12246561" y="9040143"/>
            <a:ext cx="3901559" cy="519289"/>
          </a:xfrm>
          <a:prstGeom prst="rect">
            <a:avLst/>
          </a:prstGeo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76117510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1192143" y="519290"/>
            <a:ext cx="14955977" cy="1885245"/>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1192143" y="9040143"/>
            <a:ext cx="3901559" cy="519289"/>
          </a:xfrm>
          <a:prstGeom prst="rect">
            <a:avLst/>
          </a:prstGeom>
        </p:spPr>
        <p:txBody>
          <a:bodyPr/>
          <a:lstStyle/>
          <a:p>
            <a:fld id="{C764DE79-268F-4C1A-8933-263129D2AF90}" type="datetimeFigureOut">
              <a:rPr lang="en-US" smtClean="0"/>
              <a:t>10/2/23</a:t>
            </a:fld>
            <a:endParaRPr lang="en-US" dirty="0"/>
          </a:p>
        </p:txBody>
      </p:sp>
      <p:sp>
        <p:nvSpPr>
          <p:cNvPr id="4" name="Footer Placeholder 3"/>
          <p:cNvSpPr>
            <a:spLocks noGrp="1"/>
          </p:cNvSpPr>
          <p:nvPr>
            <p:ph type="ftr" sz="quarter" idx="11"/>
          </p:nvPr>
        </p:nvSpPr>
        <p:spPr>
          <a:xfrm>
            <a:off x="5743962" y="9040143"/>
            <a:ext cx="5852339" cy="519289"/>
          </a:xfrm>
          <a:prstGeom prst="rect">
            <a:avLst/>
          </a:prstGeom>
        </p:spPr>
        <p:txBody>
          <a:bodyPr/>
          <a:lstStyle/>
          <a:p>
            <a:endParaRPr lang="en-US" dirty="0"/>
          </a:p>
        </p:txBody>
      </p:sp>
      <p:sp>
        <p:nvSpPr>
          <p:cNvPr id="5" name="Slide Number Placeholder 4"/>
          <p:cNvSpPr>
            <a:spLocks noGrp="1"/>
          </p:cNvSpPr>
          <p:nvPr>
            <p:ph type="sldNum" sz="quarter" idx="12"/>
          </p:nvPr>
        </p:nvSpPr>
        <p:spPr>
          <a:xfrm>
            <a:off x="12246561" y="9040143"/>
            <a:ext cx="3901559" cy="519289"/>
          </a:xfrm>
          <a:prstGeom prst="rect">
            <a:avLst/>
          </a:prstGeo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04808988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1192143" y="9040143"/>
            <a:ext cx="3901559" cy="519289"/>
          </a:xfrm>
          <a:prstGeom prst="rect">
            <a:avLst/>
          </a:prstGeom>
        </p:spPr>
        <p:txBody>
          <a:bodyPr/>
          <a:lstStyle/>
          <a:p>
            <a:fld id="{C764DE79-268F-4C1A-8933-263129D2AF90}" type="datetimeFigureOut">
              <a:rPr lang="en-US" smtClean="0"/>
              <a:t>10/2/23</a:t>
            </a:fld>
            <a:endParaRPr lang="en-US" dirty="0"/>
          </a:p>
        </p:txBody>
      </p:sp>
      <p:sp>
        <p:nvSpPr>
          <p:cNvPr id="3" name="Footer Placeholder 2"/>
          <p:cNvSpPr>
            <a:spLocks noGrp="1"/>
          </p:cNvSpPr>
          <p:nvPr>
            <p:ph type="ftr" sz="quarter" idx="11"/>
          </p:nvPr>
        </p:nvSpPr>
        <p:spPr>
          <a:xfrm>
            <a:off x="5743962" y="9040143"/>
            <a:ext cx="5852339" cy="519289"/>
          </a:xfrm>
          <a:prstGeom prst="rect">
            <a:avLst/>
          </a:prstGeom>
        </p:spPr>
        <p:txBody>
          <a:bodyPr/>
          <a:lstStyle/>
          <a:p>
            <a:endParaRPr lang="en-US" dirty="0"/>
          </a:p>
        </p:txBody>
      </p:sp>
      <p:sp>
        <p:nvSpPr>
          <p:cNvPr id="4" name="Slide Number Placeholder 3"/>
          <p:cNvSpPr>
            <a:spLocks noGrp="1"/>
          </p:cNvSpPr>
          <p:nvPr>
            <p:ph type="sldNum" sz="quarter" idx="12"/>
          </p:nvPr>
        </p:nvSpPr>
        <p:spPr>
          <a:xfrm>
            <a:off x="12246561" y="9040143"/>
            <a:ext cx="3901559" cy="519289"/>
          </a:xfrm>
          <a:prstGeom prst="rect">
            <a:avLst/>
          </a:prstGeom>
        </p:spPr>
        <p:txBody>
          <a:bodyPr/>
          <a:lstStyle/>
          <a:p>
            <a:fld id="{48F63A3B-78C7-47BE-AE5E-E10140E04643}" type="slidenum">
              <a:rPr lang="en-US" smtClean="0"/>
              <a:t>‹#›</a:t>
            </a:fld>
            <a:endParaRPr lang="en-US" dirty="0"/>
          </a:p>
        </p:txBody>
      </p:sp>
      <p:pic>
        <p:nvPicPr>
          <p:cNvPr id="5" name="Picture 2" descr="https://gss2.bdstatic.com/-fo3dSag_xI4khGkpoWK1HF6hhy/baike/c0%3Dbaike80%2C5%2C5%2C80%2C26/sign=3a7eacadc7ef7609280691cd4fb4c8a9/5366d0160924ab18a1a1490739fae6cd7b890b4e.jpg">
            <a:extLst>
              <a:ext uri="{FF2B5EF4-FFF2-40B4-BE49-F238E27FC236}">
                <a16:creationId xmlns:a16="http://schemas.microsoft.com/office/drawing/2014/main" id="{2DAF9E4F-1446-4C48-B141-E84C31F2524B}"/>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11814" b="32982"/>
          <a:stretch/>
        </p:blipFill>
        <p:spPr bwMode="auto">
          <a:xfrm>
            <a:off x="14435423" y="8660495"/>
            <a:ext cx="1671071" cy="669851"/>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a:extLst>
              <a:ext uri="{FF2B5EF4-FFF2-40B4-BE49-F238E27FC236}">
                <a16:creationId xmlns:a16="http://schemas.microsoft.com/office/drawing/2014/main" id="{1B617465-11C3-DF4D-B757-682A4FF10A21}"/>
              </a:ext>
            </a:extLst>
          </p:cNvPr>
          <p:cNvSpPr/>
          <p:nvPr userDrawn="1"/>
        </p:nvSpPr>
        <p:spPr>
          <a:xfrm>
            <a:off x="745887" y="379755"/>
            <a:ext cx="204806" cy="768000"/>
          </a:xfrm>
          <a:prstGeom prst="rect">
            <a:avLst/>
          </a:prstGeom>
          <a:solidFill>
            <a:srgbClr val="167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20"/>
          </a:p>
        </p:txBody>
      </p:sp>
    </p:spTree>
    <p:extLst>
      <p:ext uri="{BB962C8B-B14F-4D97-AF65-F5344CB8AC3E}">
        <p14:creationId xmlns:p14="http://schemas.microsoft.com/office/powerpoint/2010/main" val="227737807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1194402" y="650240"/>
            <a:ext cx="5592686" cy="2275840"/>
          </a:xfrm>
          <a:prstGeom prst="rect">
            <a:avLst/>
          </a:prstGeom>
        </p:spPr>
        <p:txBody>
          <a:bodyPr anchor="b"/>
          <a:lstStyle>
            <a:lvl1pPr>
              <a:defRPr sz="4551"/>
            </a:lvl1pPr>
          </a:lstStyle>
          <a:p>
            <a:r>
              <a:rPr lang="zh-CN" altLang="en-US"/>
              <a:t>单击此处编辑母版标题样式</a:t>
            </a:r>
            <a:endParaRPr lang="en-US" dirty="0"/>
          </a:p>
        </p:txBody>
      </p:sp>
      <p:sp>
        <p:nvSpPr>
          <p:cNvPr id="3" name="Content Placeholder 2"/>
          <p:cNvSpPr>
            <a:spLocks noGrp="1"/>
          </p:cNvSpPr>
          <p:nvPr>
            <p:ph idx="1"/>
          </p:nvPr>
        </p:nvSpPr>
        <p:spPr>
          <a:xfrm>
            <a:off x="7371870" y="1404338"/>
            <a:ext cx="8778508" cy="6931378"/>
          </a:xfrm>
          <a:prstGeom prst="rect">
            <a:avLst/>
          </a:prstGeom>
        </p:spPr>
        <p:txBody>
          <a:bodyPr/>
          <a:lstStyle>
            <a:lvl1pPr>
              <a:defRPr sz="4551"/>
            </a:lvl1pPr>
            <a:lvl2pPr>
              <a:defRPr sz="3982"/>
            </a:lvl2pPr>
            <a:lvl3pPr>
              <a:defRPr sz="3413"/>
            </a:lvl3pPr>
            <a:lvl4pPr>
              <a:defRPr sz="2844"/>
            </a:lvl4pPr>
            <a:lvl5pPr>
              <a:defRPr sz="2844"/>
            </a:lvl5pPr>
            <a:lvl6pPr>
              <a:defRPr sz="2844"/>
            </a:lvl6pPr>
            <a:lvl7pPr>
              <a:defRPr sz="2844"/>
            </a:lvl7pPr>
            <a:lvl8pPr>
              <a:defRPr sz="2844"/>
            </a:lvl8pPr>
            <a:lvl9pPr>
              <a:defRPr sz="2844"/>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1194402" y="2926080"/>
            <a:ext cx="5592686" cy="5420925"/>
          </a:xfrm>
          <a:prstGeom prst="rect">
            <a:avLst/>
          </a:prstGeom>
        </p:spPr>
        <p:txBody>
          <a:bodyPr/>
          <a:lstStyle>
            <a:lvl1pPr marL="0" indent="0">
              <a:buNone/>
              <a:defRPr sz="2276"/>
            </a:lvl1pPr>
            <a:lvl2pPr marL="650230" indent="0">
              <a:buNone/>
              <a:defRPr sz="1991"/>
            </a:lvl2pPr>
            <a:lvl3pPr marL="1300460" indent="0">
              <a:buNone/>
              <a:defRPr sz="1707"/>
            </a:lvl3pPr>
            <a:lvl4pPr marL="1950690" indent="0">
              <a:buNone/>
              <a:defRPr sz="1422"/>
            </a:lvl4pPr>
            <a:lvl5pPr marL="2600919" indent="0">
              <a:buNone/>
              <a:defRPr sz="1422"/>
            </a:lvl5pPr>
            <a:lvl6pPr marL="3251149" indent="0">
              <a:buNone/>
              <a:defRPr sz="1422"/>
            </a:lvl6pPr>
            <a:lvl7pPr marL="3901379" indent="0">
              <a:buNone/>
              <a:defRPr sz="1422"/>
            </a:lvl7pPr>
            <a:lvl8pPr marL="4551609" indent="0">
              <a:buNone/>
              <a:defRPr sz="1422"/>
            </a:lvl8pPr>
            <a:lvl9pPr marL="5201839" indent="0">
              <a:buNone/>
              <a:defRPr sz="1422"/>
            </a:lvl9pPr>
          </a:lstStyle>
          <a:p>
            <a:pPr lvl="0"/>
            <a:r>
              <a:rPr lang="zh-CN" altLang="en-US"/>
              <a:t>单击此处编辑母版文本样式</a:t>
            </a:r>
          </a:p>
        </p:txBody>
      </p:sp>
      <p:sp>
        <p:nvSpPr>
          <p:cNvPr id="5" name="Date Placeholder 4"/>
          <p:cNvSpPr>
            <a:spLocks noGrp="1"/>
          </p:cNvSpPr>
          <p:nvPr>
            <p:ph type="dt" sz="half" idx="10"/>
          </p:nvPr>
        </p:nvSpPr>
        <p:spPr>
          <a:xfrm>
            <a:off x="1192143" y="9040143"/>
            <a:ext cx="3901559" cy="519289"/>
          </a:xfrm>
          <a:prstGeom prst="rect">
            <a:avLst/>
          </a:prstGeom>
        </p:spPr>
        <p:txBody>
          <a:bodyPr/>
          <a:lstStyle/>
          <a:p>
            <a:fld id="{C764DE79-268F-4C1A-8933-263129D2AF90}" type="datetimeFigureOut">
              <a:rPr lang="en-US" smtClean="0"/>
              <a:t>10/2/23</a:t>
            </a:fld>
            <a:endParaRPr lang="en-US" dirty="0"/>
          </a:p>
        </p:txBody>
      </p:sp>
      <p:sp>
        <p:nvSpPr>
          <p:cNvPr id="6" name="Footer Placeholder 5"/>
          <p:cNvSpPr>
            <a:spLocks noGrp="1"/>
          </p:cNvSpPr>
          <p:nvPr>
            <p:ph type="ftr" sz="quarter" idx="11"/>
          </p:nvPr>
        </p:nvSpPr>
        <p:spPr>
          <a:xfrm>
            <a:off x="5743962" y="9040143"/>
            <a:ext cx="5852339" cy="519289"/>
          </a:xfrm>
          <a:prstGeom prst="rect">
            <a:avLst/>
          </a:prstGeom>
        </p:spPr>
        <p:txBody>
          <a:bodyPr/>
          <a:lstStyle/>
          <a:p>
            <a:endParaRPr lang="en-US" dirty="0"/>
          </a:p>
        </p:txBody>
      </p:sp>
      <p:sp>
        <p:nvSpPr>
          <p:cNvPr id="7" name="Slide Number Placeholder 6"/>
          <p:cNvSpPr>
            <a:spLocks noGrp="1"/>
          </p:cNvSpPr>
          <p:nvPr>
            <p:ph type="sldNum" sz="quarter" idx="12"/>
          </p:nvPr>
        </p:nvSpPr>
        <p:spPr>
          <a:xfrm>
            <a:off x="12246561" y="9040143"/>
            <a:ext cx="3901559" cy="519289"/>
          </a:xfrm>
          <a:prstGeom prst="rect">
            <a:avLst/>
          </a:prstGeo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07039147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194402" y="650240"/>
            <a:ext cx="5592686" cy="2275840"/>
          </a:xfrm>
          <a:prstGeom prst="rect">
            <a:avLst/>
          </a:prstGeom>
        </p:spPr>
        <p:txBody>
          <a:bodyPr anchor="b"/>
          <a:lstStyle>
            <a:lvl1pPr>
              <a:defRPr sz="4551"/>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7371870" y="1404338"/>
            <a:ext cx="8778508" cy="6931378"/>
          </a:xfrm>
          <a:prstGeom prst="rect">
            <a:avLst/>
          </a:prstGeom>
        </p:spPr>
        <p:txBody>
          <a:bodyPr anchor="t"/>
          <a:lstStyle>
            <a:lvl1pPr marL="0" indent="0">
              <a:buNone/>
              <a:defRPr sz="4551"/>
            </a:lvl1pPr>
            <a:lvl2pPr marL="650230" indent="0">
              <a:buNone/>
              <a:defRPr sz="3982"/>
            </a:lvl2pPr>
            <a:lvl3pPr marL="1300460" indent="0">
              <a:buNone/>
              <a:defRPr sz="3413"/>
            </a:lvl3pPr>
            <a:lvl4pPr marL="1950690" indent="0">
              <a:buNone/>
              <a:defRPr sz="2844"/>
            </a:lvl4pPr>
            <a:lvl5pPr marL="2600919" indent="0">
              <a:buNone/>
              <a:defRPr sz="2844"/>
            </a:lvl5pPr>
            <a:lvl6pPr marL="3251149" indent="0">
              <a:buNone/>
              <a:defRPr sz="2844"/>
            </a:lvl6pPr>
            <a:lvl7pPr marL="3901379" indent="0">
              <a:buNone/>
              <a:defRPr sz="2844"/>
            </a:lvl7pPr>
            <a:lvl8pPr marL="4551609" indent="0">
              <a:buNone/>
              <a:defRPr sz="2844"/>
            </a:lvl8pPr>
            <a:lvl9pPr marL="5201839" indent="0">
              <a:buNone/>
              <a:defRPr sz="2844"/>
            </a:lvl9pPr>
          </a:lstStyle>
          <a:p>
            <a:r>
              <a:rPr lang="zh-CN" altLang="en-US"/>
              <a:t>单击图标添加图片</a:t>
            </a:r>
            <a:endParaRPr lang="en-US" dirty="0"/>
          </a:p>
        </p:txBody>
      </p:sp>
      <p:sp>
        <p:nvSpPr>
          <p:cNvPr id="4" name="Text Placeholder 3"/>
          <p:cNvSpPr>
            <a:spLocks noGrp="1"/>
          </p:cNvSpPr>
          <p:nvPr>
            <p:ph type="body" sz="half" idx="2"/>
          </p:nvPr>
        </p:nvSpPr>
        <p:spPr>
          <a:xfrm>
            <a:off x="1194402" y="2926080"/>
            <a:ext cx="5592686" cy="5420925"/>
          </a:xfrm>
          <a:prstGeom prst="rect">
            <a:avLst/>
          </a:prstGeom>
        </p:spPr>
        <p:txBody>
          <a:bodyPr/>
          <a:lstStyle>
            <a:lvl1pPr marL="0" indent="0">
              <a:buNone/>
              <a:defRPr sz="2276"/>
            </a:lvl1pPr>
            <a:lvl2pPr marL="650230" indent="0">
              <a:buNone/>
              <a:defRPr sz="1991"/>
            </a:lvl2pPr>
            <a:lvl3pPr marL="1300460" indent="0">
              <a:buNone/>
              <a:defRPr sz="1707"/>
            </a:lvl3pPr>
            <a:lvl4pPr marL="1950690" indent="0">
              <a:buNone/>
              <a:defRPr sz="1422"/>
            </a:lvl4pPr>
            <a:lvl5pPr marL="2600919" indent="0">
              <a:buNone/>
              <a:defRPr sz="1422"/>
            </a:lvl5pPr>
            <a:lvl6pPr marL="3251149" indent="0">
              <a:buNone/>
              <a:defRPr sz="1422"/>
            </a:lvl6pPr>
            <a:lvl7pPr marL="3901379" indent="0">
              <a:buNone/>
              <a:defRPr sz="1422"/>
            </a:lvl7pPr>
            <a:lvl8pPr marL="4551609" indent="0">
              <a:buNone/>
              <a:defRPr sz="1422"/>
            </a:lvl8pPr>
            <a:lvl9pPr marL="5201839" indent="0">
              <a:buNone/>
              <a:defRPr sz="1422"/>
            </a:lvl9pPr>
          </a:lstStyle>
          <a:p>
            <a:pPr lvl="0"/>
            <a:r>
              <a:rPr lang="zh-CN" altLang="en-US"/>
              <a:t>单击此处编辑母版文本样式</a:t>
            </a:r>
          </a:p>
        </p:txBody>
      </p:sp>
      <p:sp>
        <p:nvSpPr>
          <p:cNvPr id="5" name="Date Placeholder 4"/>
          <p:cNvSpPr>
            <a:spLocks noGrp="1"/>
          </p:cNvSpPr>
          <p:nvPr>
            <p:ph type="dt" sz="half" idx="10"/>
          </p:nvPr>
        </p:nvSpPr>
        <p:spPr>
          <a:xfrm>
            <a:off x="1192143" y="9040143"/>
            <a:ext cx="3901559" cy="519289"/>
          </a:xfrm>
          <a:prstGeom prst="rect">
            <a:avLst/>
          </a:prstGeom>
        </p:spPr>
        <p:txBody>
          <a:bodyPr/>
          <a:lstStyle/>
          <a:p>
            <a:fld id="{C764DE79-268F-4C1A-8933-263129D2AF90}" type="datetimeFigureOut">
              <a:rPr lang="en-US" smtClean="0"/>
              <a:t>10/2/23</a:t>
            </a:fld>
            <a:endParaRPr lang="en-US" dirty="0"/>
          </a:p>
        </p:txBody>
      </p:sp>
      <p:sp>
        <p:nvSpPr>
          <p:cNvPr id="6" name="Footer Placeholder 5"/>
          <p:cNvSpPr>
            <a:spLocks noGrp="1"/>
          </p:cNvSpPr>
          <p:nvPr>
            <p:ph type="ftr" sz="quarter" idx="11"/>
          </p:nvPr>
        </p:nvSpPr>
        <p:spPr>
          <a:xfrm>
            <a:off x="5743962" y="9040143"/>
            <a:ext cx="5852339" cy="519289"/>
          </a:xfrm>
          <a:prstGeom prst="rect">
            <a:avLst/>
          </a:prstGeom>
        </p:spPr>
        <p:txBody>
          <a:bodyPr/>
          <a:lstStyle/>
          <a:p>
            <a:endParaRPr lang="en-US" dirty="0"/>
          </a:p>
        </p:txBody>
      </p:sp>
      <p:sp>
        <p:nvSpPr>
          <p:cNvPr id="7" name="Slide Number Placeholder 6"/>
          <p:cNvSpPr>
            <a:spLocks noGrp="1"/>
          </p:cNvSpPr>
          <p:nvPr>
            <p:ph type="sldNum" sz="quarter" idx="12"/>
          </p:nvPr>
        </p:nvSpPr>
        <p:spPr>
          <a:xfrm>
            <a:off x="12246561" y="9040143"/>
            <a:ext cx="3901559" cy="519289"/>
          </a:xfrm>
          <a:prstGeom prst="rect">
            <a:avLst/>
          </a:prstGeo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9566291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标题、项目符号与照片">
    <p:spTree>
      <p:nvGrpSpPr>
        <p:cNvPr id="1" name=""/>
        <p:cNvGrpSpPr/>
        <p:nvPr/>
      </p:nvGrpSpPr>
      <p:grpSpPr>
        <a:xfrm>
          <a:off x="0" y="0"/>
          <a:ext cx="0" cy="0"/>
          <a:chOff x="0" y="0"/>
          <a:chExt cx="0" cy="0"/>
        </a:xfrm>
      </p:grpSpPr>
      <p:sp>
        <p:nvSpPr>
          <p:cNvPr id="65" name="图像"/>
          <p:cNvSpPr>
            <a:spLocks noGrp="1"/>
          </p:cNvSpPr>
          <p:nvPr>
            <p:ph type="pic" sz="half" idx="13"/>
          </p:nvPr>
        </p:nvSpPr>
        <p:spPr>
          <a:xfrm>
            <a:off x="8958007" y="2590800"/>
            <a:ext cx="7112217" cy="6286500"/>
          </a:xfrm>
          <a:prstGeom prst="rect">
            <a:avLst/>
          </a:prstGeom>
        </p:spPr>
        <p:txBody>
          <a:bodyPr lIns="91439" tIns="45719" rIns="91439" bIns="45719" anchor="t">
            <a:noAutofit/>
          </a:bodyPr>
          <a:lstStyle/>
          <a:p>
            <a:endParaRPr/>
          </a:p>
        </p:txBody>
      </p:sp>
      <p:sp>
        <p:nvSpPr>
          <p:cNvPr id="66" name="标题文本"/>
          <p:cNvSpPr txBox="1">
            <a:spLocks noGrp="1"/>
          </p:cNvSpPr>
          <p:nvPr>
            <p:ph type="title"/>
          </p:nvPr>
        </p:nvSpPr>
        <p:spPr>
          <a:prstGeom prst="rect">
            <a:avLst/>
          </a:prstGeom>
        </p:spPr>
        <p:txBody>
          <a:bodyPr/>
          <a:lstStyle/>
          <a:p>
            <a:r>
              <a:t>标题文本</a:t>
            </a:r>
          </a:p>
        </p:txBody>
      </p:sp>
      <p:sp>
        <p:nvSpPr>
          <p:cNvPr id="67" name="正文级别 1…"/>
          <p:cNvSpPr txBox="1">
            <a:spLocks noGrp="1"/>
          </p:cNvSpPr>
          <p:nvPr>
            <p:ph type="body" sz="half" idx="1"/>
          </p:nvPr>
        </p:nvSpPr>
        <p:spPr>
          <a:xfrm>
            <a:off x="1270039" y="2590800"/>
            <a:ext cx="7112217" cy="6286500"/>
          </a:xfrm>
          <a:prstGeom prst="rect">
            <a:avLst/>
          </a:prstGeom>
        </p:spPr>
        <p:txBody>
          <a:bodyPr/>
          <a:lstStyle>
            <a:lvl1pPr marL="457223" indent="-457223">
              <a:spcBef>
                <a:spcPts val="4267"/>
              </a:spcBef>
              <a:defRPr sz="3734"/>
            </a:lvl1pPr>
            <a:lvl2pPr marL="914446" indent="-457223">
              <a:spcBef>
                <a:spcPts val="4267"/>
              </a:spcBef>
              <a:defRPr sz="3734"/>
            </a:lvl2pPr>
            <a:lvl3pPr marL="1371669" indent="-457223">
              <a:spcBef>
                <a:spcPts val="4267"/>
              </a:spcBef>
              <a:defRPr sz="3734"/>
            </a:lvl3pPr>
            <a:lvl4pPr marL="1828891" indent="-457223">
              <a:spcBef>
                <a:spcPts val="4267"/>
              </a:spcBef>
              <a:defRPr sz="3734"/>
            </a:lvl4pPr>
            <a:lvl5pPr marL="2286114" indent="-457223">
              <a:spcBef>
                <a:spcPts val="4267"/>
              </a:spcBef>
              <a:defRPr sz="3734"/>
            </a:lvl5pPr>
          </a:lstStyle>
          <a:p>
            <a:r>
              <a:t>正文级别 1</a:t>
            </a:r>
          </a:p>
          <a:p>
            <a:pPr lvl="1"/>
            <a:r>
              <a:t>正文级别 2</a:t>
            </a:r>
          </a:p>
          <a:p>
            <a:pPr lvl="2"/>
            <a:r>
              <a:t>正文级别 3</a:t>
            </a:r>
          </a:p>
          <a:p>
            <a:pPr lvl="3"/>
            <a:r>
              <a:t>正文级别 4</a:t>
            </a:r>
          </a:p>
          <a:p>
            <a:pPr lvl="4"/>
            <a:r>
              <a:t>正文级别 5</a:t>
            </a:r>
          </a:p>
        </p:txBody>
      </p:sp>
      <p:sp>
        <p:nvSpPr>
          <p:cNvPr id="68" name="幻灯片编号"/>
          <p:cNvSpPr txBox="1">
            <a:spLocks noGrp="1"/>
          </p:cNvSpPr>
          <p:nvPr>
            <p:ph type="sldNum" sz="quarter" idx="2"/>
          </p:nvPr>
        </p:nvSpPr>
        <p:spPr>
          <a:xfrm>
            <a:off x="8432380" y="9296400"/>
            <a:ext cx="466474" cy="430824"/>
          </a:xfrm>
          <a:prstGeom prst="rect">
            <a:avLst/>
          </a:prstGeom>
        </p:spPr>
        <p:txBody>
          <a:bodyPr/>
          <a:lstStyle>
            <a:lvl1pPr>
              <a:defRPr>
                <a:latin typeface="Helvetica Light"/>
                <a:ea typeface="Helvetica Light"/>
                <a:cs typeface="Helvetica Light"/>
                <a:sym typeface="Helvetica Light"/>
              </a:defRPr>
            </a:lvl1pPr>
          </a:lstStyle>
          <a:p>
            <a:fld id="{86CB4B4D-7CA3-9044-876B-883B54F8677D}" type="slidenum">
              <a:t>‹#›</a:t>
            </a:fld>
            <a:endParaRPr/>
          </a:p>
        </p:txBody>
      </p:sp>
    </p:spTree>
  </p:cSld>
  <p:clrMapOvr>
    <a:masterClrMapping/>
  </p:clrMapOvr>
  <p:transition spd="med"/>
</p:sldLayout>
</file>

<file path=ppt/slideLayouts/slideLayout4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1192143" y="519290"/>
            <a:ext cx="14955977" cy="1885245"/>
          </a:xfrm>
          <a:prstGeom prst="rect">
            <a:avLst/>
          </a:prstGeom>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1192143" y="2596444"/>
            <a:ext cx="14955977" cy="6188570"/>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a:xfrm>
            <a:off x="1192143" y="9040143"/>
            <a:ext cx="3901559" cy="519289"/>
          </a:xfrm>
          <a:prstGeom prst="rect">
            <a:avLst/>
          </a:prstGeom>
        </p:spPr>
        <p:txBody>
          <a:bodyPr/>
          <a:lstStyle/>
          <a:p>
            <a:fld id="{C764DE79-268F-4C1A-8933-263129D2AF90}" type="datetimeFigureOut">
              <a:rPr lang="en-US" smtClean="0"/>
              <a:t>10/2/23</a:t>
            </a:fld>
            <a:endParaRPr lang="en-US" dirty="0"/>
          </a:p>
        </p:txBody>
      </p:sp>
      <p:sp>
        <p:nvSpPr>
          <p:cNvPr id="5" name="Footer Placeholder 4"/>
          <p:cNvSpPr>
            <a:spLocks noGrp="1"/>
          </p:cNvSpPr>
          <p:nvPr>
            <p:ph type="ftr" sz="quarter" idx="11"/>
          </p:nvPr>
        </p:nvSpPr>
        <p:spPr>
          <a:xfrm>
            <a:off x="5743962" y="9040143"/>
            <a:ext cx="5852339" cy="519289"/>
          </a:xfrm>
          <a:prstGeom prst="rect">
            <a:avLst/>
          </a:prstGeom>
        </p:spPr>
        <p:txBody>
          <a:bodyPr/>
          <a:lstStyle/>
          <a:p>
            <a:endParaRPr lang="en-US" dirty="0"/>
          </a:p>
        </p:txBody>
      </p:sp>
      <p:sp>
        <p:nvSpPr>
          <p:cNvPr id="6" name="Slide Number Placeholder 5"/>
          <p:cNvSpPr>
            <a:spLocks noGrp="1"/>
          </p:cNvSpPr>
          <p:nvPr>
            <p:ph type="sldNum" sz="quarter" idx="12"/>
          </p:nvPr>
        </p:nvSpPr>
        <p:spPr>
          <a:xfrm>
            <a:off x="12246561" y="9040143"/>
            <a:ext cx="3901559" cy="519289"/>
          </a:xfrm>
          <a:prstGeom prst="rect">
            <a:avLst/>
          </a:prstGeo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77952913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2409126" y="519289"/>
            <a:ext cx="3738994" cy="8265725"/>
          </a:xfrm>
          <a:prstGeom prst="rect">
            <a:avLst/>
          </a:prstGeo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1192143" y="519289"/>
            <a:ext cx="11000229" cy="8265725"/>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a:xfrm>
            <a:off x="1192143" y="9040143"/>
            <a:ext cx="3901559" cy="519289"/>
          </a:xfrm>
          <a:prstGeom prst="rect">
            <a:avLst/>
          </a:prstGeom>
        </p:spPr>
        <p:txBody>
          <a:bodyPr/>
          <a:lstStyle/>
          <a:p>
            <a:fld id="{C764DE79-268F-4C1A-8933-263129D2AF90}" type="datetimeFigureOut">
              <a:rPr lang="en-US" smtClean="0"/>
              <a:t>10/2/23</a:t>
            </a:fld>
            <a:endParaRPr lang="en-US" dirty="0"/>
          </a:p>
        </p:txBody>
      </p:sp>
      <p:sp>
        <p:nvSpPr>
          <p:cNvPr id="5" name="Footer Placeholder 4"/>
          <p:cNvSpPr>
            <a:spLocks noGrp="1"/>
          </p:cNvSpPr>
          <p:nvPr>
            <p:ph type="ftr" sz="quarter" idx="11"/>
          </p:nvPr>
        </p:nvSpPr>
        <p:spPr>
          <a:xfrm>
            <a:off x="5743962" y="9040143"/>
            <a:ext cx="5852339" cy="519289"/>
          </a:xfrm>
          <a:prstGeom prst="rect">
            <a:avLst/>
          </a:prstGeom>
        </p:spPr>
        <p:txBody>
          <a:bodyPr/>
          <a:lstStyle/>
          <a:p>
            <a:endParaRPr lang="en-US" dirty="0"/>
          </a:p>
        </p:txBody>
      </p:sp>
      <p:sp>
        <p:nvSpPr>
          <p:cNvPr id="6" name="Slide Number Placeholder 5"/>
          <p:cNvSpPr>
            <a:spLocks noGrp="1"/>
          </p:cNvSpPr>
          <p:nvPr>
            <p:ph type="sldNum" sz="quarter" idx="12"/>
          </p:nvPr>
        </p:nvSpPr>
        <p:spPr>
          <a:xfrm>
            <a:off x="12246561" y="9040143"/>
            <a:ext cx="3901559" cy="519289"/>
          </a:xfrm>
          <a:prstGeom prst="rect">
            <a:avLst/>
          </a:prstGeo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57177182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323549E2-B0F0-494E-A752-C6FEADC24AF2}"/>
              </a:ext>
            </a:extLst>
          </p:cNvPr>
          <p:cNvGrpSpPr/>
          <p:nvPr userDrawn="1"/>
        </p:nvGrpSpPr>
        <p:grpSpPr>
          <a:xfrm>
            <a:off x="0" y="4571424"/>
            <a:ext cx="17288402" cy="959674"/>
            <a:chOff x="0" y="5570867"/>
            <a:chExt cx="12155536" cy="674771"/>
          </a:xfrm>
        </p:grpSpPr>
        <p:cxnSp>
          <p:nvCxnSpPr>
            <p:cNvPr id="4" name="直接连接符 3">
              <a:extLst>
                <a:ext uri="{FF2B5EF4-FFF2-40B4-BE49-F238E27FC236}">
                  <a16:creationId xmlns:a16="http://schemas.microsoft.com/office/drawing/2014/main" id="{183BD0B0-F9ED-4119-88EC-B3F301EFEABB}"/>
                </a:ext>
              </a:extLst>
            </p:cNvPr>
            <p:cNvCxnSpPr>
              <a:cxnSpLocks/>
            </p:cNvCxnSpPr>
            <p:nvPr/>
          </p:nvCxnSpPr>
          <p:spPr>
            <a:xfrm flipH="1">
              <a:off x="8930328" y="5779737"/>
              <a:ext cx="228083" cy="450850"/>
            </a:xfrm>
            <a:prstGeom prst="line">
              <a:avLst/>
            </a:prstGeom>
            <a:ln w="28575">
              <a:solidFill>
                <a:srgbClr val="1672FB"/>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id="{036757DB-4A06-49FE-9DC1-2807CE1F3F56}"/>
                </a:ext>
              </a:extLst>
            </p:cNvPr>
            <p:cNvCxnSpPr>
              <a:cxnSpLocks/>
            </p:cNvCxnSpPr>
            <p:nvPr/>
          </p:nvCxnSpPr>
          <p:spPr>
            <a:xfrm flipH="1">
              <a:off x="8907585" y="5779737"/>
              <a:ext cx="250825" cy="0"/>
            </a:xfrm>
            <a:prstGeom prst="line">
              <a:avLst/>
            </a:prstGeom>
            <a:ln w="28575">
              <a:solidFill>
                <a:srgbClr val="1672FB"/>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77EB1D84-90AF-4298-A887-33E71585980D}"/>
                </a:ext>
              </a:extLst>
            </p:cNvPr>
            <p:cNvCxnSpPr>
              <a:cxnSpLocks/>
            </p:cNvCxnSpPr>
            <p:nvPr/>
          </p:nvCxnSpPr>
          <p:spPr>
            <a:xfrm flipH="1">
              <a:off x="8907585" y="5586061"/>
              <a:ext cx="95249" cy="193676"/>
            </a:xfrm>
            <a:prstGeom prst="line">
              <a:avLst/>
            </a:prstGeom>
            <a:ln w="28575">
              <a:solidFill>
                <a:srgbClr val="1672FB"/>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425C58DF-5D93-4343-B94B-9668BD117E28}"/>
                </a:ext>
              </a:extLst>
            </p:cNvPr>
            <p:cNvCxnSpPr>
              <a:cxnSpLocks/>
            </p:cNvCxnSpPr>
            <p:nvPr/>
          </p:nvCxnSpPr>
          <p:spPr>
            <a:xfrm flipH="1">
              <a:off x="9006008" y="5586061"/>
              <a:ext cx="558000" cy="0"/>
            </a:xfrm>
            <a:prstGeom prst="line">
              <a:avLst/>
            </a:prstGeom>
            <a:ln w="28575">
              <a:solidFill>
                <a:srgbClr val="1672FB"/>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26D1FCA1-A177-40C9-9949-BFCF908BBFE0}"/>
                </a:ext>
              </a:extLst>
            </p:cNvPr>
            <p:cNvCxnSpPr>
              <a:cxnSpLocks/>
            </p:cNvCxnSpPr>
            <p:nvPr/>
          </p:nvCxnSpPr>
          <p:spPr>
            <a:xfrm flipH="1">
              <a:off x="9824338" y="5585266"/>
              <a:ext cx="396000" cy="0"/>
            </a:xfrm>
            <a:prstGeom prst="line">
              <a:avLst/>
            </a:prstGeom>
            <a:ln w="28575">
              <a:solidFill>
                <a:srgbClr val="1672FB"/>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81C2DDFE-0576-4421-ABC8-AE1682E3EAC3}"/>
                </a:ext>
              </a:extLst>
            </p:cNvPr>
            <p:cNvCxnSpPr>
              <a:cxnSpLocks/>
            </p:cNvCxnSpPr>
            <p:nvPr/>
          </p:nvCxnSpPr>
          <p:spPr>
            <a:xfrm flipH="1" flipV="1">
              <a:off x="10222036" y="5582886"/>
              <a:ext cx="324000" cy="647701"/>
            </a:xfrm>
            <a:prstGeom prst="line">
              <a:avLst/>
            </a:prstGeom>
            <a:ln w="28575">
              <a:solidFill>
                <a:srgbClr val="1672FB"/>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A6712833-C61F-4AC7-8C4B-58EB44F62C9D}"/>
                </a:ext>
              </a:extLst>
            </p:cNvPr>
            <p:cNvCxnSpPr>
              <a:cxnSpLocks/>
            </p:cNvCxnSpPr>
            <p:nvPr/>
          </p:nvCxnSpPr>
          <p:spPr>
            <a:xfrm>
              <a:off x="9564008" y="5582886"/>
              <a:ext cx="128169" cy="244914"/>
            </a:xfrm>
            <a:prstGeom prst="line">
              <a:avLst/>
            </a:prstGeom>
            <a:ln w="28575">
              <a:solidFill>
                <a:srgbClr val="1672FB"/>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0CCC99FF-F1B8-47BC-8DB4-EB0003711DD6}"/>
                </a:ext>
              </a:extLst>
            </p:cNvPr>
            <p:cNvCxnSpPr>
              <a:cxnSpLocks/>
            </p:cNvCxnSpPr>
            <p:nvPr/>
          </p:nvCxnSpPr>
          <p:spPr>
            <a:xfrm flipH="1">
              <a:off x="9696169" y="5582886"/>
              <a:ext cx="128169" cy="244914"/>
            </a:xfrm>
            <a:prstGeom prst="line">
              <a:avLst/>
            </a:prstGeom>
            <a:ln w="28575">
              <a:solidFill>
                <a:srgbClr val="1672FB"/>
              </a:solidFill>
            </a:ln>
          </p:spPr>
          <p:style>
            <a:lnRef idx="1">
              <a:schemeClr val="accent1"/>
            </a:lnRef>
            <a:fillRef idx="0">
              <a:schemeClr val="accent1"/>
            </a:fillRef>
            <a:effectRef idx="0">
              <a:schemeClr val="accent1"/>
            </a:effectRef>
            <a:fontRef idx="minor">
              <a:schemeClr val="tx1"/>
            </a:fontRef>
          </p:style>
        </p:cxnSp>
        <p:sp>
          <p:nvSpPr>
            <p:cNvPr id="12" name="椭圆 11">
              <a:extLst>
                <a:ext uri="{FF2B5EF4-FFF2-40B4-BE49-F238E27FC236}">
                  <a16:creationId xmlns:a16="http://schemas.microsoft.com/office/drawing/2014/main" id="{A8C38220-B5A7-4DBF-9E4E-B039BFB76E9F}"/>
                </a:ext>
              </a:extLst>
            </p:cNvPr>
            <p:cNvSpPr/>
            <p:nvPr/>
          </p:nvSpPr>
          <p:spPr>
            <a:xfrm>
              <a:off x="8892717" y="5764812"/>
              <a:ext cx="28800" cy="28800"/>
            </a:xfrm>
            <a:prstGeom prst="ellipse">
              <a:avLst/>
            </a:prstGeom>
            <a:solidFill>
              <a:srgbClr val="167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20"/>
            </a:p>
          </p:txBody>
        </p:sp>
        <p:sp>
          <p:nvSpPr>
            <p:cNvPr id="13" name="椭圆 12">
              <a:extLst>
                <a:ext uri="{FF2B5EF4-FFF2-40B4-BE49-F238E27FC236}">
                  <a16:creationId xmlns:a16="http://schemas.microsoft.com/office/drawing/2014/main" id="{CDB7C186-13CC-4583-9DA8-26DAE497F190}"/>
                </a:ext>
              </a:extLst>
            </p:cNvPr>
            <p:cNvSpPr/>
            <p:nvPr/>
          </p:nvSpPr>
          <p:spPr>
            <a:xfrm>
              <a:off x="9142040" y="5764812"/>
              <a:ext cx="28800" cy="28800"/>
            </a:xfrm>
            <a:prstGeom prst="ellipse">
              <a:avLst/>
            </a:prstGeom>
            <a:solidFill>
              <a:srgbClr val="167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20"/>
            </a:p>
          </p:txBody>
        </p:sp>
        <p:sp>
          <p:nvSpPr>
            <p:cNvPr id="14" name="椭圆 13">
              <a:extLst>
                <a:ext uri="{FF2B5EF4-FFF2-40B4-BE49-F238E27FC236}">
                  <a16:creationId xmlns:a16="http://schemas.microsoft.com/office/drawing/2014/main" id="{88659E4B-432D-4ADF-8902-978452DBE08F}"/>
                </a:ext>
              </a:extLst>
            </p:cNvPr>
            <p:cNvSpPr/>
            <p:nvPr/>
          </p:nvSpPr>
          <p:spPr>
            <a:xfrm>
              <a:off x="8989283" y="5570867"/>
              <a:ext cx="28800" cy="28800"/>
            </a:xfrm>
            <a:prstGeom prst="ellipse">
              <a:avLst/>
            </a:prstGeom>
            <a:solidFill>
              <a:srgbClr val="167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20"/>
            </a:p>
          </p:txBody>
        </p:sp>
        <p:sp>
          <p:nvSpPr>
            <p:cNvPr id="15" name="椭圆 14">
              <a:extLst>
                <a:ext uri="{FF2B5EF4-FFF2-40B4-BE49-F238E27FC236}">
                  <a16:creationId xmlns:a16="http://schemas.microsoft.com/office/drawing/2014/main" id="{63D23B16-2A92-4973-9B19-F81D7C9778F7}"/>
                </a:ext>
              </a:extLst>
            </p:cNvPr>
            <p:cNvSpPr/>
            <p:nvPr/>
          </p:nvSpPr>
          <p:spPr>
            <a:xfrm>
              <a:off x="9549962" y="5570867"/>
              <a:ext cx="28800" cy="28800"/>
            </a:xfrm>
            <a:prstGeom prst="ellipse">
              <a:avLst/>
            </a:prstGeom>
            <a:solidFill>
              <a:srgbClr val="167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20"/>
            </a:p>
          </p:txBody>
        </p:sp>
        <p:sp>
          <p:nvSpPr>
            <p:cNvPr id="16" name="椭圆 15">
              <a:extLst>
                <a:ext uri="{FF2B5EF4-FFF2-40B4-BE49-F238E27FC236}">
                  <a16:creationId xmlns:a16="http://schemas.microsoft.com/office/drawing/2014/main" id="{EDA06FCF-0D57-4E0D-9D75-C7ADEACE1F24}"/>
                </a:ext>
              </a:extLst>
            </p:cNvPr>
            <p:cNvSpPr/>
            <p:nvPr/>
          </p:nvSpPr>
          <p:spPr>
            <a:xfrm>
              <a:off x="9680592" y="5814625"/>
              <a:ext cx="28800" cy="28800"/>
            </a:xfrm>
            <a:prstGeom prst="ellipse">
              <a:avLst/>
            </a:prstGeom>
            <a:solidFill>
              <a:srgbClr val="167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20"/>
            </a:p>
          </p:txBody>
        </p:sp>
        <p:sp>
          <p:nvSpPr>
            <p:cNvPr id="17" name="椭圆 16">
              <a:extLst>
                <a:ext uri="{FF2B5EF4-FFF2-40B4-BE49-F238E27FC236}">
                  <a16:creationId xmlns:a16="http://schemas.microsoft.com/office/drawing/2014/main" id="{EA1F80C8-C006-4944-B388-66E5548BAB9C}"/>
                </a:ext>
              </a:extLst>
            </p:cNvPr>
            <p:cNvSpPr/>
            <p:nvPr/>
          </p:nvSpPr>
          <p:spPr>
            <a:xfrm>
              <a:off x="9807138" y="5570867"/>
              <a:ext cx="28800" cy="28800"/>
            </a:xfrm>
            <a:prstGeom prst="ellipse">
              <a:avLst/>
            </a:prstGeom>
            <a:solidFill>
              <a:srgbClr val="167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20"/>
            </a:p>
          </p:txBody>
        </p:sp>
        <p:sp>
          <p:nvSpPr>
            <p:cNvPr id="18" name="椭圆 17">
              <a:extLst>
                <a:ext uri="{FF2B5EF4-FFF2-40B4-BE49-F238E27FC236}">
                  <a16:creationId xmlns:a16="http://schemas.microsoft.com/office/drawing/2014/main" id="{28E9CFFD-181B-4FC2-9E1D-14A55F7E6CCA}"/>
                </a:ext>
              </a:extLst>
            </p:cNvPr>
            <p:cNvSpPr/>
            <p:nvPr/>
          </p:nvSpPr>
          <p:spPr>
            <a:xfrm>
              <a:off x="10205938" y="5570867"/>
              <a:ext cx="28800" cy="28800"/>
            </a:xfrm>
            <a:prstGeom prst="ellipse">
              <a:avLst/>
            </a:prstGeom>
            <a:solidFill>
              <a:srgbClr val="167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20"/>
            </a:p>
          </p:txBody>
        </p:sp>
        <p:cxnSp>
          <p:nvCxnSpPr>
            <p:cNvPr id="19" name="直接连接符 18">
              <a:extLst>
                <a:ext uri="{FF2B5EF4-FFF2-40B4-BE49-F238E27FC236}">
                  <a16:creationId xmlns:a16="http://schemas.microsoft.com/office/drawing/2014/main" id="{395AA2E3-4CC0-4476-8363-F452F9EA0034}"/>
                </a:ext>
              </a:extLst>
            </p:cNvPr>
            <p:cNvCxnSpPr>
              <a:cxnSpLocks/>
            </p:cNvCxnSpPr>
            <p:nvPr/>
          </p:nvCxnSpPr>
          <p:spPr>
            <a:xfrm flipH="1">
              <a:off x="0" y="6230587"/>
              <a:ext cx="8921517" cy="0"/>
            </a:xfrm>
            <a:prstGeom prst="line">
              <a:avLst/>
            </a:prstGeom>
            <a:ln w="28575">
              <a:solidFill>
                <a:srgbClr val="1672FB"/>
              </a:solidFill>
            </a:ln>
          </p:spPr>
          <p:style>
            <a:lnRef idx="1">
              <a:schemeClr val="accent1"/>
            </a:lnRef>
            <a:fillRef idx="0">
              <a:schemeClr val="accent1"/>
            </a:fillRef>
            <a:effectRef idx="0">
              <a:schemeClr val="accent1"/>
            </a:effectRef>
            <a:fontRef idx="minor">
              <a:schemeClr val="tx1"/>
            </a:fontRef>
          </p:style>
        </p:cxnSp>
        <p:sp>
          <p:nvSpPr>
            <p:cNvPr id="20" name="椭圆 19">
              <a:extLst>
                <a:ext uri="{FF2B5EF4-FFF2-40B4-BE49-F238E27FC236}">
                  <a16:creationId xmlns:a16="http://schemas.microsoft.com/office/drawing/2014/main" id="{D523C280-1576-4E18-BC50-687173138C2A}"/>
                </a:ext>
              </a:extLst>
            </p:cNvPr>
            <p:cNvSpPr/>
            <p:nvPr/>
          </p:nvSpPr>
          <p:spPr>
            <a:xfrm>
              <a:off x="8913577" y="6216838"/>
              <a:ext cx="28800" cy="28800"/>
            </a:xfrm>
            <a:prstGeom prst="ellipse">
              <a:avLst/>
            </a:prstGeom>
            <a:solidFill>
              <a:srgbClr val="167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20"/>
            </a:p>
          </p:txBody>
        </p:sp>
        <p:cxnSp>
          <p:nvCxnSpPr>
            <p:cNvPr id="21" name="直接连接符 20">
              <a:extLst>
                <a:ext uri="{FF2B5EF4-FFF2-40B4-BE49-F238E27FC236}">
                  <a16:creationId xmlns:a16="http://schemas.microsoft.com/office/drawing/2014/main" id="{6D142209-3968-4D80-A2AF-4014A9CF2783}"/>
                </a:ext>
              </a:extLst>
            </p:cNvPr>
            <p:cNvCxnSpPr>
              <a:cxnSpLocks/>
            </p:cNvCxnSpPr>
            <p:nvPr/>
          </p:nvCxnSpPr>
          <p:spPr>
            <a:xfrm flipH="1">
              <a:off x="10535536" y="6230587"/>
              <a:ext cx="1620000" cy="0"/>
            </a:xfrm>
            <a:prstGeom prst="line">
              <a:avLst/>
            </a:prstGeom>
            <a:ln w="28575">
              <a:solidFill>
                <a:srgbClr val="1672FB"/>
              </a:solidFill>
            </a:ln>
          </p:spPr>
          <p:style>
            <a:lnRef idx="1">
              <a:schemeClr val="accent1"/>
            </a:lnRef>
            <a:fillRef idx="0">
              <a:schemeClr val="accent1"/>
            </a:fillRef>
            <a:effectRef idx="0">
              <a:schemeClr val="accent1"/>
            </a:effectRef>
            <a:fontRef idx="minor">
              <a:schemeClr val="tx1"/>
            </a:fontRef>
          </p:style>
        </p:cxnSp>
        <p:sp>
          <p:nvSpPr>
            <p:cNvPr id="22" name="椭圆 21">
              <a:extLst>
                <a:ext uri="{FF2B5EF4-FFF2-40B4-BE49-F238E27FC236}">
                  <a16:creationId xmlns:a16="http://schemas.microsoft.com/office/drawing/2014/main" id="{A2ACCCA4-3606-4924-BE2F-0757CCA3C977}"/>
                </a:ext>
              </a:extLst>
            </p:cNvPr>
            <p:cNvSpPr/>
            <p:nvPr/>
          </p:nvSpPr>
          <p:spPr>
            <a:xfrm>
              <a:off x="10530760" y="6216838"/>
              <a:ext cx="28800" cy="28800"/>
            </a:xfrm>
            <a:prstGeom prst="ellipse">
              <a:avLst/>
            </a:prstGeom>
            <a:solidFill>
              <a:srgbClr val="167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20"/>
            </a:p>
          </p:txBody>
        </p:sp>
      </p:grpSp>
      <p:sp>
        <p:nvSpPr>
          <p:cNvPr id="2" name="标题 1">
            <a:extLst>
              <a:ext uri="{FF2B5EF4-FFF2-40B4-BE49-F238E27FC236}">
                <a16:creationId xmlns:a16="http://schemas.microsoft.com/office/drawing/2014/main" id="{90954600-5773-41D9-9A0D-F49FD03875D6}"/>
              </a:ext>
            </a:extLst>
          </p:cNvPr>
          <p:cNvSpPr>
            <a:spLocks noGrp="1"/>
          </p:cNvSpPr>
          <p:nvPr>
            <p:ph type="title"/>
          </p:nvPr>
        </p:nvSpPr>
        <p:spPr>
          <a:xfrm>
            <a:off x="765746" y="4211773"/>
            <a:ext cx="9979536" cy="1270967"/>
          </a:xfrm>
          <a:prstGeom prst="rect">
            <a:avLst/>
          </a:prstGeom>
        </p:spPr>
        <p:txBody>
          <a:bodyPr/>
          <a:lstStyle>
            <a:lvl1pPr>
              <a:defRPr sz="4267"/>
            </a:lvl1pPr>
          </a:lstStyle>
          <a:p>
            <a:r>
              <a:rPr lang="zh-CN" altLang="en-US" dirty="0"/>
              <a:t>单击此处编辑母版标题样式</a:t>
            </a:r>
          </a:p>
        </p:txBody>
      </p:sp>
    </p:spTree>
    <p:extLst>
      <p:ext uri="{BB962C8B-B14F-4D97-AF65-F5344CB8AC3E}">
        <p14:creationId xmlns:p14="http://schemas.microsoft.com/office/powerpoint/2010/main" val="12074156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cSld name="标题与副标题">
    <p:spTree>
      <p:nvGrpSpPr>
        <p:cNvPr id="1" name=""/>
        <p:cNvGrpSpPr/>
        <p:nvPr/>
      </p:nvGrpSpPr>
      <p:grpSpPr>
        <a:xfrm>
          <a:off x="0" y="0"/>
          <a:ext cx="0" cy="0"/>
          <a:chOff x="0" y="0"/>
          <a:chExt cx="0" cy="0"/>
        </a:xfrm>
      </p:grpSpPr>
      <p:sp>
        <p:nvSpPr>
          <p:cNvPr id="11" name="标题文本"/>
          <p:cNvSpPr txBox="1">
            <a:spLocks noGrp="1"/>
          </p:cNvSpPr>
          <p:nvPr>
            <p:ph type="title" hasCustomPrompt="1"/>
          </p:nvPr>
        </p:nvSpPr>
        <p:spPr>
          <a:xfrm>
            <a:off x="1693385" y="1638301"/>
            <a:ext cx="13953493" cy="3302000"/>
          </a:xfrm>
          <a:prstGeom prst="rect">
            <a:avLst/>
          </a:prstGeom>
        </p:spPr>
        <p:txBody>
          <a:bodyPr anchor="b"/>
          <a:lstStyle/>
          <a:p>
            <a:r>
              <a:t>标题文本</a:t>
            </a:r>
          </a:p>
        </p:txBody>
      </p:sp>
      <p:sp>
        <p:nvSpPr>
          <p:cNvPr id="12" name="正文级别 1…"/>
          <p:cNvSpPr txBox="1">
            <a:spLocks noGrp="1"/>
          </p:cNvSpPr>
          <p:nvPr>
            <p:ph type="body" sz="quarter" idx="1" hasCustomPrompt="1"/>
          </p:nvPr>
        </p:nvSpPr>
        <p:spPr>
          <a:xfrm>
            <a:off x="1693385" y="5041900"/>
            <a:ext cx="13953493" cy="1130300"/>
          </a:xfrm>
          <a:prstGeom prst="rect">
            <a:avLst/>
          </a:prstGeom>
        </p:spPr>
        <p:txBody>
          <a:bodyPr anchor="t"/>
          <a:lstStyle>
            <a:lvl1pPr marL="0" indent="0" algn="ctr">
              <a:spcBef>
                <a:spcPct val="0"/>
              </a:spcBef>
              <a:buSzTx/>
              <a:buNone/>
              <a:defRPr sz="3698"/>
            </a:lvl1pPr>
            <a:lvl2pPr marL="0" indent="0" algn="ctr">
              <a:spcBef>
                <a:spcPct val="0"/>
              </a:spcBef>
              <a:buSzTx/>
              <a:buNone/>
              <a:defRPr sz="3698"/>
            </a:lvl2pPr>
            <a:lvl3pPr marL="0" indent="0" algn="ctr">
              <a:spcBef>
                <a:spcPct val="0"/>
              </a:spcBef>
              <a:buSzTx/>
              <a:buNone/>
              <a:defRPr sz="3698"/>
            </a:lvl3pPr>
            <a:lvl4pPr marL="0" indent="0" algn="ctr">
              <a:spcBef>
                <a:spcPct val="0"/>
              </a:spcBef>
              <a:buSzTx/>
              <a:buNone/>
              <a:defRPr sz="3698"/>
            </a:lvl4pPr>
            <a:lvl5pPr marL="0" indent="0" algn="ctr">
              <a:spcBef>
                <a:spcPct val="0"/>
              </a:spcBef>
              <a:buSzTx/>
              <a:buNone/>
              <a:defRPr sz="3698"/>
            </a:lvl5pPr>
          </a:lstStyle>
          <a:p>
            <a:r>
              <a:t>正文级别 1</a:t>
            </a:r>
          </a:p>
          <a:p>
            <a:pPr lvl="1"/>
            <a:r>
              <a:t>正文级别 2</a:t>
            </a:r>
          </a:p>
          <a:p>
            <a:pPr lvl="2"/>
            <a:r>
              <a:t>正文级别 3</a:t>
            </a:r>
          </a:p>
          <a:p>
            <a:pPr lvl="3"/>
            <a:r>
              <a:t>正文级别 4</a:t>
            </a:r>
          </a:p>
          <a:p>
            <a:pPr lvl="4"/>
            <a:r>
              <a:t>正文级别 5</a:t>
            </a:r>
          </a:p>
        </p:txBody>
      </p:sp>
      <p:sp>
        <p:nvSpPr>
          <p:cNvPr id="13" name="幻灯片编号"/>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rPr/>
              <a:t>‹#›</a:t>
            </a:fld>
            <a:endParaRPr/>
          </a:p>
        </p:txBody>
      </p:sp>
    </p:spTree>
    <p:extLst>
      <p:ext uri="{BB962C8B-B14F-4D97-AF65-F5344CB8AC3E}">
        <p14:creationId xmlns:p14="http://schemas.microsoft.com/office/powerpoint/2010/main" val="1433766228"/>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项目符号">
    <p:spTree>
      <p:nvGrpSpPr>
        <p:cNvPr id="1" name=""/>
        <p:cNvGrpSpPr/>
        <p:nvPr/>
      </p:nvGrpSpPr>
      <p:grpSpPr>
        <a:xfrm>
          <a:off x="0" y="0"/>
          <a:ext cx="0" cy="0"/>
          <a:chOff x="0" y="0"/>
          <a:chExt cx="0" cy="0"/>
        </a:xfrm>
      </p:grpSpPr>
      <p:sp>
        <p:nvSpPr>
          <p:cNvPr id="75" name="正文级别 1…"/>
          <p:cNvSpPr txBox="1">
            <a:spLocks noGrp="1"/>
          </p:cNvSpPr>
          <p:nvPr>
            <p:ph type="body" idx="1"/>
          </p:nvPr>
        </p:nvSpPr>
        <p:spPr>
          <a:xfrm>
            <a:off x="1270039" y="1270000"/>
            <a:ext cx="14800185" cy="7213600"/>
          </a:xfrm>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76"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照片 - 3 联">
    <p:spTree>
      <p:nvGrpSpPr>
        <p:cNvPr id="1" name=""/>
        <p:cNvGrpSpPr/>
        <p:nvPr/>
      </p:nvGrpSpPr>
      <p:grpSpPr>
        <a:xfrm>
          <a:off x="0" y="0"/>
          <a:ext cx="0" cy="0"/>
          <a:chOff x="0" y="0"/>
          <a:chExt cx="0" cy="0"/>
        </a:xfrm>
      </p:grpSpPr>
      <p:sp>
        <p:nvSpPr>
          <p:cNvPr id="83" name="图像"/>
          <p:cNvSpPr>
            <a:spLocks noGrp="1"/>
          </p:cNvSpPr>
          <p:nvPr>
            <p:ph type="pic" sz="quarter" idx="13"/>
          </p:nvPr>
        </p:nvSpPr>
        <p:spPr>
          <a:xfrm>
            <a:off x="8958007" y="5092700"/>
            <a:ext cx="7112217" cy="3771900"/>
          </a:xfrm>
          <a:prstGeom prst="rect">
            <a:avLst/>
          </a:prstGeom>
        </p:spPr>
        <p:txBody>
          <a:bodyPr lIns="91439" tIns="45719" rIns="91439" bIns="45719" anchor="t">
            <a:noAutofit/>
          </a:bodyPr>
          <a:lstStyle/>
          <a:p>
            <a:endParaRPr/>
          </a:p>
        </p:txBody>
      </p:sp>
      <p:sp>
        <p:nvSpPr>
          <p:cNvPr id="84" name="图像"/>
          <p:cNvSpPr>
            <a:spLocks noGrp="1"/>
          </p:cNvSpPr>
          <p:nvPr>
            <p:ph type="pic" sz="quarter" idx="14"/>
          </p:nvPr>
        </p:nvSpPr>
        <p:spPr>
          <a:xfrm>
            <a:off x="8958007" y="889000"/>
            <a:ext cx="7112217" cy="3771900"/>
          </a:xfrm>
          <a:prstGeom prst="rect">
            <a:avLst/>
          </a:prstGeom>
        </p:spPr>
        <p:txBody>
          <a:bodyPr lIns="91439" tIns="45719" rIns="91439" bIns="45719" anchor="t">
            <a:noAutofit/>
          </a:bodyPr>
          <a:lstStyle/>
          <a:p>
            <a:endParaRPr/>
          </a:p>
        </p:txBody>
      </p:sp>
      <p:sp>
        <p:nvSpPr>
          <p:cNvPr id="85" name="图像"/>
          <p:cNvSpPr>
            <a:spLocks noGrp="1"/>
          </p:cNvSpPr>
          <p:nvPr>
            <p:ph type="pic" sz="half" idx="15"/>
          </p:nvPr>
        </p:nvSpPr>
        <p:spPr>
          <a:xfrm>
            <a:off x="1270039" y="889000"/>
            <a:ext cx="7112217" cy="7975600"/>
          </a:xfrm>
          <a:prstGeom prst="rect">
            <a:avLst/>
          </a:prstGeom>
        </p:spPr>
        <p:txBody>
          <a:bodyPr lIns="91439" tIns="45719" rIns="91439" bIns="45719" anchor="t">
            <a:noAutofit/>
          </a:bodyPr>
          <a:lstStyle/>
          <a:p>
            <a:endParaRPr/>
          </a:p>
        </p:txBody>
      </p:sp>
      <p:sp>
        <p:nvSpPr>
          <p:cNvPr id="86"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引文">
    <p:spTree>
      <p:nvGrpSpPr>
        <p:cNvPr id="1" name=""/>
        <p:cNvGrpSpPr/>
        <p:nvPr/>
      </p:nvGrpSpPr>
      <p:grpSpPr>
        <a:xfrm>
          <a:off x="0" y="0"/>
          <a:ext cx="0" cy="0"/>
          <a:chOff x="0" y="0"/>
          <a:chExt cx="0" cy="0"/>
        </a:xfrm>
      </p:grpSpPr>
      <p:sp>
        <p:nvSpPr>
          <p:cNvPr id="93" name="–Johnny Appleseed"/>
          <p:cNvSpPr txBox="1">
            <a:spLocks noGrp="1"/>
          </p:cNvSpPr>
          <p:nvPr>
            <p:ph type="body" sz="quarter" idx="13"/>
          </p:nvPr>
        </p:nvSpPr>
        <p:spPr>
          <a:xfrm>
            <a:off x="1693385" y="6362700"/>
            <a:ext cx="13953493" cy="595035"/>
          </a:xfrm>
          <a:prstGeom prst="rect">
            <a:avLst/>
          </a:prstGeom>
        </p:spPr>
        <p:txBody>
          <a:bodyPr anchor="t">
            <a:spAutoFit/>
          </a:bodyPr>
          <a:lstStyle>
            <a:lvl1pPr marL="0" indent="0" algn="ctr">
              <a:spcBef>
                <a:spcPts val="0"/>
              </a:spcBef>
              <a:buSzTx/>
              <a:buNone/>
              <a:defRPr sz="3200" i="1"/>
            </a:lvl1pPr>
          </a:lstStyle>
          <a:p>
            <a:r>
              <a:t>–Johnny Appleseed</a:t>
            </a:r>
          </a:p>
        </p:txBody>
      </p:sp>
      <p:sp>
        <p:nvSpPr>
          <p:cNvPr id="94" name="“在此键入引文。”"/>
          <p:cNvSpPr txBox="1">
            <a:spLocks noGrp="1"/>
          </p:cNvSpPr>
          <p:nvPr>
            <p:ph type="body" sz="quarter" idx="14"/>
          </p:nvPr>
        </p:nvSpPr>
        <p:spPr>
          <a:xfrm>
            <a:off x="1693385" y="4171828"/>
            <a:ext cx="13953493" cy="800347"/>
          </a:xfrm>
          <a:prstGeom prst="rect">
            <a:avLst/>
          </a:prstGeom>
        </p:spPr>
        <p:txBody>
          <a:bodyPr>
            <a:spAutoFit/>
          </a:bodyPr>
          <a:lstStyle>
            <a:lvl1pPr marL="0" indent="0" algn="ctr">
              <a:spcBef>
                <a:spcPts val="0"/>
              </a:spcBef>
              <a:buSzTx/>
              <a:buNone/>
              <a:defRPr sz="4534">
                <a:latin typeface="+mn-lt"/>
                <a:ea typeface="+mn-ea"/>
                <a:cs typeface="+mn-cs"/>
                <a:sym typeface="Helvetica Neue Medium"/>
              </a:defRPr>
            </a:lvl1pPr>
          </a:lstStyle>
          <a:p>
            <a:r>
              <a:t>“在此键入引文。”</a:t>
            </a:r>
          </a:p>
        </p:txBody>
      </p:sp>
      <p:sp>
        <p:nvSpPr>
          <p:cNvPr id="95"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标题与副标题">
    <p:spTree>
      <p:nvGrpSpPr>
        <p:cNvPr id="1" name=""/>
        <p:cNvGrpSpPr/>
        <p:nvPr/>
      </p:nvGrpSpPr>
      <p:grpSpPr>
        <a:xfrm>
          <a:off x="0" y="0"/>
          <a:ext cx="0" cy="0"/>
          <a:chOff x="0" y="0"/>
          <a:chExt cx="0" cy="0"/>
        </a:xfrm>
      </p:grpSpPr>
      <p:sp>
        <p:nvSpPr>
          <p:cNvPr id="11" name="标题文本"/>
          <p:cNvSpPr txBox="1">
            <a:spLocks noGrp="1"/>
          </p:cNvSpPr>
          <p:nvPr>
            <p:ph type="title"/>
          </p:nvPr>
        </p:nvSpPr>
        <p:spPr>
          <a:xfrm>
            <a:off x="1693385" y="1638300"/>
            <a:ext cx="13953493" cy="3302000"/>
          </a:xfrm>
          <a:prstGeom prst="rect">
            <a:avLst/>
          </a:prstGeom>
        </p:spPr>
        <p:txBody>
          <a:bodyPr anchor="b"/>
          <a:lstStyle/>
          <a:p>
            <a:r>
              <a:t>标题文本</a:t>
            </a:r>
          </a:p>
        </p:txBody>
      </p:sp>
      <p:sp>
        <p:nvSpPr>
          <p:cNvPr id="12" name="正文级别 1…"/>
          <p:cNvSpPr txBox="1">
            <a:spLocks noGrp="1"/>
          </p:cNvSpPr>
          <p:nvPr>
            <p:ph type="body" sz="quarter" idx="1"/>
          </p:nvPr>
        </p:nvSpPr>
        <p:spPr>
          <a:xfrm>
            <a:off x="1693385" y="5041900"/>
            <a:ext cx="13953493" cy="1130300"/>
          </a:xfrm>
          <a:prstGeom prst="rect">
            <a:avLst/>
          </a:prstGeom>
        </p:spPr>
        <p:txBody>
          <a:bodyPr anchor="t"/>
          <a:lstStyle>
            <a:lvl1pPr marL="0" indent="0" algn="ctr">
              <a:spcBef>
                <a:spcPts val="0"/>
              </a:spcBef>
              <a:buSzTx/>
              <a:buNone/>
              <a:defRPr sz="3700"/>
            </a:lvl1pPr>
            <a:lvl2pPr marL="0" indent="0" algn="ctr">
              <a:spcBef>
                <a:spcPts val="0"/>
              </a:spcBef>
              <a:buSzTx/>
              <a:buNone/>
              <a:defRPr sz="3700"/>
            </a:lvl2pPr>
            <a:lvl3pPr marL="0" indent="0" algn="ctr">
              <a:spcBef>
                <a:spcPts val="0"/>
              </a:spcBef>
              <a:buSzTx/>
              <a:buNone/>
              <a:defRPr sz="3700"/>
            </a:lvl3pPr>
            <a:lvl4pPr marL="0" indent="0" algn="ctr">
              <a:spcBef>
                <a:spcPts val="0"/>
              </a:spcBef>
              <a:buSzTx/>
              <a:buNone/>
              <a:defRPr sz="3700"/>
            </a:lvl4pPr>
            <a:lvl5pPr marL="0" indent="0" algn="ctr">
              <a:spcBef>
                <a:spcPts val="0"/>
              </a:spcBef>
              <a:buSzTx/>
              <a:buNone/>
              <a:defRPr sz="3700"/>
            </a:lvl5pPr>
          </a:lstStyle>
          <a:p>
            <a:r>
              <a:t>正文级别 1</a:t>
            </a:r>
          </a:p>
          <a:p>
            <a:pPr lvl="1"/>
            <a:r>
              <a:t>正文级别 2</a:t>
            </a:r>
          </a:p>
          <a:p>
            <a:pPr lvl="2"/>
            <a:r>
              <a:t>正文级别 3</a:t>
            </a:r>
          </a:p>
          <a:p>
            <a:pPr lvl="3"/>
            <a:r>
              <a:t>正文级别 4</a:t>
            </a:r>
          </a:p>
          <a:p>
            <a:pPr lvl="4"/>
            <a:r>
              <a:t>正文级别 5</a:t>
            </a:r>
          </a:p>
        </p:txBody>
      </p:sp>
      <p:sp>
        <p:nvSpPr>
          <p:cNvPr id="13" name="幻灯片编号"/>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a:t>
            </a:fld>
            <a:endParaRPr/>
          </a:p>
        </p:txBody>
      </p:sp>
    </p:spTree>
    <p:extLst>
      <p:ext uri="{BB962C8B-B14F-4D97-AF65-F5344CB8AC3E}">
        <p14:creationId xmlns:p14="http://schemas.microsoft.com/office/powerpoint/2010/main" val="2133014136"/>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照片 - 水平">
    <p:spTree>
      <p:nvGrpSpPr>
        <p:cNvPr id="1" name=""/>
        <p:cNvGrpSpPr/>
        <p:nvPr/>
      </p:nvGrpSpPr>
      <p:grpSpPr>
        <a:xfrm>
          <a:off x="0" y="0"/>
          <a:ext cx="0" cy="0"/>
          <a:chOff x="0" y="0"/>
          <a:chExt cx="0" cy="0"/>
        </a:xfrm>
      </p:grpSpPr>
      <p:sp>
        <p:nvSpPr>
          <p:cNvPr id="20" name="图像"/>
          <p:cNvSpPr>
            <a:spLocks noGrp="1"/>
          </p:cNvSpPr>
          <p:nvPr>
            <p:ph type="pic" idx="13"/>
          </p:nvPr>
        </p:nvSpPr>
        <p:spPr>
          <a:xfrm>
            <a:off x="2167533" y="673100"/>
            <a:ext cx="13005197" cy="5905500"/>
          </a:xfrm>
          <a:prstGeom prst="rect">
            <a:avLst/>
          </a:prstGeom>
        </p:spPr>
        <p:txBody>
          <a:bodyPr lIns="91439" tIns="45719" rIns="91439" bIns="45719" anchor="t">
            <a:noAutofit/>
          </a:bodyPr>
          <a:lstStyle/>
          <a:p>
            <a:endParaRPr/>
          </a:p>
        </p:txBody>
      </p:sp>
      <p:sp>
        <p:nvSpPr>
          <p:cNvPr id="21" name="标题文本"/>
          <p:cNvSpPr txBox="1">
            <a:spLocks noGrp="1"/>
          </p:cNvSpPr>
          <p:nvPr>
            <p:ph type="title"/>
          </p:nvPr>
        </p:nvSpPr>
        <p:spPr>
          <a:xfrm>
            <a:off x="1693385" y="6718300"/>
            <a:ext cx="13953493" cy="1422400"/>
          </a:xfrm>
          <a:prstGeom prst="rect">
            <a:avLst/>
          </a:prstGeom>
        </p:spPr>
        <p:txBody>
          <a:bodyPr anchor="b"/>
          <a:lstStyle/>
          <a:p>
            <a:r>
              <a:t>标题文本</a:t>
            </a:r>
          </a:p>
        </p:txBody>
      </p:sp>
      <p:sp>
        <p:nvSpPr>
          <p:cNvPr id="22" name="正文级别 1…"/>
          <p:cNvSpPr txBox="1">
            <a:spLocks noGrp="1"/>
          </p:cNvSpPr>
          <p:nvPr>
            <p:ph type="body" sz="quarter" idx="1"/>
          </p:nvPr>
        </p:nvSpPr>
        <p:spPr>
          <a:xfrm>
            <a:off x="1693385" y="8153400"/>
            <a:ext cx="13953493" cy="1130300"/>
          </a:xfrm>
          <a:prstGeom prst="rect">
            <a:avLst/>
          </a:prstGeom>
        </p:spPr>
        <p:txBody>
          <a:bodyPr anchor="t"/>
          <a:lstStyle>
            <a:lvl1pPr marL="0" indent="0" algn="ctr">
              <a:spcBef>
                <a:spcPts val="0"/>
              </a:spcBef>
              <a:buSzTx/>
              <a:buNone/>
              <a:defRPr sz="3700"/>
            </a:lvl1pPr>
            <a:lvl2pPr marL="0" indent="0" algn="ctr">
              <a:spcBef>
                <a:spcPts val="0"/>
              </a:spcBef>
              <a:buSzTx/>
              <a:buNone/>
              <a:defRPr sz="3700"/>
            </a:lvl2pPr>
            <a:lvl3pPr marL="0" indent="0" algn="ctr">
              <a:spcBef>
                <a:spcPts val="0"/>
              </a:spcBef>
              <a:buSzTx/>
              <a:buNone/>
              <a:defRPr sz="3700"/>
            </a:lvl3pPr>
            <a:lvl4pPr marL="0" indent="0" algn="ctr">
              <a:spcBef>
                <a:spcPts val="0"/>
              </a:spcBef>
              <a:buSzTx/>
              <a:buNone/>
              <a:defRPr sz="3700"/>
            </a:lvl4pPr>
            <a:lvl5pPr marL="0" indent="0" algn="ctr">
              <a:spcBef>
                <a:spcPts val="0"/>
              </a:spcBef>
              <a:buSzTx/>
              <a:buNone/>
              <a:defRPr sz="3700"/>
            </a:lvl5pPr>
          </a:lstStyle>
          <a:p>
            <a:r>
              <a:t>正文级别 1</a:t>
            </a:r>
          </a:p>
          <a:p>
            <a:pPr lvl="1"/>
            <a:r>
              <a:t>正文级别 2</a:t>
            </a:r>
          </a:p>
          <a:p>
            <a:pPr lvl="2"/>
            <a:r>
              <a:t>正文级别 3</a:t>
            </a:r>
          </a:p>
          <a:p>
            <a:pPr lvl="3"/>
            <a:r>
              <a:t>正文级别 4</a:t>
            </a:r>
          </a:p>
          <a:p>
            <a:pPr lvl="4"/>
            <a:r>
              <a:t>正文级别 5</a:t>
            </a:r>
          </a:p>
        </p:txBody>
      </p:sp>
      <p:sp>
        <p:nvSpPr>
          <p:cNvPr id="23"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267145399"/>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theme" Target="../theme/theme3.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8.xml"/><Relationship Id="rId13" Type="http://schemas.openxmlformats.org/officeDocument/2006/relationships/slideLayout" Target="../slideLayouts/slideLayout43.xml"/><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slideLayout" Target="../slideLayouts/slideLayout42.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0" Type="http://schemas.openxmlformats.org/officeDocument/2006/relationships/slideLayout" Target="../slideLayouts/slideLayout40.xml"/><Relationship Id="rId4" Type="http://schemas.openxmlformats.org/officeDocument/2006/relationships/slideLayout" Target="../slideLayouts/slideLayout34.xml"/><Relationship Id="rId9" Type="http://schemas.openxmlformats.org/officeDocument/2006/relationships/slideLayout" Target="../slideLayouts/slideLayout39.xml"/><Relationship Id="rId1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文本"/>
          <p:cNvSpPr txBox="1">
            <a:spLocks noGrp="1"/>
          </p:cNvSpPr>
          <p:nvPr>
            <p:ph type="title"/>
          </p:nvPr>
        </p:nvSpPr>
        <p:spPr>
          <a:xfrm>
            <a:off x="1270039" y="254000"/>
            <a:ext cx="14800185" cy="215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标题文本</a:t>
            </a:r>
          </a:p>
        </p:txBody>
      </p:sp>
      <p:sp>
        <p:nvSpPr>
          <p:cNvPr id="3" name="正文级别 1…"/>
          <p:cNvSpPr txBox="1">
            <a:spLocks noGrp="1"/>
          </p:cNvSpPr>
          <p:nvPr>
            <p:ph type="body" idx="1"/>
          </p:nvPr>
        </p:nvSpPr>
        <p:spPr>
          <a:xfrm>
            <a:off x="1270039" y="2590800"/>
            <a:ext cx="14800185" cy="62865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正文级别 1</a:t>
            </a:r>
          </a:p>
          <a:p>
            <a:pPr lvl="1"/>
            <a:r>
              <a:t>正文级别 2</a:t>
            </a:r>
          </a:p>
          <a:p>
            <a:pPr lvl="2"/>
            <a:r>
              <a:t>正文级别 3</a:t>
            </a:r>
          </a:p>
          <a:p>
            <a:pPr lvl="3"/>
            <a:r>
              <a:t>正文级别 4</a:t>
            </a:r>
          </a:p>
          <a:p>
            <a:pPr lvl="4"/>
            <a:r>
              <a:t>正文级别 5</a:t>
            </a:r>
          </a:p>
        </p:txBody>
      </p:sp>
      <p:sp>
        <p:nvSpPr>
          <p:cNvPr id="4" name="幻灯片编号"/>
          <p:cNvSpPr txBox="1">
            <a:spLocks noGrp="1"/>
          </p:cNvSpPr>
          <p:nvPr>
            <p:ph type="sldNum" sz="quarter" idx="2"/>
          </p:nvPr>
        </p:nvSpPr>
        <p:spPr>
          <a:xfrm>
            <a:off x="8467646" y="9296400"/>
            <a:ext cx="395941" cy="430824"/>
          </a:xfrm>
          <a:prstGeom prst="rect">
            <a:avLst/>
          </a:prstGeom>
          <a:ln w="12700">
            <a:miter lim="400000"/>
          </a:ln>
        </p:spPr>
        <p:txBody>
          <a:bodyPr wrap="none" lIns="50800" tIns="50800" rIns="50800" bIns="50800">
            <a:spAutoFit/>
          </a:bodyPr>
          <a:lstStyle>
            <a:lvl1pPr>
              <a:defRPr sz="2133" b="0">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3" r:id="rId2"/>
    <p:sldLayoutId id="2147483654" r:id="rId3"/>
    <p:sldLayoutId id="2147483655" r:id="rId4"/>
    <p:sldLayoutId id="2147483656" r:id="rId5"/>
    <p:sldLayoutId id="2147483657" r:id="rId6"/>
    <p:sldLayoutId id="2147483658" r:id="rId7"/>
  </p:sldLayoutIdLst>
  <p:transition spd="med"/>
  <p:txStyles>
    <p:titleStyle>
      <a:lvl1pPr marL="0" marR="0" indent="0" algn="ctr" defTabSz="77897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Neue Medium"/>
        </a:defRPr>
      </a:lvl1pPr>
      <a:lvl2pPr marL="0" marR="0" indent="0" algn="ctr" defTabSz="77897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Neue Medium"/>
        </a:defRPr>
      </a:lvl2pPr>
      <a:lvl3pPr marL="0" marR="0" indent="0" algn="ctr" defTabSz="77897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Neue Medium"/>
        </a:defRPr>
      </a:lvl3pPr>
      <a:lvl4pPr marL="0" marR="0" indent="0" algn="ctr" defTabSz="77897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Neue Medium"/>
        </a:defRPr>
      </a:lvl4pPr>
      <a:lvl5pPr marL="0" marR="0" indent="0" algn="ctr" defTabSz="77897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Neue Medium"/>
        </a:defRPr>
      </a:lvl5pPr>
      <a:lvl6pPr marL="0" marR="0" indent="0" algn="ctr" defTabSz="77897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Neue Medium"/>
        </a:defRPr>
      </a:lvl6pPr>
      <a:lvl7pPr marL="0" marR="0" indent="0" algn="ctr" defTabSz="77897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Neue Medium"/>
        </a:defRPr>
      </a:lvl7pPr>
      <a:lvl8pPr marL="0" marR="0" indent="0" algn="ctr" defTabSz="77897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Neue Medium"/>
        </a:defRPr>
      </a:lvl8pPr>
      <a:lvl9pPr marL="0" marR="0" indent="0" algn="ctr" defTabSz="77897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Neue Medium"/>
        </a:defRPr>
      </a:lvl9pPr>
    </p:titleStyle>
    <p:bodyStyle>
      <a:lvl1pPr marL="592696" marR="0" indent="-592696" algn="l" defTabSz="778972" rtl="0" latinLnBrk="0">
        <a:lnSpc>
          <a:spcPct val="100000"/>
        </a:lnSpc>
        <a:spcBef>
          <a:spcPts val="5600"/>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1pPr>
      <a:lvl2pPr marL="1185393" marR="0" indent="-592696" algn="l" defTabSz="778972" rtl="0" latinLnBrk="0">
        <a:lnSpc>
          <a:spcPct val="100000"/>
        </a:lnSpc>
        <a:spcBef>
          <a:spcPts val="5600"/>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2pPr>
      <a:lvl3pPr marL="1778089" marR="0" indent="-592696" algn="l" defTabSz="778972" rtl="0" latinLnBrk="0">
        <a:lnSpc>
          <a:spcPct val="100000"/>
        </a:lnSpc>
        <a:spcBef>
          <a:spcPts val="5600"/>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3pPr>
      <a:lvl4pPr marL="2370785" marR="0" indent="-592696" algn="l" defTabSz="778972" rtl="0" latinLnBrk="0">
        <a:lnSpc>
          <a:spcPct val="100000"/>
        </a:lnSpc>
        <a:spcBef>
          <a:spcPts val="5600"/>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4pPr>
      <a:lvl5pPr marL="2963482" marR="0" indent="-592696" algn="l" defTabSz="778972" rtl="0" latinLnBrk="0">
        <a:lnSpc>
          <a:spcPct val="100000"/>
        </a:lnSpc>
        <a:spcBef>
          <a:spcPts val="5600"/>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5pPr>
      <a:lvl6pPr marL="3556178" marR="0" indent="-592696" algn="l" defTabSz="778972" rtl="0" latinLnBrk="0">
        <a:lnSpc>
          <a:spcPct val="100000"/>
        </a:lnSpc>
        <a:spcBef>
          <a:spcPts val="5600"/>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6pPr>
      <a:lvl7pPr marL="4148874" marR="0" indent="-592696" algn="l" defTabSz="778972" rtl="0" latinLnBrk="0">
        <a:lnSpc>
          <a:spcPct val="100000"/>
        </a:lnSpc>
        <a:spcBef>
          <a:spcPts val="5600"/>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7pPr>
      <a:lvl8pPr marL="4741570" marR="0" indent="-592696" algn="l" defTabSz="778972" rtl="0" latinLnBrk="0">
        <a:lnSpc>
          <a:spcPct val="100000"/>
        </a:lnSpc>
        <a:spcBef>
          <a:spcPts val="5600"/>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8pPr>
      <a:lvl9pPr marL="5334267" marR="0" indent="-592696" algn="l" defTabSz="778972" rtl="0" latinLnBrk="0">
        <a:lnSpc>
          <a:spcPct val="100000"/>
        </a:lnSpc>
        <a:spcBef>
          <a:spcPts val="5600"/>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9pPr>
    </p:bodyStyle>
    <p:otherStyle>
      <a:lvl1pPr marL="0" marR="0" indent="0" algn="ctr" defTabSz="778972" latinLnBrk="0">
        <a:lnSpc>
          <a:spcPct val="100000"/>
        </a:lnSpc>
        <a:spcBef>
          <a:spcPts val="0"/>
        </a:spcBef>
        <a:spcAft>
          <a:spcPts val="0"/>
        </a:spcAft>
        <a:buClrTx/>
        <a:buSzTx/>
        <a:buFontTx/>
        <a:buNone/>
        <a:tabLst/>
        <a:defRPr sz="2133" b="0" i="0" u="none" strike="noStrike" cap="none" spc="0" baseline="0">
          <a:ln>
            <a:noFill/>
          </a:ln>
          <a:solidFill>
            <a:schemeClr val="tx1"/>
          </a:solidFill>
          <a:uFillTx/>
          <a:latin typeface="+mn-lt"/>
          <a:ea typeface="+mn-ea"/>
          <a:cs typeface="+mn-cs"/>
          <a:sym typeface="Helvetica Neue Light"/>
        </a:defRPr>
      </a:lvl1pPr>
      <a:lvl2pPr marL="0" marR="0" indent="304815" algn="ctr" defTabSz="778972" latinLnBrk="0">
        <a:lnSpc>
          <a:spcPct val="100000"/>
        </a:lnSpc>
        <a:spcBef>
          <a:spcPts val="0"/>
        </a:spcBef>
        <a:spcAft>
          <a:spcPts val="0"/>
        </a:spcAft>
        <a:buClrTx/>
        <a:buSzTx/>
        <a:buFontTx/>
        <a:buNone/>
        <a:tabLst/>
        <a:defRPr sz="2133" b="0" i="0" u="none" strike="noStrike" cap="none" spc="0" baseline="0">
          <a:ln>
            <a:noFill/>
          </a:ln>
          <a:solidFill>
            <a:schemeClr val="tx1"/>
          </a:solidFill>
          <a:uFillTx/>
          <a:latin typeface="+mn-lt"/>
          <a:ea typeface="+mn-ea"/>
          <a:cs typeface="+mn-cs"/>
          <a:sym typeface="Helvetica Neue Light"/>
        </a:defRPr>
      </a:lvl2pPr>
      <a:lvl3pPr marL="0" marR="0" indent="609630" algn="ctr" defTabSz="778972" latinLnBrk="0">
        <a:lnSpc>
          <a:spcPct val="100000"/>
        </a:lnSpc>
        <a:spcBef>
          <a:spcPts val="0"/>
        </a:spcBef>
        <a:spcAft>
          <a:spcPts val="0"/>
        </a:spcAft>
        <a:buClrTx/>
        <a:buSzTx/>
        <a:buFontTx/>
        <a:buNone/>
        <a:tabLst/>
        <a:defRPr sz="2133" b="0" i="0" u="none" strike="noStrike" cap="none" spc="0" baseline="0">
          <a:ln>
            <a:noFill/>
          </a:ln>
          <a:solidFill>
            <a:schemeClr val="tx1"/>
          </a:solidFill>
          <a:uFillTx/>
          <a:latin typeface="+mn-lt"/>
          <a:ea typeface="+mn-ea"/>
          <a:cs typeface="+mn-cs"/>
          <a:sym typeface="Helvetica Neue Light"/>
        </a:defRPr>
      </a:lvl3pPr>
      <a:lvl4pPr marL="0" marR="0" indent="914446" algn="ctr" defTabSz="778972" latinLnBrk="0">
        <a:lnSpc>
          <a:spcPct val="100000"/>
        </a:lnSpc>
        <a:spcBef>
          <a:spcPts val="0"/>
        </a:spcBef>
        <a:spcAft>
          <a:spcPts val="0"/>
        </a:spcAft>
        <a:buClrTx/>
        <a:buSzTx/>
        <a:buFontTx/>
        <a:buNone/>
        <a:tabLst/>
        <a:defRPr sz="2133" b="0" i="0" u="none" strike="noStrike" cap="none" spc="0" baseline="0">
          <a:ln>
            <a:noFill/>
          </a:ln>
          <a:solidFill>
            <a:schemeClr val="tx1"/>
          </a:solidFill>
          <a:uFillTx/>
          <a:latin typeface="+mn-lt"/>
          <a:ea typeface="+mn-ea"/>
          <a:cs typeface="+mn-cs"/>
          <a:sym typeface="Helvetica Neue Light"/>
        </a:defRPr>
      </a:lvl4pPr>
      <a:lvl5pPr marL="0" marR="0" indent="1219261" algn="ctr" defTabSz="778972" latinLnBrk="0">
        <a:lnSpc>
          <a:spcPct val="100000"/>
        </a:lnSpc>
        <a:spcBef>
          <a:spcPts val="0"/>
        </a:spcBef>
        <a:spcAft>
          <a:spcPts val="0"/>
        </a:spcAft>
        <a:buClrTx/>
        <a:buSzTx/>
        <a:buFontTx/>
        <a:buNone/>
        <a:tabLst/>
        <a:defRPr sz="2133" b="0" i="0" u="none" strike="noStrike" cap="none" spc="0" baseline="0">
          <a:ln>
            <a:noFill/>
          </a:ln>
          <a:solidFill>
            <a:schemeClr val="tx1"/>
          </a:solidFill>
          <a:uFillTx/>
          <a:latin typeface="+mn-lt"/>
          <a:ea typeface="+mn-ea"/>
          <a:cs typeface="+mn-cs"/>
          <a:sym typeface="Helvetica Neue Light"/>
        </a:defRPr>
      </a:lvl5pPr>
      <a:lvl6pPr marL="0" marR="0" indent="1524076" algn="ctr" defTabSz="778972" latinLnBrk="0">
        <a:lnSpc>
          <a:spcPct val="100000"/>
        </a:lnSpc>
        <a:spcBef>
          <a:spcPts val="0"/>
        </a:spcBef>
        <a:spcAft>
          <a:spcPts val="0"/>
        </a:spcAft>
        <a:buClrTx/>
        <a:buSzTx/>
        <a:buFontTx/>
        <a:buNone/>
        <a:tabLst/>
        <a:defRPr sz="2133" b="0" i="0" u="none" strike="noStrike" cap="none" spc="0" baseline="0">
          <a:ln>
            <a:noFill/>
          </a:ln>
          <a:solidFill>
            <a:schemeClr val="tx1"/>
          </a:solidFill>
          <a:uFillTx/>
          <a:latin typeface="+mn-lt"/>
          <a:ea typeface="+mn-ea"/>
          <a:cs typeface="+mn-cs"/>
          <a:sym typeface="Helvetica Neue Light"/>
        </a:defRPr>
      </a:lvl6pPr>
      <a:lvl7pPr marL="0" marR="0" indent="1828891" algn="ctr" defTabSz="778972" latinLnBrk="0">
        <a:lnSpc>
          <a:spcPct val="100000"/>
        </a:lnSpc>
        <a:spcBef>
          <a:spcPts val="0"/>
        </a:spcBef>
        <a:spcAft>
          <a:spcPts val="0"/>
        </a:spcAft>
        <a:buClrTx/>
        <a:buSzTx/>
        <a:buFontTx/>
        <a:buNone/>
        <a:tabLst/>
        <a:defRPr sz="2133" b="0" i="0" u="none" strike="noStrike" cap="none" spc="0" baseline="0">
          <a:ln>
            <a:noFill/>
          </a:ln>
          <a:solidFill>
            <a:schemeClr val="tx1"/>
          </a:solidFill>
          <a:uFillTx/>
          <a:latin typeface="+mn-lt"/>
          <a:ea typeface="+mn-ea"/>
          <a:cs typeface="+mn-cs"/>
          <a:sym typeface="Helvetica Neue Light"/>
        </a:defRPr>
      </a:lvl7pPr>
      <a:lvl8pPr marL="0" marR="0" indent="2133707" algn="ctr" defTabSz="778972" latinLnBrk="0">
        <a:lnSpc>
          <a:spcPct val="100000"/>
        </a:lnSpc>
        <a:spcBef>
          <a:spcPts val="0"/>
        </a:spcBef>
        <a:spcAft>
          <a:spcPts val="0"/>
        </a:spcAft>
        <a:buClrTx/>
        <a:buSzTx/>
        <a:buFontTx/>
        <a:buNone/>
        <a:tabLst/>
        <a:defRPr sz="2133" b="0" i="0" u="none" strike="noStrike" cap="none" spc="0" baseline="0">
          <a:ln>
            <a:noFill/>
          </a:ln>
          <a:solidFill>
            <a:schemeClr val="tx1"/>
          </a:solidFill>
          <a:uFillTx/>
          <a:latin typeface="+mn-lt"/>
          <a:ea typeface="+mn-ea"/>
          <a:cs typeface="+mn-cs"/>
          <a:sym typeface="Helvetica Neue Light"/>
        </a:defRPr>
      </a:lvl8pPr>
      <a:lvl9pPr marL="0" marR="0" indent="2438522" algn="ctr" defTabSz="778972" latinLnBrk="0">
        <a:lnSpc>
          <a:spcPct val="100000"/>
        </a:lnSpc>
        <a:spcBef>
          <a:spcPts val="0"/>
        </a:spcBef>
        <a:spcAft>
          <a:spcPts val="0"/>
        </a:spcAft>
        <a:buClrTx/>
        <a:buSzTx/>
        <a:buFontTx/>
        <a:buNone/>
        <a:tabLst/>
        <a:defRPr sz="2133" b="0" i="0" u="none" strike="noStrike" cap="none" spc="0" baseline="0">
          <a:ln>
            <a:noFill/>
          </a:ln>
          <a:solidFill>
            <a:schemeClr val="tx1"/>
          </a:solidFill>
          <a:uFillTx/>
          <a:latin typeface="+mn-lt"/>
          <a:ea typeface="+mn-ea"/>
          <a:cs typeface="+mn-cs"/>
          <a:sym typeface="Helvetica Neue Light"/>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文本"/>
          <p:cNvSpPr txBox="1">
            <a:spLocks noGrp="1"/>
          </p:cNvSpPr>
          <p:nvPr>
            <p:ph type="title"/>
          </p:nvPr>
        </p:nvSpPr>
        <p:spPr>
          <a:xfrm>
            <a:off x="1270039" y="254000"/>
            <a:ext cx="14800185" cy="215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标题文本</a:t>
            </a:r>
          </a:p>
        </p:txBody>
      </p:sp>
      <p:sp>
        <p:nvSpPr>
          <p:cNvPr id="3" name="正文级别 1…"/>
          <p:cNvSpPr txBox="1">
            <a:spLocks noGrp="1"/>
          </p:cNvSpPr>
          <p:nvPr>
            <p:ph type="body" idx="1"/>
          </p:nvPr>
        </p:nvSpPr>
        <p:spPr>
          <a:xfrm>
            <a:off x="1270039" y="2590800"/>
            <a:ext cx="14800185" cy="62865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正文级别 1</a:t>
            </a:r>
          </a:p>
          <a:p>
            <a:pPr lvl="1"/>
            <a:r>
              <a:t>正文级别 2</a:t>
            </a:r>
          </a:p>
          <a:p>
            <a:pPr lvl="2"/>
            <a:r>
              <a:t>正文级别 3</a:t>
            </a:r>
          </a:p>
          <a:p>
            <a:pPr lvl="3"/>
            <a:r>
              <a:t>正文级别 4</a:t>
            </a:r>
          </a:p>
          <a:p>
            <a:pPr lvl="4"/>
            <a:r>
              <a:t>正文级别 5</a:t>
            </a:r>
          </a:p>
        </p:txBody>
      </p:sp>
      <p:sp>
        <p:nvSpPr>
          <p:cNvPr id="4" name="幻灯片编号"/>
          <p:cNvSpPr txBox="1">
            <a:spLocks noGrp="1"/>
          </p:cNvSpPr>
          <p:nvPr>
            <p:ph type="sldNum" sz="quarter" idx="2"/>
          </p:nvPr>
        </p:nvSpPr>
        <p:spPr>
          <a:xfrm>
            <a:off x="8504514" y="9296400"/>
            <a:ext cx="322204" cy="348813"/>
          </a:xfrm>
          <a:prstGeom prst="rect">
            <a:avLst/>
          </a:prstGeom>
          <a:ln w="12700">
            <a:miter lim="400000"/>
          </a:ln>
        </p:spPr>
        <p:txBody>
          <a:bodyPr wrap="none" lIns="50800" tIns="50800" rIns="50800" bIns="50800">
            <a:spAutoFit/>
          </a:bodyPr>
          <a:lstStyle>
            <a:lvl1pPr>
              <a:defRPr sz="1600" b="0">
                <a:latin typeface="Helvetica Neue Light"/>
                <a:ea typeface="Helvetica Neue Light"/>
                <a:cs typeface="Helvetica Neue Light"/>
                <a:sym typeface="Helvetica Neue Light"/>
              </a:defRPr>
            </a:lvl1pPr>
          </a:lstStyle>
          <a:p>
            <a:fld id="{86CB4B4D-7CA3-9044-876B-883B54F8677D}" type="slidenum">
              <a:t>‹#›</a:t>
            </a:fld>
            <a:endParaRPr/>
          </a:p>
        </p:txBody>
      </p:sp>
    </p:spTree>
    <p:extLst>
      <p:ext uri="{BB962C8B-B14F-4D97-AF65-F5344CB8AC3E}">
        <p14:creationId xmlns:p14="http://schemas.microsoft.com/office/powerpoint/2010/main" val="379444160"/>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Neue Medium"/>
        </a:defRPr>
      </a:lvl1pPr>
      <a:lvl2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Neue Medium"/>
        </a:defRPr>
      </a:lvl2pPr>
      <a:lvl3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Neue Medium"/>
        </a:defRPr>
      </a:lvl3pPr>
      <a:lvl4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Neue Medium"/>
        </a:defRPr>
      </a:lvl4pPr>
      <a:lvl5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Neue Medium"/>
        </a:defRPr>
      </a:lvl5pPr>
      <a:lvl6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Neue Medium"/>
        </a:defRPr>
      </a:lvl6pPr>
      <a:lvl7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Neue Medium"/>
        </a:defRPr>
      </a:lvl7pPr>
      <a:lvl8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Neue Medium"/>
        </a:defRPr>
      </a:lvl8pPr>
      <a:lvl9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Neue Medium"/>
        </a:defRPr>
      </a:lvl9pPr>
    </p:titleStyle>
    <p:bodyStyle>
      <a:lvl1pPr marL="444500" marR="0" indent="-444500" algn="l" defTabSz="584200" rtl="0" latinLnBrk="0">
        <a:lnSpc>
          <a:spcPct val="100000"/>
        </a:lnSpc>
        <a:spcBef>
          <a:spcPts val="4200"/>
        </a:spcBef>
        <a:spcAft>
          <a:spcPts val="0"/>
        </a:spcAft>
        <a:buClrTx/>
        <a:buSzPct val="145000"/>
        <a:buFontTx/>
        <a:buChar char="•"/>
        <a:tabLst/>
        <a:defRPr sz="3200" b="0" i="0" u="none" strike="noStrike" cap="none" spc="0" baseline="0">
          <a:ln>
            <a:noFill/>
          </a:ln>
          <a:solidFill>
            <a:srgbClr val="000000"/>
          </a:solidFill>
          <a:uFillTx/>
          <a:latin typeface="Helvetica Neue"/>
          <a:ea typeface="Helvetica Neue"/>
          <a:cs typeface="Helvetica Neue"/>
          <a:sym typeface="Helvetica Neue"/>
        </a:defRPr>
      </a:lvl1pPr>
      <a:lvl2pPr marL="889000" marR="0" indent="-444500" algn="l" defTabSz="584200" rtl="0" latinLnBrk="0">
        <a:lnSpc>
          <a:spcPct val="100000"/>
        </a:lnSpc>
        <a:spcBef>
          <a:spcPts val="4200"/>
        </a:spcBef>
        <a:spcAft>
          <a:spcPts val="0"/>
        </a:spcAft>
        <a:buClrTx/>
        <a:buSzPct val="145000"/>
        <a:buFontTx/>
        <a:buChar char="•"/>
        <a:tabLst/>
        <a:defRPr sz="3200" b="0" i="0" u="none" strike="noStrike" cap="none" spc="0" baseline="0">
          <a:ln>
            <a:noFill/>
          </a:ln>
          <a:solidFill>
            <a:srgbClr val="000000"/>
          </a:solidFill>
          <a:uFillTx/>
          <a:latin typeface="Helvetica Neue"/>
          <a:ea typeface="Helvetica Neue"/>
          <a:cs typeface="Helvetica Neue"/>
          <a:sym typeface="Helvetica Neue"/>
        </a:defRPr>
      </a:lvl2pPr>
      <a:lvl3pPr marL="1333500" marR="0" indent="-444500" algn="l" defTabSz="584200" rtl="0" latinLnBrk="0">
        <a:lnSpc>
          <a:spcPct val="100000"/>
        </a:lnSpc>
        <a:spcBef>
          <a:spcPts val="4200"/>
        </a:spcBef>
        <a:spcAft>
          <a:spcPts val="0"/>
        </a:spcAft>
        <a:buClrTx/>
        <a:buSzPct val="145000"/>
        <a:buFontTx/>
        <a:buChar char="•"/>
        <a:tabLst/>
        <a:defRPr sz="3200" b="0" i="0" u="none" strike="noStrike" cap="none" spc="0" baseline="0">
          <a:ln>
            <a:noFill/>
          </a:ln>
          <a:solidFill>
            <a:srgbClr val="000000"/>
          </a:solidFill>
          <a:uFillTx/>
          <a:latin typeface="Helvetica Neue"/>
          <a:ea typeface="Helvetica Neue"/>
          <a:cs typeface="Helvetica Neue"/>
          <a:sym typeface="Helvetica Neue"/>
        </a:defRPr>
      </a:lvl3pPr>
      <a:lvl4pPr marL="1778000" marR="0" indent="-444500" algn="l" defTabSz="584200" rtl="0" latinLnBrk="0">
        <a:lnSpc>
          <a:spcPct val="100000"/>
        </a:lnSpc>
        <a:spcBef>
          <a:spcPts val="4200"/>
        </a:spcBef>
        <a:spcAft>
          <a:spcPts val="0"/>
        </a:spcAft>
        <a:buClrTx/>
        <a:buSzPct val="145000"/>
        <a:buFontTx/>
        <a:buChar char="•"/>
        <a:tabLst/>
        <a:defRPr sz="3200" b="0" i="0" u="none" strike="noStrike" cap="none" spc="0" baseline="0">
          <a:ln>
            <a:noFill/>
          </a:ln>
          <a:solidFill>
            <a:srgbClr val="000000"/>
          </a:solidFill>
          <a:uFillTx/>
          <a:latin typeface="Helvetica Neue"/>
          <a:ea typeface="Helvetica Neue"/>
          <a:cs typeface="Helvetica Neue"/>
          <a:sym typeface="Helvetica Neue"/>
        </a:defRPr>
      </a:lvl4pPr>
      <a:lvl5pPr marL="2222500" marR="0" indent="-444500" algn="l" defTabSz="584200" rtl="0" latinLnBrk="0">
        <a:lnSpc>
          <a:spcPct val="100000"/>
        </a:lnSpc>
        <a:spcBef>
          <a:spcPts val="4200"/>
        </a:spcBef>
        <a:spcAft>
          <a:spcPts val="0"/>
        </a:spcAft>
        <a:buClrTx/>
        <a:buSzPct val="145000"/>
        <a:buFontTx/>
        <a:buChar char="•"/>
        <a:tabLst/>
        <a:defRPr sz="3200" b="0" i="0" u="none" strike="noStrike" cap="none" spc="0" baseline="0">
          <a:ln>
            <a:noFill/>
          </a:ln>
          <a:solidFill>
            <a:srgbClr val="000000"/>
          </a:solidFill>
          <a:uFillTx/>
          <a:latin typeface="Helvetica Neue"/>
          <a:ea typeface="Helvetica Neue"/>
          <a:cs typeface="Helvetica Neue"/>
          <a:sym typeface="Helvetica Neue"/>
        </a:defRPr>
      </a:lvl5pPr>
      <a:lvl6pPr marL="2667000" marR="0" indent="-444500" algn="l" defTabSz="584200" rtl="0" latinLnBrk="0">
        <a:lnSpc>
          <a:spcPct val="100000"/>
        </a:lnSpc>
        <a:spcBef>
          <a:spcPts val="4200"/>
        </a:spcBef>
        <a:spcAft>
          <a:spcPts val="0"/>
        </a:spcAft>
        <a:buClrTx/>
        <a:buSzPct val="145000"/>
        <a:buFontTx/>
        <a:buChar char="•"/>
        <a:tabLst/>
        <a:defRPr sz="3200" b="0" i="0" u="none" strike="noStrike" cap="none" spc="0" baseline="0">
          <a:ln>
            <a:noFill/>
          </a:ln>
          <a:solidFill>
            <a:srgbClr val="000000"/>
          </a:solidFill>
          <a:uFillTx/>
          <a:latin typeface="Helvetica Neue"/>
          <a:ea typeface="Helvetica Neue"/>
          <a:cs typeface="Helvetica Neue"/>
          <a:sym typeface="Helvetica Neue"/>
        </a:defRPr>
      </a:lvl6pPr>
      <a:lvl7pPr marL="3111500" marR="0" indent="-444500" algn="l" defTabSz="584200" rtl="0" latinLnBrk="0">
        <a:lnSpc>
          <a:spcPct val="100000"/>
        </a:lnSpc>
        <a:spcBef>
          <a:spcPts val="4200"/>
        </a:spcBef>
        <a:spcAft>
          <a:spcPts val="0"/>
        </a:spcAft>
        <a:buClrTx/>
        <a:buSzPct val="145000"/>
        <a:buFontTx/>
        <a:buChar char="•"/>
        <a:tabLst/>
        <a:defRPr sz="3200" b="0" i="0" u="none" strike="noStrike" cap="none" spc="0" baseline="0">
          <a:ln>
            <a:noFill/>
          </a:ln>
          <a:solidFill>
            <a:srgbClr val="000000"/>
          </a:solidFill>
          <a:uFillTx/>
          <a:latin typeface="Helvetica Neue"/>
          <a:ea typeface="Helvetica Neue"/>
          <a:cs typeface="Helvetica Neue"/>
          <a:sym typeface="Helvetica Neue"/>
        </a:defRPr>
      </a:lvl7pPr>
      <a:lvl8pPr marL="3556000" marR="0" indent="-444500" algn="l" defTabSz="584200" rtl="0" latinLnBrk="0">
        <a:lnSpc>
          <a:spcPct val="100000"/>
        </a:lnSpc>
        <a:spcBef>
          <a:spcPts val="4200"/>
        </a:spcBef>
        <a:spcAft>
          <a:spcPts val="0"/>
        </a:spcAft>
        <a:buClrTx/>
        <a:buSzPct val="145000"/>
        <a:buFontTx/>
        <a:buChar char="•"/>
        <a:tabLst/>
        <a:defRPr sz="3200" b="0" i="0" u="none" strike="noStrike" cap="none" spc="0" baseline="0">
          <a:ln>
            <a:noFill/>
          </a:ln>
          <a:solidFill>
            <a:srgbClr val="000000"/>
          </a:solidFill>
          <a:uFillTx/>
          <a:latin typeface="Helvetica Neue"/>
          <a:ea typeface="Helvetica Neue"/>
          <a:cs typeface="Helvetica Neue"/>
          <a:sym typeface="Helvetica Neue"/>
        </a:defRPr>
      </a:lvl8pPr>
      <a:lvl9pPr marL="4000500" marR="0" indent="-444500" algn="l" defTabSz="584200" rtl="0" latinLnBrk="0">
        <a:lnSpc>
          <a:spcPct val="100000"/>
        </a:lnSpc>
        <a:spcBef>
          <a:spcPts val="4200"/>
        </a:spcBef>
        <a:spcAft>
          <a:spcPts val="0"/>
        </a:spcAft>
        <a:buClrTx/>
        <a:buSzPct val="145000"/>
        <a:buFontTx/>
        <a:buChar char="•"/>
        <a:tabLst/>
        <a:defRPr sz="3200" b="0" i="0" u="none" strike="noStrike" cap="none" spc="0" baseline="0">
          <a:ln>
            <a:noFill/>
          </a:ln>
          <a:solidFill>
            <a:srgbClr val="000000"/>
          </a:solidFill>
          <a:uFillTx/>
          <a:latin typeface="Helvetica Neue"/>
          <a:ea typeface="Helvetica Neue"/>
          <a:cs typeface="Helvetica Neue"/>
          <a:sym typeface="Helvetica Neue"/>
        </a:defRPr>
      </a:lvl9pPr>
    </p:bodyStyle>
    <p:otherStyle>
      <a:lvl1pPr marL="0" marR="0" indent="0" algn="ctr" defTabSz="58420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Helvetica Neue Light"/>
        </a:defRPr>
      </a:lvl1pPr>
      <a:lvl2pPr marL="0" marR="0" indent="228600" algn="ctr" defTabSz="58420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Helvetica Neue Light"/>
        </a:defRPr>
      </a:lvl2pPr>
      <a:lvl3pPr marL="0" marR="0" indent="457200" algn="ctr" defTabSz="58420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Helvetica Neue Light"/>
        </a:defRPr>
      </a:lvl3pPr>
      <a:lvl4pPr marL="0" marR="0" indent="685800" algn="ctr" defTabSz="58420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Helvetica Neue Light"/>
        </a:defRPr>
      </a:lvl4pPr>
      <a:lvl5pPr marL="0" marR="0" indent="914400" algn="ctr" defTabSz="58420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Helvetica Neue Light"/>
        </a:defRPr>
      </a:lvl5pPr>
      <a:lvl6pPr marL="0" marR="0" indent="1143000" algn="ctr" defTabSz="58420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Helvetica Neue Light"/>
        </a:defRPr>
      </a:lvl6pPr>
      <a:lvl7pPr marL="0" marR="0" indent="1371600" algn="ctr" defTabSz="58420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Helvetica Neue Light"/>
        </a:defRPr>
      </a:lvl7pPr>
      <a:lvl8pPr marL="0" marR="0" indent="1600200" algn="ctr" defTabSz="58420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Helvetica Neue Light"/>
        </a:defRPr>
      </a:lvl8pPr>
      <a:lvl9pPr marL="0" marR="0" indent="1828800" algn="ctr" defTabSz="58420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Helvetica Neue Light"/>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文本"/>
          <p:cNvSpPr txBox="1">
            <a:spLocks noGrp="1"/>
          </p:cNvSpPr>
          <p:nvPr>
            <p:ph type="title"/>
          </p:nvPr>
        </p:nvSpPr>
        <p:spPr>
          <a:xfrm>
            <a:off x="1270039" y="254001"/>
            <a:ext cx="14800185" cy="215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标题文本</a:t>
            </a:r>
          </a:p>
        </p:txBody>
      </p:sp>
      <p:sp>
        <p:nvSpPr>
          <p:cNvPr id="3" name="正文级别 1…"/>
          <p:cNvSpPr txBox="1">
            <a:spLocks noGrp="1"/>
          </p:cNvSpPr>
          <p:nvPr>
            <p:ph type="body" idx="1"/>
          </p:nvPr>
        </p:nvSpPr>
        <p:spPr>
          <a:xfrm>
            <a:off x="1270039" y="2590800"/>
            <a:ext cx="14800185" cy="62865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正文级别 1</a:t>
            </a:r>
          </a:p>
          <a:p>
            <a:pPr lvl="1"/>
            <a:r>
              <a:t>正文级别 2</a:t>
            </a:r>
          </a:p>
          <a:p>
            <a:pPr lvl="2"/>
            <a:r>
              <a:t>正文级别 3</a:t>
            </a:r>
          </a:p>
          <a:p>
            <a:pPr lvl="3"/>
            <a:r>
              <a:t>正文级别 4</a:t>
            </a:r>
          </a:p>
          <a:p>
            <a:pPr lvl="4"/>
            <a:r>
              <a:t>正文级别 5</a:t>
            </a:r>
          </a:p>
        </p:txBody>
      </p:sp>
      <p:sp>
        <p:nvSpPr>
          <p:cNvPr id="4" name="幻灯片编号"/>
          <p:cNvSpPr txBox="1">
            <a:spLocks noGrp="1"/>
          </p:cNvSpPr>
          <p:nvPr>
            <p:ph type="sldNum" sz="quarter" idx="2"/>
          </p:nvPr>
        </p:nvSpPr>
        <p:spPr>
          <a:xfrm>
            <a:off x="8489686" y="9296401"/>
            <a:ext cx="395941" cy="430824"/>
          </a:xfrm>
          <a:prstGeom prst="rect">
            <a:avLst/>
          </a:prstGeom>
          <a:ln w="12700">
            <a:miter lim="400000"/>
          </a:ln>
        </p:spPr>
        <p:txBody>
          <a:bodyPr wrap="none" lIns="50800" tIns="50800" rIns="50800" bIns="50800">
            <a:spAutoFit/>
          </a:bodyPr>
          <a:lstStyle>
            <a:lvl1pPr>
              <a:defRPr sz="2133" b="0">
                <a:latin typeface="Helvetica Neue Light"/>
                <a:ea typeface="Helvetica Neue Light"/>
                <a:cs typeface="Helvetica Neue Light"/>
                <a:sym typeface="Helvetica Neue Light"/>
              </a:defRPr>
            </a:lvl1pPr>
          </a:lstStyle>
          <a:p>
            <a:fld id="{86CB4B4D-7CA3-9044-876B-883B54F8677D}" type="slidenum">
              <a:t>‹#›</a:t>
            </a:fld>
            <a:endParaRPr/>
          </a:p>
        </p:txBody>
      </p:sp>
    </p:spTree>
    <p:extLst>
      <p:ext uri="{BB962C8B-B14F-4D97-AF65-F5344CB8AC3E}">
        <p14:creationId xmlns:p14="http://schemas.microsoft.com/office/powerpoint/2010/main" val="112039828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spd="med"/>
  <p:txStyles>
    <p:titleStyle>
      <a:lvl1pPr marL="0" marR="0" indent="0" algn="ctr" defTabSz="77893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Neue Medium"/>
        </a:defRPr>
      </a:lvl1pPr>
      <a:lvl2pPr marL="0" marR="0" indent="0" algn="ctr" defTabSz="77893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Neue Medium"/>
        </a:defRPr>
      </a:lvl2pPr>
      <a:lvl3pPr marL="0" marR="0" indent="0" algn="ctr" defTabSz="77893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Neue Medium"/>
        </a:defRPr>
      </a:lvl3pPr>
      <a:lvl4pPr marL="0" marR="0" indent="0" algn="ctr" defTabSz="77893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Neue Medium"/>
        </a:defRPr>
      </a:lvl4pPr>
      <a:lvl5pPr marL="0" marR="0" indent="0" algn="ctr" defTabSz="77893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Neue Medium"/>
        </a:defRPr>
      </a:lvl5pPr>
      <a:lvl6pPr marL="0" marR="0" indent="0" algn="ctr" defTabSz="77893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Neue Medium"/>
        </a:defRPr>
      </a:lvl6pPr>
      <a:lvl7pPr marL="0" marR="0" indent="0" algn="ctr" defTabSz="77893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Neue Medium"/>
        </a:defRPr>
      </a:lvl7pPr>
      <a:lvl8pPr marL="0" marR="0" indent="0" algn="ctr" defTabSz="77893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Neue Medium"/>
        </a:defRPr>
      </a:lvl8pPr>
      <a:lvl9pPr marL="0" marR="0" indent="0" algn="ctr" defTabSz="77893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Neue Medium"/>
        </a:defRPr>
      </a:lvl9pPr>
    </p:titleStyle>
    <p:bodyStyle>
      <a:lvl1pPr marL="592666" marR="0" indent="-592666" algn="l" defTabSz="778932" rtl="0" latinLnBrk="0">
        <a:lnSpc>
          <a:spcPct val="100000"/>
        </a:lnSpc>
        <a:spcBef>
          <a:spcPts val="5599"/>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1pPr>
      <a:lvl2pPr marL="1185333" marR="0" indent="-592666" algn="l" defTabSz="778932" rtl="0" latinLnBrk="0">
        <a:lnSpc>
          <a:spcPct val="100000"/>
        </a:lnSpc>
        <a:spcBef>
          <a:spcPts val="5599"/>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2pPr>
      <a:lvl3pPr marL="1777997" marR="0" indent="-592666" algn="l" defTabSz="778932" rtl="0" latinLnBrk="0">
        <a:lnSpc>
          <a:spcPct val="100000"/>
        </a:lnSpc>
        <a:spcBef>
          <a:spcPts val="5599"/>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3pPr>
      <a:lvl4pPr marL="2370664" marR="0" indent="-592666" algn="l" defTabSz="778932" rtl="0" latinLnBrk="0">
        <a:lnSpc>
          <a:spcPct val="100000"/>
        </a:lnSpc>
        <a:spcBef>
          <a:spcPts val="5599"/>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4pPr>
      <a:lvl5pPr marL="2963330" marR="0" indent="-592666" algn="l" defTabSz="778932" rtl="0" latinLnBrk="0">
        <a:lnSpc>
          <a:spcPct val="100000"/>
        </a:lnSpc>
        <a:spcBef>
          <a:spcPts val="5599"/>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5pPr>
      <a:lvl6pPr marL="3555996" marR="0" indent="-592666" algn="l" defTabSz="778932" rtl="0" latinLnBrk="0">
        <a:lnSpc>
          <a:spcPct val="100000"/>
        </a:lnSpc>
        <a:spcBef>
          <a:spcPts val="5599"/>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6pPr>
      <a:lvl7pPr marL="4148661" marR="0" indent="-592666" algn="l" defTabSz="778932" rtl="0" latinLnBrk="0">
        <a:lnSpc>
          <a:spcPct val="100000"/>
        </a:lnSpc>
        <a:spcBef>
          <a:spcPts val="5599"/>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7pPr>
      <a:lvl8pPr marL="4741328" marR="0" indent="-592666" algn="l" defTabSz="778932" rtl="0" latinLnBrk="0">
        <a:lnSpc>
          <a:spcPct val="100000"/>
        </a:lnSpc>
        <a:spcBef>
          <a:spcPts val="5599"/>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8pPr>
      <a:lvl9pPr marL="5333994" marR="0" indent="-592666" algn="l" defTabSz="778932" rtl="0" latinLnBrk="0">
        <a:lnSpc>
          <a:spcPct val="100000"/>
        </a:lnSpc>
        <a:spcBef>
          <a:spcPts val="5599"/>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9pPr>
    </p:bodyStyle>
    <p:otherStyle>
      <a:lvl1pPr marL="0" marR="0" indent="0" algn="ctr" defTabSz="778932" latinLnBrk="0">
        <a:lnSpc>
          <a:spcPct val="100000"/>
        </a:lnSpc>
        <a:spcBef>
          <a:spcPts val="0"/>
        </a:spcBef>
        <a:spcAft>
          <a:spcPts val="0"/>
        </a:spcAft>
        <a:buClrTx/>
        <a:buSzTx/>
        <a:buFontTx/>
        <a:buNone/>
        <a:tabLst/>
        <a:defRPr sz="2133" b="0" i="0" u="none" strike="noStrike" cap="none" spc="0" baseline="0">
          <a:ln>
            <a:noFill/>
          </a:ln>
          <a:solidFill>
            <a:schemeClr val="tx1"/>
          </a:solidFill>
          <a:uFillTx/>
          <a:latin typeface="+mn-lt"/>
          <a:ea typeface="+mn-ea"/>
          <a:cs typeface="+mn-cs"/>
          <a:sym typeface="Helvetica Neue Light"/>
        </a:defRPr>
      </a:lvl1pPr>
      <a:lvl2pPr marL="0" marR="0" indent="304799" algn="ctr" defTabSz="778932" latinLnBrk="0">
        <a:lnSpc>
          <a:spcPct val="100000"/>
        </a:lnSpc>
        <a:spcBef>
          <a:spcPts val="0"/>
        </a:spcBef>
        <a:spcAft>
          <a:spcPts val="0"/>
        </a:spcAft>
        <a:buClrTx/>
        <a:buSzTx/>
        <a:buFontTx/>
        <a:buNone/>
        <a:tabLst/>
        <a:defRPr sz="2133" b="0" i="0" u="none" strike="noStrike" cap="none" spc="0" baseline="0">
          <a:ln>
            <a:noFill/>
          </a:ln>
          <a:solidFill>
            <a:schemeClr val="tx1"/>
          </a:solidFill>
          <a:uFillTx/>
          <a:latin typeface="+mn-lt"/>
          <a:ea typeface="+mn-ea"/>
          <a:cs typeface="+mn-cs"/>
          <a:sym typeface="Helvetica Neue Light"/>
        </a:defRPr>
      </a:lvl2pPr>
      <a:lvl3pPr marL="0" marR="0" indent="609599" algn="ctr" defTabSz="778932" latinLnBrk="0">
        <a:lnSpc>
          <a:spcPct val="100000"/>
        </a:lnSpc>
        <a:spcBef>
          <a:spcPts val="0"/>
        </a:spcBef>
        <a:spcAft>
          <a:spcPts val="0"/>
        </a:spcAft>
        <a:buClrTx/>
        <a:buSzTx/>
        <a:buFontTx/>
        <a:buNone/>
        <a:tabLst/>
        <a:defRPr sz="2133" b="0" i="0" u="none" strike="noStrike" cap="none" spc="0" baseline="0">
          <a:ln>
            <a:noFill/>
          </a:ln>
          <a:solidFill>
            <a:schemeClr val="tx1"/>
          </a:solidFill>
          <a:uFillTx/>
          <a:latin typeface="+mn-lt"/>
          <a:ea typeface="+mn-ea"/>
          <a:cs typeface="+mn-cs"/>
          <a:sym typeface="Helvetica Neue Light"/>
        </a:defRPr>
      </a:lvl3pPr>
      <a:lvl4pPr marL="0" marR="0" indent="914399" algn="ctr" defTabSz="778932" latinLnBrk="0">
        <a:lnSpc>
          <a:spcPct val="100000"/>
        </a:lnSpc>
        <a:spcBef>
          <a:spcPts val="0"/>
        </a:spcBef>
        <a:spcAft>
          <a:spcPts val="0"/>
        </a:spcAft>
        <a:buClrTx/>
        <a:buSzTx/>
        <a:buFontTx/>
        <a:buNone/>
        <a:tabLst/>
        <a:defRPr sz="2133" b="0" i="0" u="none" strike="noStrike" cap="none" spc="0" baseline="0">
          <a:ln>
            <a:noFill/>
          </a:ln>
          <a:solidFill>
            <a:schemeClr val="tx1"/>
          </a:solidFill>
          <a:uFillTx/>
          <a:latin typeface="+mn-lt"/>
          <a:ea typeface="+mn-ea"/>
          <a:cs typeface="+mn-cs"/>
          <a:sym typeface="Helvetica Neue Light"/>
        </a:defRPr>
      </a:lvl4pPr>
      <a:lvl5pPr marL="0" marR="0" indent="1219198" algn="ctr" defTabSz="778932" latinLnBrk="0">
        <a:lnSpc>
          <a:spcPct val="100000"/>
        </a:lnSpc>
        <a:spcBef>
          <a:spcPts val="0"/>
        </a:spcBef>
        <a:spcAft>
          <a:spcPts val="0"/>
        </a:spcAft>
        <a:buClrTx/>
        <a:buSzTx/>
        <a:buFontTx/>
        <a:buNone/>
        <a:tabLst/>
        <a:defRPr sz="2133" b="0" i="0" u="none" strike="noStrike" cap="none" spc="0" baseline="0">
          <a:ln>
            <a:noFill/>
          </a:ln>
          <a:solidFill>
            <a:schemeClr val="tx1"/>
          </a:solidFill>
          <a:uFillTx/>
          <a:latin typeface="+mn-lt"/>
          <a:ea typeface="+mn-ea"/>
          <a:cs typeface="+mn-cs"/>
          <a:sym typeface="Helvetica Neue Light"/>
        </a:defRPr>
      </a:lvl5pPr>
      <a:lvl6pPr marL="0" marR="0" indent="1523998" algn="ctr" defTabSz="778932" latinLnBrk="0">
        <a:lnSpc>
          <a:spcPct val="100000"/>
        </a:lnSpc>
        <a:spcBef>
          <a:spcPts val="0"/>
        </a:spcBef>
        <a:spcAft>
          <a:spcPts val="0"/>
        </a:spcAft>
        <a:buClrTx/>
        <a:buSzTx/>
        <a:buFontTx/>
        <a:buNone/>
        <a:tabLst/>
        <a:defRPr sz="2133" b="0" i="0" u="none" strike="noStrike" cap="none" spc="0" baseline="0">
          <a:ln>
            <a:noFill/>
          </a:ln>
          <a:solidFill>
            <a:schemeClr val="tx1"/>
          </a:solidFill>
          <a:uFillTx/>
          <a:latin typeface="+mn-lt"/>
          <a:ea typeface="+mn-ea"/>
          <a:cs typeface="+mn-cs"/>
          <a:sym typeface="Helvetica Neue Light"/>
        </a:defRPr>
      </a:lvl6pPr>
      <a:lvl7pPr marL="0" marR="0" indent="1828797" algn="ctr" defTabSz="778932" latinLnBrk="0">
        <a:lnSpc>
          <a:spcPct val="100000"/>
        </a:lnSpc>
        <a:spcBef>
          <a:spcPts val="0"/>
        </a:spcBef>
        <a:spcAft>
          <a:spcPts val="0"/>
        </a:spcAft>
        <a:buClrTx/>
        <a:buSzTx/>
        <a:buFontTx/>
        <a:buNone/>
        <a:tabLst/>
        <a:defRPr sz="2133" b="0" i="0" u="none" strike="noStrike" cap="none" spc="0" baseline="0">
          <a:ln>
            <a:noFill/>
          </a:ln>
          <a:solidFill>
            <a:schemeClr val="tx1"/>
          </a:solidFill>
          <a:uFillTx/>
          <a:latin typeface="+mn-lt"/>
          <a:ea typeface="+mn-ea"/>
          <a:cs typeface="+mn-cs"/>
          <a:sym typeface="Helvetica Neue Light"/>
        </a:defRPr>
      </a:lvl7pPr>
      <a:lvl8pPr marL="0" marR="0" indent="2133597" algn="ctr" defTabSz="778932" latinLnBrk="0">
        <a:lnSpc>
          <a:spcPct val="100000"/>
        </a:lnSpc>
        <a:spcBef>
          <a:spcPts val="0"/>
        </a:spcBef>
        <a:spcAft>
          <a:spcPts val="0"/>
        </a:spcAft>
        <a:buClrTx/>
        <a:buSzTx/>
        <a:buFontTx/>
        <a:buNone/>
        <a:tabLst/>
        <a:defRPr sz="2133" b="0" i="0" u="none" strike="noStrike" cap="none" spc="0" baseline="0">
          <a:ln>
            <a:noFill/>
          </a:ln>
          <a:solidFill>
            <a:schemeClr val="tx1"/>
          </a:solidFill>
          <a:uFillTx/>
          <a:latin typeface="+mn-lt"/>
          <a:ea typeface="+mn-ea"/>
          <a:cs typeface="+mn-cs"/>
          <a:sym typeface="Helvetica Neue Light"/>
        </a:defRPr>
      </a:lvl8pPr>
      <a:lvl9pPr marL="0" marR="0" indent="2438397" algn="ctr" defTabSz="778932" latinLnBrk="0">
        <a:lnSpc>
          <a:spcPct val="100000"/>
        </a:lnSpc>
        <a:spcBef>
          <a:spcPts val="0"/>
        </a:spcBef>
        <a:spcAft>
          <a:spcPts val="0"/>
        </a:spcAft>
        <a:buClrTx/>
        <a:buSzTx/>
        <a:buFontTx/>
        <a:buNone/>
        <a:tabLst/>
        <a:defRPr sz="2133" b="0" i="0" u="none" strike="noStrike" cap="none" spc="0" baseline="0">
          <a:ln>
            <a:noFill/>
          </a:ln>
          <a:solidFill>
            <a:schemeClr val="tx1"/>
          </a:solidFill>
          <a:uFillTx/>
          <a:latin typeface="+mn-lt"/>
          <a:ea typeface="+mn-ea"/>
          <a:cs typeface="+mn-cs"/>
          <a:sym typeface="Helvetica Neue Light"/>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30212428"/>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Lst>
  <p:txStyles>
    <p:titleStyle>
      <a:lvl1pPr algn="l" defTabSz="1300460" rtl="0" eaLnBrk="1" latinLnBrk="0" hangingPunct="1">
        <a:lnSpc>
          <a:spcPct val="90000"/>
        </a:lnSpc>
        <a:spcBef>
          <a:spcPct val="0"/>
        </a:spcBef>
        <a:buNone/>
        <a:defRPr sz="6258" kern="1200">
          <a:solidFill>
            <a:schemeClr val="tx1"/>
          </a:solidFill>
          <a:latin typeface="+mj-lt"/>
          <a:ea typeface="+mj-ea"/>
          <a:cs typeface="+mj-cs"/>
        </a:defRPr>
      </a:lvl1pPr>
    </p:titleStyle>
    <p:bodyStyle>
      <a:lvl1pPr marL="325115" indent="-325115" algn="l" defTabSz="1300460" rtl="0" eaLnBrk="1" latinLnBrk="0" hangingPunct="1">
        <a:lnSpc>
          <a:spcPct val="90000"/>
        </a:lnSpc>
        <a:spcBef>
          <a:spcPts val="1422"/>
        </a:spcBef>
        <a:buFont typeface="Arial" panose="020B0604020202020204" pitchFamily="34" charset="0"/>
        <a:buChar char="•"/>
        <a:defRPr sz="3982" kern="1200">
          <a:solidFill>
            <a:schemeClr val="tx1"/>
          </a:solidFill>
          <a:latin typeface="+mn-lt"/>
          <a:ea typeface="+mn-ea"/>
          <a:cs typeface="+mn-cs"/>
        </a:defRPr>
      </a:lvl1pPr>
      <a:lvl2pPr marL="975345" indent="-325115" algn="l" defTabSz="1300460" rtl="0" eaLnBrk="1" latinLnBrk="0" hangingPunct="1">
        <a:lnSpc>
          <a:spcPct val="90000"/>
        </a:lnSpc>
        <a:spcBef>
          <a:spcPts val="711"/>
        </a:spcBef>
        <a:buFont typeface="Arial" panose="020B0604020202020204" pitchFamily="34" charset="0"/>
        <a:buChar char="•"/>
        <a:defRPr sz="3413" kern="1200">
          <a:solidFill>
            <a:schemeClr val="tx1"/>
          </a:solidFill>
          <a:latin typeface="+mn-lt"/>
          <a:ea typeface="+mn-ea"/>
          <a:cs typeface="+mn-cs"/>
        </a:defRPr>
      </a:lvl2pPr>
      <a:lvl3pPr marL="1625575" indent="-325115" algn="l" defTabSz="1300460" rtl="0" eaLnBrk="1" latinLnBrk="0" hangingPunct="1">
        <a:lnSpc>
          <a:spcPct val="90000"/>
        </a:lnSpc>
        <a:spcBef>
          <a:spcPts val="711"/>
        </a:spcBef>
        <a:buFont typeface="Arial" panose="020B0604020202020204" pitchFamily="34" charset="0"/>
        <a:buChar char="•"/>
        <a:defRPr sz="2844" kern="1200">
          <a:solidFill>
            <a:schemeClr val="tx1"/>
          </a:solidFill>
          <a:latin typeface="+mn-lt"/>
          <a:ea typeface="+mn-ea"/>
          <a:cs typeface="+mn-cs"/>
        </a:defRPr>
      </a:lvl3pPr>
      <a:lvl4pPr marL="227580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4pPr>
      <a:lvl5pPr marL="292603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5pPr>
      <a:lvl6pPr marL="357626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6pPr>
      <a:lvl7pPr marL="422649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7pPr>
      <a:lvl8pPr marL="487672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8pPr>
      <a:lvl9pPr marL="552695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9pPr>
    </p:bodyStyle>
    <p:otherStyle>
      <a:defPPr>
        <a:defRPr lang="en-US"/>
      </a:defPPr>
      <a:lvl1pPr marL="0" algn="l" defTabSz="1300460" rtl="0" eaLnBrk="1" latinLnBrk="0" hangingPunct="1">
        <a:defRPr sz="2560" kern="1200">
          <a:solidFill>
            <a:schemeClr val="tx1"/>
          </a:solidFill>
          <a:latin typeface="+mn-lt"/>
          <a:ea typeface="+mn-ea"/>
          <a:cs typeface="+mn-cs"/>
        </a:defRPr>
      </a:lvl1pPr>
      <a:lvl2pPr marL="650230" algn="l" defTabSz="1300460" rtl="0" eaLnBrk="1" latinLnBrk="0" hangingPunct="1">
        <a:defRPr sz="2560" kern="1200">
          <a:solidFill>
            <a:schemeClr val="tx1"/>
          </a:solidFill>
          <a:latin typeface="+mn-lt"/>
          <a:ea typeface="+mn-ea"/>
          <a:cs typeface="+mn-cs"/>
        </a:defRPr>
      </a:lvl2pPr>
      <a:lvl3pPr marL="1300460" algn="l" defTabSz="1300460" rtl="0" eaLnBrk="1" latinLnBrk="0" hangingPunct="1">
        <a:defRPr sz="2560" kern="1200">
          <a:solidFill>
            <a:schemeClr val="tx1"/>
          </a:solidFill>
          <a:latin typeface="+mn-lt"/>
          <a:ea typeface="+mn-ea"/>
          <a:cs typeface="+mn-cs"/>
        </a:defRPr>
      </a:lvl3pPr>
      <a:lvl4pPr marL="1950690" algn="l" defTabSz="1300460" rtl="0" eaLnBrk="1" latinLnBrk="0" hangingPunct="1">
        <a:defRPr sz="2560" kern="1200">
          <a:solidFill>
            <a:schemeClr val="tx1"/>
          </a:solidFill>
          <a:latin typeface="+mn-lt"/>
          <a:ea typeface="+mn-ea"/>
          <a:cs typeface="+mn-cs"/>
        </a:defRPr>
      </a:lvl4pPr>
      <a:lvl5pPr marL="2600919" algn="l" defTabSz="1300460" rtl="0" eaLnBrk="1" latinLnBrk="0" hangingPunct="1">
        <a:defRPr sz="2560" kern="1200">
          <a:solidFill>
            <a:schemeClr val="tx1"/>
          </a:solidFill>
          <a:latin typeface="+mn-lt"/>
          <a:ea typeface="+mn-ea"/>
          <a:cs typeface="+mn-cs"/>
        </a:defRPr>
      </a:lvl5pPr>
      <a:lvl6pPr marL="3251149" algn="l" defTabSz="1300460" rtl="0" eaLnBrk="1" latinLnBrk="0" hangingPunct="1">
        <a:defRPr sz="2560" kern="1200">
          <a:solidFill>
            <a:schemeClr val="tx1"/>
          </a:solidFill>
          <a:latin typeface="+mn-lt"/>
          <a:ea typeface="+mn-ea"/>
          <a:cs typeface="+mn-cs"/>
        </a:defRPr>
      </a:lvl6pPr>
      <a:lvl7pPr marL="3901379" algn="l" defTabSz="1300460" rtl="0" eaLnBrk="1" latinLnBrk="0" hangingPunct="1">
        <a:defRPr sz="2560" kern="1200">
          <a:solidFill>
            <a:schemeClr val="tx1"/>
          </a:solidFill>
          <a:latin typeface="+mn-lt"/>
          <a:ea typeface="+mn-ea"/>
          <a:cs typeface="+mn-cs"/>
        </a:defRPr>
      </a:lvl7pPr>
      <a:lvl8pPr marL="4551609" algn="l" defTabSz="1300460" rtl="0" eaLnBrk="1" latinLnBrk="0" hangingPunct="1">
        <a:defRPr sz="2560" kern="1200">
          <a:solidFill>
            <a:schemeClr val="tx1"/>
          </a:solidFill>
          <a:latin typeface="+mn-lt"/>
          <a:ea typeface="+mn-ea"/>
          <a:cs typeface="+mn-cs"/>
        </a:defRPr>
      </a:lvl8pPr>
      <a:lvl9pPr marL="5201839" algn="l" defTabSz="1300460" rtl="0" eaLnBrk="1" latinLnBrk="0" hangingPunct="1">
        <a:defRPr sz="25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km.oa.com/group/50708"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8.xml"/><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8.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8.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31.xml"/><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31.xml"/><Relationship Id="rId5" Type="http://schemas.openxmlformats.org/officeDocument/2006/relationships/image" Target="../media/image21.png"/><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31.xml"/><Relationship Id="rId5" Type="http://schemas.openxmlformats.org/officeDocument/2006/relationships/image" Target="../media/image23.png"/><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31.xml"/><Relationship Id="rId5" Type="http://schemas.openxmlformats.org/officeDocument/2006/relationships/image" Target="../media/image25.png"/><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29.xml"/><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8.xml"/><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29.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29.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29.xml"/><Relationship Id="rId5" Type="http://schemas.openxmlformats.org/officeDocument/2006/relationships/image" Target="../media/image37.png"/><Relationship Id="rId4" Type="http://schemas.openxmlformats.org/officeDocument/2006/relationships/image" Target="../media/image36.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31.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4.png"/><Relationship Id="rId7"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3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3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70491006-6E42-274E-B614-873208602D9C}"/>
              </a:ext>
            </a:extLst>
          </p:cNvPr>
          <p:cNvSpPr txBox="1"/>
          <p:nvPr/>
        </p:nvSpPr>
        <p:spPr>
          <a:xfrm>
            <a:off x="-216316" y="5708415"/>
            <a:ext cx="17993580" cy="309144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7735" tIns="67735" rIns="67735" bIns="67735" numCol="1" spcCol="38100" rtlCol="0" anchor="ctr">
            <a:spAutoFit/>
          </a:bodyPr>
          <a:lstStyle/>
          <a:p>
            <a:r>
              <a:rPr lang="en-US" altLang="zh-CN" sz="9600" b="0" dirty="0">
                <a:solidFill>
                  <a:schemeClr val="tx1"/>
                </a:solidFill>
                <a:latin typeface="FangSong" panose="02010609060101010101" pitchFamily="49" charset="-122"/>
                <a:ea typeface="FangSong" panose="02010609060101010101" pitchFamily="49" charset="-122"/>
                <a:hlinkClick r:id="rId2">
                  <a:extLst>
                    <a:ext uri="{A12FA001-AC4F-418D-AE19-62706E023703}">
                      <ahyp:hlinkClr xmlns:ahyp="http://schemas.microsoft.com/office/drawing/2018/hyperlinkcolor" val="tx"/>
                    </a:ext>
                  </a:extLst>
                </a:hlinkClick>
              </a:rPr>
              <a:t>cube-studio</a:t>
            </a:r>
            <a:r>
              <a:rPr lang="zh-CN" altLang="en-US" sz="9600" b="0" dirty="0">
                <a:solidFill>
                  <a:schemeClr val="tx1"/>
                </a:solidFill>
                <a:latin typeface="FangSong" panose="02010609060101010101" pitchFamily="49" charset="-122"/>
                <a:ea typeface="FangSong" panose="02010609060101010101" pitchFamily="49" charset="-122"/>
                <a:hlinkClick r:id="rId2">
                  <a:extLst>
                    <a:ext uri="{A12FA001-AC4F-418D-AE19-62706E023703}">
                      <ahyp:hlinkClr xmlns:ahyp="http://schemas.microsoft.com/office/drawing/2018/hyperlinkcolor" val="tx"/>
                    </a:ext>
                  </a:extLst>
                </a:hlinkClick>
              </a:rPr>
              <a:t>机器学习平台</a:t>
            </a:r>
            <a:endParaRPr lang="en-US" altLang="zh-CN" sz="9600" b="0" dirty="0">
              <a:solidFill>
                <a:schemeClr val="tx1"/>
              </a:solidFill>
              <a:latin typeface="FangSong" panose="02010609060101010101" pitchFamily="49" charset="-122"/>
              <a:ea typeface="FangSong" panose="02010609060101010101" pitchFamily="49" charset="-122"/>
            </a:endParaRPr>
          </a:p>
          <a:p>
            <a:pPr defTabSz="778972"/>
            <a:endParaRPr lang="en-US" altLang="zh-CN" sz="3200" b="0" dirty="0">
              <a:latin typeface="FangSong" panose="02010609060101010101" pitchFamily="49" charset="-122"/>
              <a:ea typeface="FangSong" panose="02010609060101010101" pitchFamily="49" charset="-122"/>
            </a:endParaRPr>
          </a:p>
          <a:p>
            <a:pPr defTabSz="778972"/>
            <a:endParaRPr lang="en-US" altLang="zh-CN" sz="3200" b="0" dirty="0">
              <a:latin typeface="FangSong" panose="02010609060101010101" pitchFamily="49" charset="-122"/>
              <a:ea typeface="FangSong" panose="02010609060101010101" pitchFamily="49" charset="-122"/>
            </a:endParaRPr>
          </a:p>
          <a:p>
            <a:pPr defTabSz="778972"/>
            <a:r>
              <a:rPr lang="zh-CN" altLang="en-US" sz="3200" b="0" dirty="0">
                <a:latin typeface="FangSong" panose="02010609060101010101" pitchFamily="49" charset="-122"/>
                <a:ea typeface="FangSong" panose="02010609060101010101" pitchFamily="49" charset="-122"/>
              </a:rPr>
              <a:t>开源：</a:t>
            </a:r>
            <a:r>
              <a:rPr lang="en" altLang="zh-CN" sz="3200" b="0" dirty="0">
                <a:latin typeface="FangSong" panose="02010609060101010101" pitchFamily="49" charset="-122"/>
                <a:ea typeface="FangSong" panose="02010609060101010101" pitchFamily="49" charset="-122"/>
              </a:rPr>
              <a:t>https://</a:t>
            </a:r>
            <a:r>
              <a:rPr lang="en" altLang="zh-CN" sz="3200" b="0" dirty="0" err="1">
                <a:latin typeface="FangSong" panose="02010609060101010101" pitchFamily="49" charset="-122"/>
                <a:ea typeface="FangSong" panose="02010609060101010101" pitchFamily="49" charset="-122"/>
              </a:rPr>
              <a:t>github.com</a:t>
            </a:r>
            <a:r>
              <a:rPr lang="en" altLang="zh-CN" sz="3200" b="0" dirty="0">
                <a:latin typeface="FangSong" panose="02010609060101010101" pitchFamily="49" charset="-122"/>
                <a:ea typeface="FangSong" panose="02010609060101010101" pitchFamily="49" charset="-122"/>
              </a:rPr>
              <a:t>/</a:t>
            </a:r>
            <a:r>
              <a:rPr lang="en" altLang="zh-CN" sz="3200" b="0" dirty="0" err="1">
                <a:latin typeface="FangSong" panose="02010609060101010101" pitchFamily="49" charset="-122"/>
                <a:ea typeface="FangSong" panose="02010609060101010101" pitchFamily="49" charset="-122"/>
              </a:rPr>
              <a:t>tencentmusic</a:t>
            </a:r>
            <a:r>
              <a:rPr lang="en" altLang="zh-CN" sz="3200" b="0" dirty="0">
                <a:latin typeface="FangSong" panose="02010609060101010101" pitchFamily="49" charset="-122"/>
                <a:ea typeface="FangSong" panose="02010609060101010101" pitchFamily="49" charset="-122"/>
              </a:rPr>
              <a:t>/cube-studio</a:t>
            </a:r>
            <a:endParaRPr lang="en-US" altLang="zh-CN" sz="3200" b="0" dirty="0">
              <a:latin typeface="FangSong" panose="02010609060101010101" pitchFamily="49" charset="-122"/>
              <a:ea typeface="FangSong" panose="02010609060101010101" pitchFamily="49" charset="-122"/>
            </a:endParaRPr>
          </a:p>
        </p:txBody>
      </p:sp>
      <p:pic>
        <p:nvPicPr>
          <p:cNvPr id="6" name="Picture 2" descr="Kubeflow">
            <a:extLst>
              <a:ext uri="{FF2B5EF4-FFF2-40B4-BE49-F238E27FC236}">
                <a16:creationId xmlns:a16="http://schemas.microsoft.com/office/drawing/2014/main" id="{95190016-629C-3145-9969-D89C2D0B12A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79115"/>
          <a:stretch/>
        </p:blipFill>
        <p:spPr bwMode="auto">
          <a:xfrm>
            <a:off x="7002783" y="2741382"/>
            <a:ext cx="3116578" cy="3213253"/>
          </a:xfrm>
          <a:prstGeom prst="rect">
            <a:avLst/>
          </a:prstGeom>
          <a:noFill/>
          <a:extLst>
            <a:ext uri="{909E8E84-426E-40DD-AFC4-6F175D3DCCD1}">
              <a14:hiddenFill xmlns:a14="http://schemas.microsoft.com/office/drawing/2010/main">
                <a:solidFill>
                  <a:srgbClr val="FFFFFF"/>
                </a:solidFill>
              </a14:hiddenFill>
            </a:ext>
          </a:extLst>
        </p:spPr>
      </p:pic>
      <p:sp>
        <p:nvSpPr>
          <p:cNvPr id="4" name="文本占位符 2">
            <a:extLst>
              <a:ext uri="{FF2B5EF4-FFF2-40B4-BE49-F238E27FC236}">
                <a16:creationId xmlns:a16="http://schemas.microsoft.com/office/drawing/2014/main" id="{1C5F643C-20FC-2A4E-9BB9-8F88C5AA0DDE}"/>
              </a:ext>
            </a:extLst>
          </p:cNvPr>
          <p:cNvSpPr txBox="1">
            <a:spLocks/>
          </p:cNvSpPr>
          <p:nvPr/>
        </p:nvSpPr>
        <p:spPr>
          <a:xfrm>
            <a:off x="6914400" y="7499100"/>
            <a:ext cx="3511461" cy="795457"/>
          </a:xfrm>
          <a:prstGeom prst="rect">
            <a:avLst/>
          </a:prstGeom>
        </p:spPr>
        <p:txBody>
          <a:bodyPr/>
          <a:lstStyle>
            <a:lvl1pPr marL="592696" marR="0" indent="-592696" algn="l" defTabSz="778972" rtl="0" latinLnBrk="0">
              <a:lnSpc>
                <a:spcPct val="100000"/>
              </a:lnSpc>
              <a:spcBef>
                <a:spcPts val="5600"/>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1pPr>
            <a:lvl2pPr marL="1185393" marR="0" indent="-592696" algn="l" defTabSz="778972" rtl="0" latinLnBrk="0">
              <a:lnSpc>
                <a:spcPct val="100000"/>
              </a:lnSpc>
              <a:spcBef>
                <a:spcPts val="5600"/>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2pPr>
            <a:lvl3pPr marL="1778089" marR="0" indent="-592696" algn="l" defTabSz="778972" rtl="0" latinLnBrk="0">
              <a:lnSpc>
                <a:spcPct val="100000"/>
              </a:lnSpc>
              <a:spcBef>
                <a:spcPts val="5600"/>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3pPr>
            <a:lvl4pPr marL="2370785" marR="0" indent="-592696" algn="l" defTabSz="778972" rtl="0" latinLnBrk="0">
              <a:lnSpc>
                <a:spcPct val="100000"/>
              </a:lnSpc>
              <a:spcBef>
                <a:spcPts val="5600"/>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4pPr>
            <a:lvl5pPr marL="2963482" marR="0" indent="-592696" algn="l" defTabSz="778972" rtl="0" latinLnBrk="0">
              <a:lnSpc>
                <a:spcPct val="100000"/>
              </a:lnSpc>
              <a:spcBef>
                <a:spcPts val="5600"/>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5pPr>
            <a:lvl6pPr marL="3556178" marR="0" indent="-592696" algn="l" defTabSz="778972" rtl="0" latinLnBrk="0">
              <a:lnSpc>
                <a:spcPct val="100000"/>
              </a:lnSpc>
              <a:spcBef>
                <a:spcPts val="5600"/>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6pPr>
            <a:lvl7pPr marL="4148874" marR="0" indent="-592696" algn="l" defTabSz="778972" rtl="0" latinLnBrk="0">
              <a:lnSpc>
                <a:spcPct val="100000"/>
              </a:lnSpc>
              <a:spcBef>
                <a:spcPts val="5600"/>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7pPr>
            <a:lvl8pPr marL="4741570" marR="0" indent="-592696" algn="l" defTabSz="778972" rtl="0" latinLnBrk="0">
              <a:lnSpc>
                <a:spcPct val="100000"/>
              </a:lnSpc>
              <a:spcBef>
                <a:spcPts val="5600"/>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8pPr>
            <a:lvl9pPr marL="5334267" marR="0" indent="-592696" algn="l" defTabSz="778972" rtl="0" latinLnBrk="0">
              <a:lnSpc>
                <a:spcPct val="100000"/>
              </a:lnSpc>
              <a:spcBef>
                <a:spcPts val="5600"/>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9pPr>
          </a:lstStyle>
          <a:p>
            <a:pPr marL="0" indent="0" hangingPunct="1">
              <a:buNone/>
            </a:pPr>
            <a:r>
              <a:rPr lang="zh-CN" altLang="en-US" sz="3600" dirty="0">
                <a:solidFill>
                  <a:schemeClr val="bg2">
                    <a:lumMod val="50000"/>
                  </a:schemeClr>
                </a:solidFill>
              </a:rPr>
              <a:t>架构和功能设计</a:t>
            </a:r>
            <a:endParaRPr lang="en-US" altLang="zh-CN" sz="3600" dirty="0">
              <a:solidFill>
                <a:schemeClr val="bg2">
                  <a:lumMod val="50000"/>
                </a:schemeClr>
              </a:solidFill>
            </a:endParaRPr>
          </a:p>
        </p:txBody>
      </p:sp>
    </p:spTree>
    <p:extLst>
      <p:ext uri="{BB962C8B-B14F-4D97-AF65-F5344CB8AC3E}">
        <p14:creationId xmlns:p14="http://schemas.microsoft.com/office/powerpoint/2010/main" val="1230911084"/>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A3437B1E-171A-F445-A470-12C21328C7E9}"/>
              </a:ext>
            </a:extLst>
          </p:cNvPr>
          <p:cNvSpPr txBox="1"/>
          <p:nvPr/>
        </p:nvSpPr>
        <p:spPr>
          <a:xfrm>
            <a:off x="176949" y="490454"/>
            <a:ext cx="3821309"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marL="0" marR="0" lvl="0" indent="0" algn="r" defTabSz="1300460" rtl="0" eaLnBrk="1" fontAlgn="auto" latinLnBrk="0" hangingPunct="1">
              <a:lnSpc>
                <a:spcPct val="100000"/>
              </a:lnSpc>
              <a:spcBef>
                <a:spcPts val="0"/>
              </a:spcBef>
              <a:spcAft>
                <a:spcPts val="0"/>
              </a:spcAft>
              <a:buClrTx/>
              <a:buSzTx/>
              <a:buFontTx/>
              <a:buNone/>
              <a:tabLst/>
              <a:defRPr/>
            </a:pPr>
            <a:r>
              <a:rPr lang="en-US" altLang="zh-CN" sz="3413" kern="1200" dirty="0">
                <a:gradFill>
                  <a:gsLst>
                    <a:gs pos="43000">
                      <a:srgbClr val="00A2FF"/>
                    </a:gs>
                    <a:gs pos="100000">
                      <a:srgbClr val="16E7CF"/>
                    </a:gs>
                  </a:gsLst>
                  <a:lin ang="2700000" scaled="0"/>
                </a:gradFill>
                <a:latin typeface="Helvetica Neue Medium"/>
              </a:rPr>
              <a:t>k</a:t>
            </a:r>
            <a:r>
              <a:rPr kumimoji="0" lang="en-US" altLang="zh-CN"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ea typeface="Helvetica Neue"/>
                <a:cs typeface="Helvetica Neue"/>
                <a:sym typeface="Helvetica Neue"/>
              </a:rPr>
              <a:t>8s</a:t>
            </a:r>
            <a:r>
              <a:rPr kumimoji="0" lang="zh-CN" altLang="en-US"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ea typeface="Helvetica Neue"/>
                <a:cs typeface="Helvetica Neue"/>
                <a:sym typeface="Helvetica Neue"/>
              </a:rPr>
              <a:t>扩展</a:t>
            </a:r>
            <a:r>
              <a:rPr kumimoji="0" lang="en-US" altLang="zh-CN"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ea typeface="Helvetica Neue"/>
                <a:cs typeface="Helvetica Neue"/>
                <a:sym typeface="Helvetica Neue"/>
              </a:rPr>
              <a:t>-</a:t>
            </a:r>
            <a:r>
              <a:rPr kumimoji="0" lang="zh-CN" altLang="en-US"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ea typeface="Helvetica Neue"/>
                <a:cs typeface="Helvetica Neue"/>
                <a:sym typeface="Helvetica Neue"/>
              </a:rPr>
              <a:t>调度器</a:t>
            </a:r>
            <a:endParaRPr kumimoji="0" lang="en-US" altLang="zh-CN"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ea typeface="Helvetica Neue"/>
              <a:cs typeface="Helvetica Neue"/>
              <a:sym typeface="Helvetica Neue"/>
            </a:endParaRPr>
          </a:p>
        </p:txBody>
      </p:sp>
      <p:pic>
        <p:nvPicPr>
          <p:cNvPr id="6" name="图片 5" descr="卡通人物&#10;&#10;低可信度描述已自动生成">
            <a:extLst>
              <a:ext uri="{FF2B5EF4-FFF2-40B4-BE49-F238E27FC236}">
                <a16:creationId xmlns:a16="http://schemas.microsoft.com/office/drawing/2014/main" id="{A8BDA52B-7B9D-6B40-B518-C9FDE5D16C1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pic>
        <p:nvPicPr>
          <p:cNvPr id="9218" name="Picture 2">
            <a:extLst>
              <a:ext uri="{FF2B5EF4-FFF2-40B4-BE49-F238E27FC236}">
                <a16:creationId xmlns:a16="http://schemas.microsoft.com/office/drawing/2014/main" id="{82C6BF48-6E56-1749-90D6-40581CAD6FD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1697" y="1751988"/>
            <a:ext cx="13260496" cy="6249623"/>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
            <a:extLst>
              <a:ext uri="{FF2B5EF4-FFF2-40B4-BE49-F238E27FC236}">
                <a16:creationId xmlns:a16="http://schemas.microsoft.com/office/drawing/2014/main" id="{26B7420D-957A-3342-A8CD-F7F23D536446}"/>
              </a:ext>
            </a:extLst>
          </p:cNvPr>
          <p:cNvSpPr txBox="1"/>
          <p:nvPr/>
        </p:nvSpPr>
        <p:spPr>
          <a:xfrm>
            <a:off x="5619891" y="8766148"/>
            <a:ext cx="1782539"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altLang="zh-CN" dirty="0" err="1"/>
              <a:t>k</a:t>
            </a:r>
            <a:r>
              <a:rPr kumimoji="0" lang="en-US" altLang="zh-CN" sz="2400" b="1" i="0" u="none" strike="noStrike" cap="none" spc="0" normalizeH="0" baseline="0" dirty="0" err="1">
                <a:ln>
                  <a:noFill/>
                </a:ln>
                <a:solidFill>
                  <a:srgbClr val="000000"/>
                </a:solidFill>
                <a:effectLst/>
                <a:uFillTx/>
                <a:latin typeface="Helvetica Neue"/>
                <a:ea typeface="Helvetica Neue"/>
                <a:cs typeface="Helvetica Neue"/>
                <a:sym typeface="Helvetica Neue"/>
              </a:rPr>
              <a:t>ube</a:t>
            </a:r>
            <a:r>
              <a:rPr kumimoji="0" lang="en-US" altLang="zh-CN" sz="2400" b="1" i="0" u="none" strike="noStrike" cap="none" spc="0" normalizeH="0" baseline="0" dirty="0">
                <a:ln>
                  <a:noFill/>
                </a:ln>
                <a:solidFill>
                  <a:srgbClr val="000000"/>
                </a:solidFill>
                <a:effectLst/>
                <a:uFillTx/>
                <a:latin typeface="Helvetica Neue"/>
                <a:ea typeface="Helvetica Neue"/>
                <a:cs typeface="Helvetica Neue"/>
                <a:sym typeface="Helvetica Neue"/>
              </a:rPr>
              <a:t>-batch</a:t>
            </a:r>
            <a:endParaRPr kumimoji="0" lang="zh-CN" altLang="en-US" sz="2400" b="1"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Tree>
    <p:extLst>
      <p:ext uri="{BB962C8B-B14F-4D97-AF65-F5344CB8AC3E}">
        <p14:creationId xmlns:p14="http://schemas.microsoft.com/office/powerpoint/2010/main" val="2010508855"/>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A3437B1E-171A-F445-A470-12C21328C7E9}"/>
              </a:ext>
            </a:extLst>
          </p:cNvPr>
          <p:cNvSpPr txBox="1"/>
          <p:nvPr/>
        </p:nvSpPr>
        <p:spPr>
          <a:xfrm>
            <a:off x="176949" y="490454"/>
            <a:ext cx="3821309"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marL="0" marR="0" lvl="0" indent="0" algn="r" defTabSz="1300460" rtl="0" eaLnBrk="1" fontAlgn="auto" latinLnBrk="0" hangingPunct="1">
              <a:lnSpc>
                <a:spcPct val="100000"/>
              </a:lnSpc>
              <a:spcBef>
                <a:spcPts val="0"/>
              </a:spcBef>
              <a:spcAft>
                <a:spcPts val="0"/>
              </a:spcAft>
              <a:buClrTx/>
              <a:buSzTx/>
              <a:buFontTx/>
              <a:buNone/>
              <a:tabLst/>
              <a:defRPr/>
            </a:pPr>
            <a:r>
              <a:rPr lang="en-US" altLang="zh-CN" sz="3413" kern="1200" dirty="0">
                <a:gradFill>
                  <a:gsLst>
                    <a:gs pos="43000">
                      <a:srgbClr val="00A2FF"/>
                    </a:gs>
                    <a:gs pos="100000">
                      <a:srgbClr val="16E7CF"/>
                    </a:gs>
                  </a:gsLst>
                  <a:lin ang="2700000" scaled="0"/>
                </a:gradFill>
                <a:latin typeface="Helvetica Neue Medium"/>
              </a:rPr>
              <a:t>k</a:t>
            </a:r>
            <a:r>
              <a:rPr kumimoji="0" lang="en-US" altLang="zh-CN"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ea typeface="Helvetica Neue"/>
                <a:cs typeface="Helvetica Neue"/>
                <a:sym typeface="Helvetica Neue"/>
              </a:rPr>
              <a:t>8s</a:t>
            </a:r>
            <a:r>
              <a:rPr kumimoji="0" lang="zh-CN" altLang="en-US"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ea typeface="Helvetica Neue"/>
                <a:cs typeface="Helvetica Neue"/>
                <a:sym typeface="Helvetica Neue"/>
              </a:rPr>
              <a:t>扩展</a:t>
            </a:r>
            <a:r>
              <a:rPr kumimoji="0" lang="en-US" altLang="zh-CN"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ea typeface="Helvetica Neue"/>
                <a:cs typeface="Helvetica Neue"/>
                <a:sym typeface="Helvetica Neue"/>
              </a:rPr>
              <a:t>-</a:t>
            </a:r>
            <a:r>
              <a:rPr kumimoji="0" lang="zh-CN" altLang="en-US"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ea typeface="Helvetica Neue"/>
                <a:cs typeface="Helvetica Neue"/>
                <a:sym typeface="Helvetica Neue"/>
              </a:rPr>
              <a:t>调度器</a:t>
            </a:r>
            <a:endParaRPr kumimoji="0" lang="en-US" altLang="zh-CN"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ea typeface="Helvetica Neue"/>
              <a:cs typeface="Helvetica Neue"/>
              <a:sym typeface="Helvetica Neue"/>
            </a:endParaRPr>
          </a:p>
        </p:txBody>
      </p:sp>
      <p:pic>
        <p:nvPicPr>
          <p:cNvPr id="6" name="图片 5" descr="卡通人物&#10;&#10;低可信度描述已自动生成">
            <a:extLst>
              <a:ext uri="{FF2B5EF4-FFF2-40B4-BE49-F238E27FC236}">
                <a16:creationId xmlns:a16="http://schemas.microsoft.com/office/drawing/2014/main" id="{A8BDA52B-7B9D-6B40-B518-C9FDE5D16C1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pic>
        <p:nvPicPr>
          <p:cNvPr id="9220" name="Picture 4" descr="image">
            <a:extLst>
              <a:ext uri="{FF2B5EF4-FFF2-40B4-BE49-F238E27FC236}">
                <a16:creationId xmlns:a16="http://schemas.microsoft.com/office/drawing/2014/main" id="{A70ECB6B-962F-1343-8FB3-1BE4264072C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950" y="2087187"/>
            <a:ext cx="9717646" cy="4780455"/>
          </a:xfrm>
          <a:prstGeom prst="rect">
            <a:avLst/>
          </a:prstGeom>
          <a:noFill/>
          <a:extLst>
            <a:ext uri="{909E8E84-426E-40DD-AFC4-6F175D3DCCD1}">
              <a14:hiddenFill xmlns:a14="http://schemas.microsoft.com/office/drawing/2010/main">
                <a:solidFill>
                  <a:srgbClr val="FFFFFF"/>
                </a:solidFill>
              </a14:hiddenFill>
            </a:ext>
          </a:extLst>
        </p:spPr>
      </p:pic>
      <p:sp>
        <p:nvSpPr>
          <p:cNvPr id="7" name="文本框 6">
            <a:extLst>
              <a:ext uri="{FF2B5EF4-FFF2-40B4-BE49-F238E27FC236}">
                <a16:creationId xmlns:a16="http://schemas.microsoft.com/office/drawing/2014/main" id="{BDD823E1-186B-4D40-B876-E0DE9F5AFDED}"/>
              </a:ext>
            </a:extLst>
          </p:cNvPr>
          <p:cNvSpPr txBox="1"/>
          <p:nvPr/>
        </p:nvSpPr>
        <p:spPr>
          <a:xfrm>
            <a:off x="9894596" y="2983974"/>
            <a:ext cx="4354163" cy="3785652"/>
          </a:xfrm>
          <a:prstGeom prst="rect">
            <a:avLst/>
          </a:prstGeom>
          <a:noFill/>
          <a:ln w="31750" cap="flat">
            <a:solidFill>
              <a:schemeClr val="bg1">
                <a:lumMod val="50000"/>
              </a:schemeClr>
            </a:solidFill>
            <a:prstDash val="sysDash"/>
            <a:miter lim="400000"/>
          </a:ln>
          <a:effectLst/>
          <a:sp3d/>
        </p:spPr>
        <p:style>
          <a:lnRef idx="0">
            <a:scrgbClr r="0" g="0" b="0"/>
          </a:lnRef>
          <a:fillRef idx="0">
            <a:scrgbClr r="0" g="0" b="0"/>
          </a:fillRef>
          <a:effectRef idx="0">
            <a:scrgbClr r="0" g="0" b="0"/>
          </a:effectRef>
          <a:fontRef idx="none"/>
        </p:style>
        <p:txBody>
          <a:bodyPr wrap="square">
            <a:spAutoFit/>
          </a:bodyPr>
          <a:lstStyle/>
          <a:p>
            <a:pPr algn="l"/>
            <a:r>
              <a:rPr lang="zh-CN" altLang="en-US" b="0" dirty="0">
                <a:latin typeface="FangSong" panose="02010609060101010101" pitchFamily="49" charset="-122"/>
                <a:ea typeface="FangSong" panose="02010609060101010101" pitchFamily="49" charset="-122"/>
              </a:rPr>
              <a:t>调度算法：</a:t>
            </a:r>
            <a:endParaRPr lang="en-US" altLang="zh-CN" b="0" dirty="0">
              <a:latin typeface="FangSong" panose="02010609060101010101" pitchFamily="49" charset="-122"/>
              <a:ea typeface="FangSong" panose="02010609060101010101" pitchFamily="49" charset="-122"/>
            </a:endParaRPr>
          </a:p>
          <a:p>
            <a:pPr algn="l"/>
            <a:endParaRPr lang="en" altLang="zh-CN" b="0" i="0" dirty="0">
              <a:effectLst/>
              <a:latin typeface="FangSong" panose="02010609060101010101" pitchFamily="49" charset="-122"/>
              <a:ea typeface="FangSong" panose="02010609060101010101" pitchFamily="49" charset="-122"/>
            </a:endParaRPr>
          </a:p>
          <a:p>
            <a:pPr marL="342900" indent="-342900" algn="l">
              <a:buFont typeface="Arial" panose="020B0604020202020204" pitchFamily="34" charset="0"/>
              <a:buChar char="•"/>
            </a:pPr>
            <a:r>
              <a:rPr lang="en" altLang="zh-CN" b="0" i="0" dirty="0">
                <a:effectLst/>
                <a:latin typeface="FangSong" panose="02010609060101010101" pitchFamily="49" charset="-122"/>
                <a:ea typeface="FangSong" panose="02010609060101010101" pitchFamily="49" charset="-122"/>
              </a:rPr>
              <a:t>Gang-scheduling</a:t>
            </a:r>
          </a:p>
          <a:p>
            <a:pPr marL="342900" indent="-342900" algn="l">
              <a:buFont typeface="Arial" panose="020B0604020202020204" pitchFamily="34" charset="0"/>
              <a:buChar char="•"/>
            </a:pPr>
            <a:r>
              <a:rPr lang="en" altLang="zh-CN" b="0" i="0" dirty="0">
                <a:effectLst/>
                <a:latin typeface="FangSong" panose="02010609060101010101" pitchFamily="49" charset="-122"/>
                <a:ea typeface="FangSong" panose="02010609060101010101" pitchFamily="49" charset="-122"/>
              </a:rPr>
              <a:t>Fair-share scheduling</a:t>
            </a:r>
          </a:p>
          <a:p>
            <a:pPr marL="342900" indent="-342900" algn="l">
              <a:buFont typeface="Arial" panose="020B0604020202020204" pitchFamily="34" charset="0"/>
              <a:buChar char="•"/>
            </a:pPr>
            <a:r>
              <a:rPr lang="en" altLang="zh-CN" b="0" i="0" dirty="0">
                <a:effectLst/>
                <a:latin typeface="FangSong" panose="02010609060101010101" pitchFamily="49" charset="-122"/>
                <a:ea typeface="FangSong" panose="02010609060101010101" pitchFamily="49" charset="-122"/>
              </a:rPr>
              <a:t>Queue scheduling</a:t>
            </a:r>
          </a:p>
          <a:p>
            <a:pPr marL="342900" indent="-342900" algn="l">
              <a:buFont typeface="Arial" panose="020B0604020202020204" pitchFamily="34" charset="0"/>
              <a:buChar char="•"/>
            </a:pPr>
            <a:r>
              <a:rPr lang="en" altLang="zh-CN" b="0" i="0" dirty="0">
                <a:effectLst/>
                <a:latin typeface="FangSong" panose="02010609060101010101" pitchFamily="49" charset="-122"/>
                <a:ea typeface="FangSong" panose="02010609060101010101" pitchFamily="49" charset="-122"/>
              </a:rPr>
              <a:t>Preemption scheduling</a:t>
            </a:r>
          </a:p>
          <a:p>
            <a:pPr marL="342900" indent="-342900" algn="l">
              <a:buFont typeface="Arial" panose="020B0604020202020204" pitchFamily="34" charset="0"/>
              <a:buChar char="•"/>
            </a:pPr>
            <a:r>
              <a:rPr lang="en" altLang="zh-CN" b="0" i="0" dirty="0">
                <a:effectLst/>
                <a:latin typeface="FangSong" panose="02010609060101010101" pitchFamily="49" charset="-122"/>
                <a:ea typeface="FangSong" panose="02010609060101010101" pitchFamily="49" charset="-122"/>
              </a:rPr>
              <a:t>Topology-based scheduling</a:t>
            </a:r>
          </a:p>
          <a:p>
            <a:pPr marL="342900" indent="-342900" algn="l">
              <a:buFont typeface="Arial" panose="020B0604020202020204" pitchFamily="34" charset="0"/>
              <a:buChar char="•"/>
            </a:pPr>
            <a:r>
              <a:rPr lang="en" altLang="zh-CN" b="0" i="0" dirty="0">
                <a:effectLst/>
                <a:latin typeface="FangSong" panose="02010609060101010101" pitchFamily="49" charset="-122"/>
                <a:ea typeface="FangSong" panose="02010609060101010101" pitchFamily="49" charset="-122"/>
              </a:rPr>
              <a:t>Reclaims</a:t>
            </a:r>
          </a:p>
          <a:p>
            <a:pPr marL="342900" indent="-342900" algn="l">
              <a:buFont typeface="Arial" panose="020B0604020202020204" pitchFamily="34" charset="0"/>
              <a:buChar char="•"/>
            </a:pPr>
            <a:r>
              <a:rPr lang="en" altLang="zh-CN" b="0" i="0" dirty="0">
                <a:effectLst/>
                <a:latin typeface="FangSong" panose="02010609060101010101" pitchFamily="49" charset="-122"/>
                <a:ea typeface="FangSong" panose="02010609060101010101" pitchFamily="49" charset="-122"/>
              </a:rPr>
              <a:t>Backfill</a:t>
            </a:r>
          </a:p>
          <a:p>
            <a:pPr marL="342900" indent="-342900" algn="l">
              <a:buFont typeface="Arial" panose="020B0604020202020204" pitchFamily="34" charset="0"/>
              <a:buChar char="•"/>
            </a:pPr>
            <a:r>
              <a:rPr lang="en" altLang="zh-CN" b="0" i="0" dirty="0">
                <a:effectLst/>
                <a:latin typeface="FangSong" panose="02010609060101010101" pitchFamily="49" charset="-122"/>
                <a:ea typeface="FangSong" panose="02010609060101010101" pitchFamily="49" charset="-122"/>
              </a:rPr>
              <a:t>Resource Reservation</a:t>
            </a:r>
          </a:p>
        </p:txBody>
      </p:sp>
      <p:sp>
        <p:nvSpPr>
          <p:cNvPr id="8" name="文本框 7">
            <a:extLst>
              <a:ext uri="{FF2B5EF4-FFF2-40B4-BE49-F238E27FC236}">
                <a16:creationId xmlns:a16="http://schemas.microsoft.com/office/drawing/2014/main" id="{C78B0C8A-783E-9A4E-8340-FAB34DED23D1}"/>
              </a:ext>
            </a:extLst>
          </p:cNvPr>
          <p:cNvSpPr txBox="1"/>
          <p:nvPr/>
        </p:nvSpPr>
        <p:spPr>
          <a:xfrm>
            <a:off x="14248759" y="2983974"/>
            <a:ext cx="3091504" cy="5632311"/>
          </a:xfrm>
          <a:prstGeom prst="rect">
            <a:avLst/>
          </a:prstGeom>
          <a:noFill/>
          <a:ln w="31750" cap="flat">
            <a:solidFill>
              <a:schemeClr val="bg1">
                <a:lumMod val="50000"/>
              </a:schemeClr>
            </a:solidFill>
            <a:prstDash val="sysDash"/>
            <a:miter lim="400000"/>
          </a:ln>
          <a:effectLst/>
          <a:sp3d/>
        </p:spPr>
        <p:style>
          <a:lnRef idx="0">
            <a:scrgbClr r="0" g="0" b="0"/>
          </a:lnRef>
          <a:fillRef idx="0">
            <a:scrgbClr r="0" g="0" b="0"/>
          </a:fillRef>
          <a:effectRef idx="0">
            <a:scrgbClr r="0" g="0" b="0"/>
          </a:effectRef>
          <a:fontRef idx="none"/>
        </p:style>
        <p:txBody>
          <a:bodyPr wrap="square">
            <a:spAutoFit/>
          </a:bodyPr>
          <a:lstStyle/>
          <a:p>
            <a:pPr algn="l"/>
            <a:r>
              <a:rPr lang="zh-CN" altLang="en-US" b="0" i="0" u="none" strike="noStrike" dirty="0">
                <a:solidFill>
                  <a:schemeClr val="tx1"/>
                </a:solidFill>
                <a:effectLst/>
                <a:latin typeface="FangSong" panose="02010609060101010101" pitchFamily="49" charset="-122"/>
                <a:ea typeface="FangSong" panose="02010609060101010101" pitchFamily="49" charset="-122"/>
              </a:rPr>
              <a:t>支持的计算引擎</a:t>
            </a:r>
            <a:endParaRPr lang="en-US" altLang="zh-CN" b="0" i="0" u="none" strike="noStrike" dirty="0">
              <a:solidFill>
                <a:schemeClr val="tx1"/>
              </a:solidFill>
              <a:effectLst/>
              <a:latin typeface="FangSong" panose="02010609060101010101" pitchFamily="49" charset="-122"/>
              <a:ea typeface="FangSong" panose="02010609060101010101" pitchFamily="49" charset="-122"/>
            </a:endParaRPr>
          </a:p>
          <a:p>
            <a:pPr algn="l"/>
            <a:endParaRPr lang="zh-CN" altLang="en-US" b="0" i="0" u="none" strike="noStrike" dirty="0">
              <a:solidFill>
                <a:schemeClr val="tx1"/>
              </a:solidFill>
              <a:effectLst/>
              <a:latin typeface="FangSong" panose="02010609060101010101" pitchFamily="49" charset="-122"/>
              <a:ea typeface="FangSong" panose="02010609060101010101" pitchFamily="49" charset="-122"/>
            </a:endParaRPr>
          </a:p>
          <a:p>
            <a:pPr marL="342900" indent="-342900" algn="l">
              <a:buFont typeface="Arial" panose="020B0604020202020204" pitchFamily="34" charset="0"/>
              <a:buChar char="•"/>
            </a:pPr>
            <a:r>
              <a:rPr lang="en" altLang="zh-CN" b="0" i="0" u="none" strike="noStrike" dirty="0">
                <a:solidFill>
                  <a:schemeClr val="tx1"/>
                </a:solidFill>
                <a:effectLst/>
                <a:latin typeface="FangSong" panose="02010609060101010101" pitchFamily="49" charset="-122"/>
                <a:ea typeface="FangSong" panose="02010609060101010101" pitchFamily="49" charset="-122"/>
              </a:rPr>
              <a:t>Spark</a:t>
            </a:r>
          </a:p>
          <a:p>
            <a:pPr marL="342900" indent="-342900" algn="l">
              <a:buFont typeface="Arial" panose="020B0604020202020204" pitchFamily="34" charset="0"/>
              <a:buChar char="•"/>
            </a:pPr>
            <a:r>
              <a:rPr lang="en" altLang="zh-CN" b="0" i="0" u="none" strike="noStrike" dirty="0">
                <a:solidFill>
                  <a:schemeClr val="tx1"/>
                </a:solidFill>
                <a:effectLst/>
                <a:latin typeface="FangSong" panose="02010609060101010101" pitchFamily="49" charset="-122"/>
                <a:ea typeface="FangSong" panose="02010609060101010101" pitchFamily="49" charset="-122"/>
              </a:rPr>
              <a:t>TensorFlow</a:t>
            </a:r>
          </a:p>
          <a:p>
            <a:pPr marL="342900" indent="-342900" algn="l">
              <a:buFont typeface="Arial" panose="020B0604020202020204" pitchFamily="34" charset="0"/>
              <a:buChar char="•"/>
            </a:pPr>
            <a:r>
              <a:rPr lang="en" altLang="zh-CN" b="0" i="0" u="none" strike="noStrike" dirty="0" err="1">
                <a:solidFill>
                  <a:schemeClr val="tx1"/>
                </a:solidFill>
                <a:effectLst/>
                <a:latin typeface="FangSong" panose="02010609060101010101" pitchFamily="49" charset="-122"/>
                <a:ea typeface="FangSong" panose="02010609060101010101" pitchFamily="49" charset="-122"/>
              </a:rPr>
              <a:t>PyTorch</a:t>
            </a:r>
            <a:endParaRPr lang="en" altLang="zh-CN" b="0" i="0" u="none" strike="noStrike" dirty="0">
              <a:solidFill>
                <a:schemeClr val="tx1"/>
              </a:solidFill>
              <a:effectLst/>
              <a:latin typeface="FangSong" panose="02010609060101010101" pitchFamily="49" charset="-122"/>
              <a:ea typeface="FangSong" panose="02010609060101010101" pitchFamily="49" charset="-122"/>
            </a:endParaRPr>
          </a:p>
          <a:p>
            <a:pPr marL="342900" indent="-342900" algn="l">
              <a:buFont typeface="Arial" panose="020B0604020202020204" pitchFamily="34" charset="0"/>
              <a:buChar char="•"/>
            </a:pPr>
            <a:r>
              <a:rPr lang="en" altLang="zh-CN" b="0" i="0" u="none" strike="noStrike" dirty="0" err="1">
                <a:solidFill>
                  <a:schemeClr val="tx1"/>
                </a:solidFill>
                <a:effectLst/>
                <a:latin typeface="FangSong" panose="02010609060101010101" pitchFamily="49" charset="-122"/>
                <a:ea typeface="FangSong" panose="02010609060101010101" pitchFamily="49" charset="-122"/>
              </a:rPr>
              <a:t>Flink</a:t>
            </a:r>
            <a:endParaRPr lang="en" altLang="zh-CN" b="0" i="0" u="none" strike="noStrike" dirty="0">
              <a:solidFill>
                <a:schemeClr val="tx1"/>
              </a:solidFill>
              <a:effectLst/>
              <a:latin typeface="FangSong" panose="02010609060101010101" pitchFamily="49" charset="-122"/>
              <a:ea typeface="FangSong" panose="02010609060101010101" pitchFamily="49" charset="-122"/>
            </a:endParaRPr>
          </a:p>
          <a:p>
            <a:pPr marL="342900" indent="-342900" algn="l">
              <a:buFont typeface="Arial" panose="020B0604020202020204" pitchFamily="34" charset="0"/>
              <a:buChar char="•"/>
            </a:pPr>
            <a:r>
              <a:rPr lang="en" altLang="zh-CN" b="0" i="0" u="none" strike="noStrike" dirty="0">
                <a:solidFill>
                  <a:schemeClr val="tx1"/>
                </a:solidFill>
                <a:effectLst/>
                <a:latin typeface="FangSong" panose="02010609060101010101" pitchFamily="49" charset="-122"/>
                <a:ea typeface="FangSong" panose="02010609060101010101" pitchFamily="49" charset="-122"/>
              </a:rPr>
              <a:t>Argo</a:t>
            </a:r>
          </a:p>
          <a:p>
            <a:pPr marL="342900" indent="-342900" algn="l">
              <a:buFont typeface="Arial" panose="020B0604020202020204" pitchFamily="34" charset="0"/>
              <a:buChar char="•"/>
            </a:pPr>
            <a:r>
              <a:rPr lang="en" altLang="zh-CN" b="0" i="0" u="none" strike="noStrike" dirty="0" err="1">
                <a:solidFill>
                  <a:schemeClr val="tx1"/>
                </a:solidFill>
                <a:effectLst/>
                <a:latin typeface="FangSong" panose="02010609060101010101" pitchFamily="49" charset="-122"/>
                <a:ea typeface="FangSong" panose="02010609060101010101" pitchFamily="49" charset="-122"/>
              </a:rPr>
              <a:t>MindSpore</a:t>
            </a:r>
            <a:endParaRPr lang="en" altLang="zh-CN" b="0" i="0" u="none" strike="noStrike" dirty="0">
              <a:solidFill>
                <a:schemeClr val="tx1"/>
              </a:solidFill>
              <a:effectLst/>
              <a:latin typeface="FangSong" panose="02010609060101010101" pitchFamily="49" charset="-122"/>
              <a:ea typeface="FangSong" panose="02010609060101010101" pitchFamily="49" charset="-122"/>
            </a:endParaRPr>
          </a:p>
          <a:p>
            <a:pPr marL="342900" indent="-342900" algn="l">
              <a:buFont typeface="Arial" panose="020B0604020202020204" pitchFamily="34" charset="0"/>
              <a:buChar char="•"/>
            </a:pPr>
            <a:r>
              <a:rPr lang="en" altLang="zh-CN" b="0" i="0" u="none" strike="noStrike" dirty="0" err="1">
                <a:solidFill>
                  <a:schemeClr val="tx1"/>
                </a:solidFill>
                <a:effectLst/>
                <a:latin typeface="FangSong" panose="02010609060101010101" pitchFamily="49" charset="-122"/>
                <a:ea typeface="FangSong" panose="02010609060101010101" pitchFamily="49" charset="-122"/>
              </a:rPr>
              <a:t>PaddlePaddle</a:t>
            </a:r>
            <a:endParaRPr lang="en" altLang="zh-CN" b="0" i="0" u="none" strike="noStrike" dirty="0">
              <a:solidFill>
                <a:schemeClr val="tx1"/>
              </a:solidFill>
              <a:effectLst/>
              <a:latin typeface="FangSong" panose="02010609060101010101" pitchFamily="49" charset="-122"/>
              <a:ea typeface="FangSong" panose="02010609060101010101" pitchFamily="49" charset="-122"/>
            </a:endParaRPr>
          </a:p>
          <a:p>
            <a:pPr marL="342900" indent="-342900" algn="l">
              <a:buFont typeface="Arial" panose="020B0604020202020204" pitchFamily="34" charset="0"/>
              <a:buChar char="•"/>
            </a:pPr>
            <a:r>
              <a:rPr lang="en" altLang="zh-CN" b="0" i="0" u="none" strike="noStrike" dirty="0" err="1">
                <a:solidFill>
                  <a:schemeClr val="tx1"/>
                </a:solidFill>
                <a:effectLst/>
                <a:latin typeface="FangSong" panose="02010609060101010101" pitchFamily="49" charset="-122"/>
                <a:ea typeface="FangSong" panose="02010609060101010101" pitchFamily="49" charset="-122"/>
              </a:rPr>
              <a:t>OpenMPI</a:t>
            </a:r>
            <a:endParaRPr lang="en" altLang="zh-CN" b="0" i="0" u="none" strike="noStrike" dirty="0">
              <a:solidFill>
                <a:schemeClr val="tx1"/>
              </a:solidFill>
              <a:effectLst/>
              <a:latin typeface="FangSong" panose="02010609060101010101" pitchFamily="49" charset="-122"/>
              <a:ea typeface="FangSong" panose="02010609060101010101" pitchFamily="49" charset="-122"/>
            </a:endParaRPr>
          </a:p>
          <a:p>
            <a:pPr marL="342900" indent="-342900" algn="l">
              <a:buFont typeface="Arial" panose="020B0604020202020204" pitchFamily="34" charset="0"/>
              <a:buChar char="•"/>
            </a:pPr>
            <a:r>
              <a:rPr lang="en" altLang="zh-CN" b="0" i="0" u="none" strike="noStrike" dirty="0" err="1">
                <a:solidFill>
                  <a:schemeClr val="tx1"/>
                </a:solidFill>
                <a:effectLst/>
                <a:latin typeface="FangSong" panose="02010609060101010101" pitchFamily="49" charset="-122"/>
                <a:ea typeface="FangSong" panose="02010609060101010101" pitchFamily="49" charset="-122"/>
              </a:rPr>
              <a:t>Horovod</a:t>
            </a:r>
            <a:endParaRPr lang="en" altLang="zh-CN" b="0" i="0" u="none" strike="noStrike" dirty="0">
              <a:solidFill>
                <a:schemeClr val="tx1"/>
              </a:solidFill>
              <a:effectLst/>
              <a:latin typeface="FangSong" panose="02010609060101010101" pitchFamily="49" charset="-122"/>
              <a:ea typeface="FangSong" panose="02010609060101010101" pitchFamily="49" charset="-122"/>
            </a:endParaRPr>
          </a:p>
          <a:p>
            <a:pPr marL="342900" indent="-342900" algn="l">
              <a:buFont typeface="Arial" panose="020B0604020202020204" pitchFamily="34" charset="0"/>
              <a:buChar char="•"/>
            </a:pPr>
            <a:r>
              <a:rPr lang="en" altLang="zh-CN" b="0" i="0" u="none" strike="noStrike" dirty="0" err="1">
                <a:solidFill>
                  <a:schemeClr val="tx1"/>
                </a:solidFill>
                <a:effectLst/>
                <a:latin typeface="FangSong" panose="02010609060101010101" pitchFamily="49" charset="-122"/>
                <a:ea typeface="FangSong" panose="02010609060101010101" pitchFamily="49" charset="-122"/>
              </a:rPr>
              <a:t>mxnet</a:t>
            </a:r>
            <a:endParaRPr lang="en" altLang="zh-CN" b="0" i="0" u="none" strike="noStrike" dirty="0">
              <a:solidFill>
                <a:schemeClr val="tx1"/>
              </a:solidFill>
              <a:effectLst/>
              <a:latin typeface="FangSong" panose="02010609060101010101" pitchFamily="49" charset="-122"/>
              <a:ea typeface="FangSong" panose="02010609060101010101" pitchFamily="49" charset="-122"/>
            </a:endParaRPr>
          </a:p>
          <a:p>
            <a:pPr marL="342900" indent="-342900" algn="l">
              <a:buFont typeface="Arial" panose="020B0604020202020204" pitchFamily="34" charset="0"/>
              <a:buChar char="•"/>
            </a:pPr>
            <a:r>
              <a:rPr lang="en" altLang="zh-CN" b="0" i="0" u="none" strike="noStrike" dirty="0">
                <a:solidFill>
                  <a:schemeClr val="tx1"/>
                </a:solidFill>
                <a:effectLst/>
                <a:latin typeface="FangSong" panose="02010609060101010101" pitchFamily="49" charset="-122"/>
                <a:ea typeface="FangSong" panose="02010609060101010101" pitchFamily="49" charset="-122"/>
              </a:rPr>
              <a:t>Kubeflow</a:t>
            </a:r>
          </a:p>
          <a:p>
            <a:pPr marL="342900" indent="-342900" algn="l">
              <a:buFont typeface="Arial" panose="020B0604020202020204" pitchFamily="34" charset="0"/>
              <a:buChar char="•"/>
            </a:pPr>
            <a:r>
              <a:rPr lang="en" altLang="zh-CN" b="0" i="0" u="none" strike="noStrike" dirty="0" err="1">
                <a:solidFill>
                  <a:schemeClr val="tx1"/>
                </a:solidFill>
                <a:effectLst/>
                <a:latin typeface="FangSong" panose="02010609060101010101" pitchFamily="49" charset="-122"/>
                <a:ea typeface="FangSong" panose="02010609060101010101" pitchFamily="49" charset="-122"/>
              </a:rPr>
              <a:t>KubeGene</a:t>
            </a:r>
            <a:endParaRPr lang="en" altLang="zh-CN" b="0" i="0" u="none" strike="noStrike" dirty="0">
              <a:solidFill>
                <a:schemeClr val="tx1"/>
              </a:solidFill>
              <a:effectLst/>
              <a:latin typeface="FangSong" panose="02010609060101010101" pitchFamily="49" charset="-122"/>
              <a:ea typeface="FangSong" panose="02010609060101010101" pitchFamily="49" charset="-122"/>
            </a:endParaRPr>
          </a:p>
          <a:p>
            <a:pPr marL="342900" indent="-342900" algn="l">
              <a:buFont typeface="Arial" panose="020B0604020202020204" pitchFamily="34" charset="0"/>
              <a:buChar char="•"/>
            </a:pPr>
            <a:r>
              <a:rPr lang="en" altLang="zh-CN" b="0" i="0" u="none" strike="noStrike" dirty="0">
                <a:solidFill>
                  <a:schemeClr val="tx1"/>
                </a:solidFill>
                <a:effectLst/>
                <a:latin typeface="FangSong" panose="02010609060101010101" pitchFamily="49" charset="-122"/>
                <a:ea typeface="FangSong" panose="02010609060101010101" pitchFamily="49" charset="-122"/>
              </a:rPr>
              <a:t>Cromwell</a:t>
            </a:r>
          </a:p>
        </p:txBody>
      </p:sp>
    </p:spTree>
    <p:extLst>
      <p:ext uri="{BB962C8B-B14F-4D97-AF65-F5344CB8AC3E}">
        <p14:creationId xmlns:p14="http://schemas.microsoft.com/office/powerpoint/2010/main" val="2455034479"/>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8" name="Picture 4" descr="image">
            <a:extLst>
              <a:ext uri="{FF2B5EF4-FFF2-40B4-BE49-F238E27FC236}">
                <a16:creationId xmlns:a16="http://schemas.microsoft.com/office/drawing/2014/main" id="{715A55AB-259A-B642-BD9F-3A91ED896C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95903" y="250650"/>
            <a:ext cx="12724716" cy="6200293"/>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4">
            <a:extLst>
              <a:ext uri="{FF2B5EF4-FFF2-40B4-BE49-F238E27FC236}">
                <a16:creationId xmlns:a16="http://schemas.microsoft.com/office/drawing/2014/main" id="{A3437B1E-171A-F445-A470-12C21328C7E9}"/>
              </a:ext>
            </a:extLst>
          </p:cNvPr>
          <p:cNvSpPr txBox="1"/>
          <p:nvPr/>
        </p:nvSpPr>
        <p:spPr>
          <a:xfrm>
            <a:off x="176949" y="490454"/>
            <a:ext cx="3803379"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marL="0" marR="0" lvl="0" indent="0" algn="r" defTabSz="1300460" rtl="0" eaLnBrk="1" fontAlgn="auto" latinLnBrk="0" hangingPunct="1">
              <a:lnSpc>
                <a:spcPct val="100000"/>
              </a:lnSpc>
              <a:spcBef>
                <a:spcPts val="0"/>
              </a:spcBef>
              <a:spcAft>
                <a:spcPts val="0"/>
              </a:spcAft>
              <a:buClrTx/>
              <a:buSzTx/>
              <a:buFontTx/>
              <a:buNone/>
              <a:tabLst/>
              <a:defRPr/>
            </a:pPr>
            <a:r>
              <a:rPr lang="en-US" altLang="zh-CN" sz="3413" kern="1200" dirty="0">
                <a:gradFill>
                  <a:gsLst>
                    <a:gs pos="43000">
                      <a:srgbClr val="00A2FF"/>
                    </a:gs>
                    <a:gs pos="100000">
                      <a:srgbClr val="16E7CF"/>
                    </a:gs>
                  </a:gsLst>
                  <a:lin ang="2700000" scaled="0"/>
                </a:gradFill>
                <a:latin typeface="Helvetica Neue Medium"/>
              </a:rPr>
              <a:t>k</a:t>
            </a:r>
            <a:r>
              <a:rPr kumimoji="0" lang="en-US" altLang="zh-CN"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ea typeface="Helvetica Neue"/>
                <a:cs typeface="Helvetica Neue"/>
                <a:sym typeface="Helvetica Neue"/>
              </a:rPr>
              <a:t>8s</a:t>
            </a:r>
            <a:r>
              <a:rPr kumimoji="0" lang="zh-CN" altLang="en-US"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ea typeface="Helvetica Neue"/>
                <a:cs typeface="Helvetica Neue"/>
                <a:sym typeface="Helvetica Neue"/>
              </a:rPr>
              <a:t>扩展</a:t>
            </a:r>
            <a:r>
              <a:rPr kumimoji="0" lang="en-US" altLang="zh-CN"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ea typeface="Helvetica Neue"/>
                <a:cs typeface="Helvetica Neue"/>
                <a:sym typeface="Helvetica Neue"/>
              </a:rPr>
              <a:t>-</a:t>
            </a:r>
            <a:r>
              <a:rPr kumimoji="0" lang="zh-CN" altLang="en-US"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ea typeface="Helvetica Neue"/>
                <a:cs typeface="Helvetica Neue"/>
                <a:sym typeface="Helvetica Neue"/>
              </a:rPr>
              <a:t>调度器</a:t>
            </a:r>
            <a:endParaRPr kumimoji="0" lang="en-US" altLang="zh-CN"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ea typeface="Helvetica Neue"/>
              <a:cs typeface="Helvetica Neue"/>
              <a:sym typeface="Helvetica Neue"/>
            </a:endParaRPr>
          </a:p>
        </p:txBody>
      </p:sp>
      <p:pic>
        <p:nvPicPr>
          <p:cNvPr id="6" name="图片 5" descr="卡通人物&#10;&#10;低可信度描述已自动生成">
            <a:extLst>
              <a:ext uri="{FF2B5EF4-FFF2-40B4-BE49-F238E27FC236}">
                <a16:creationId xmlns:a16="http://schemas.microsoft.com/office/drawing/2014/main" id="{A8BDA52B-7B9D-6B40-B518-C9FDE5D16C10}"/>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sp>
        <p:nvSpPr>
          <p:cNvPr id="10" name="文本框 9">
            <a:extLst>
              <a:ext uri="{FF2B5EF4-FFF2-40B4-BE49-F238E27FC236}">
                <a16:creationId xmlns:a16="http://schemas.microsoft.com/office/drawing/2014/main" id="{7355BF74-0B75-2541-A1FF-01FB98F37FC0}"/>
              </a:ext>
            </a:extLst>
          </p:cNvPr>
          <p:cNvSpPr txBox="1"/>
          <p:nvPr/>
        </p:nvSpPr>
        <p:spPr>
          <a:xfrm>
            <a:off x="630620" y="6683363"/>
            <a:ext cx="16538027" cy="193899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L="342900" indent="-342900" algn="l">
              <a:buFont typeface="Arial" panose="020B0604020202020204" pitchFamily="34" charset="0"/>
              <a:buChar char="•"/>
            </a:pPr>
            <a:r>
              <a:rPr lang="en" altLang="zh-CN" b="0" i="0" dirty="0">
                <a:effectLst/>
                <a:latin typeface="HuaweiSansMedium Regula"/>
              </a:rPr>
              <a:t>scheduler</a:t>
            </a:r>
            <a:r>
              <a:rPr lang="zh-CN" altLang="en-US" b="0" i="0" dirty="0">
                <a:effectLst/>
                <a:latin typeface="HuaweiSansMedium Regula"/>
              </a:rPr>
              <a:t>通过一系列的</a:t>
            </a:r>
            <a:r>
              <a:rPr lang="en" altLang="zh-CN" b="0" i="0" dirty="0">
                <a:effectLst/>
                <a:latin typeface="HuaweiSansMedium Regula"/>
              </a:rPr>
              <a:t>action</a:t>
            </a:r>
            <a:r>
              <a:rPr lang="zh-CN" altLang="en-US" b="0" i="0" dirty="0">
                <a:effectLst/>
                <a:latin typeface="HuaweiSansMedium Regula"/>
              </a:rPr>
              <a:t>和</a:t>
            </a:r>
            <a:r>
              <a:rPr lang="en" altLang="zh-CN" b="0" i="0" dirty="0">
                <a:effectLst/>
                <a:latin typeface="HuaweiSansMedium Regula"/>
              </a:rPr>
              <a:t>plugin</a:t>
            </a:r>
            <a:r>
              <a:rPr lang="zh-CN" altLang="en-US" b="0" i="0" dirty="0">
                <a:effectLst/>
                <a:latin typeface="HuaweiSansMedium Regula"/>
              </a:rPr>
              <a:t>调度</a:t>
            </a:r>
            <a:r>
              <a:rPr lang="en" altLang="zh-CN" b="0" i="0" dirty="0">
                <a:effectLst/>
                <a:latin typeface="HuaweiSansMedium Regula"/>
              </a:rPr>
              <a:t>Job</a:t>
            </a:r>
            <a:r>
              <a:rPr lang="zh-CN" altLang="en" b="0" i="0" dirty="0">
                <a:effectLst/>
                <a:latin typeface="HuaweiSansMedium Regula"/>
              </a:rPr>
              <a:t>，</a:t>
            </a:r>
            <a:r>
              <a:rPr lang="zh-CN" altLang="en-US" b="0" i="0" dirty="0">
                <a:effectLst/>
                <a:latin typeface="HuaweiSansMedium Regula"/>
              </a:rPr>
              <a:t>并为它找到一个最适合的节点。与</a:t>
            </a:r>
            <a:r>
              <a:rPr lang="en" altLang="zh-CN" b="0" i="0" dirty="0">
                <a:effectLst/>
                <a:latin typeface="HuaweiSansMedium Regula"/>
              </a:rPr>
              <a:t>Kubernetes default-scheduler</a:t>
            </a:r>
            <a:r>
              <a:rPr lang="zh-CN" altLang="en-US" b="0" i="0" dirty="0">
                <a:effectLst/>
                <a:latin typeface="HuaweiSansMedium Regula"/>
              </a:rPr>
              <a:t>相比，</a:t>
            </a:r>
            <a:r>
              <a:rPr lang="en" altLang="zh-CN" b="0" i="0" dirty="0">
                <a:effectLst/>
                <a:latin typeface="HuaweiSansMedium Regula"/>
              </a:rPr>
              <a:t>Volcano</a:t>
            </a:r>
            <a:r>
              <a:rPr lang="zh-CN" altLang="en-US" b="0" i="0" dirty="0">
                <a:effectLst/>
                <a:latin typeface="HuaweiSansMedium Regula"/>
              </a:rPr>
              <a:t>与众不同的 地方是它支持针对</a:t>
            </a:r>
            <a:r>
              <a:rPr lang="en" altLang="zh-CN" b="0" i="0" dirty="0">
                <a:effectLst/>
                <a:latin typeface="HuaweiSansMedium Regula"/>
              </a:rPr>
              <a:t>Job</a:t>
            </a:r>
            <a:r>
              <a:rPr lang="zh-CN" altLang="en-US" b="0" i="0" dirty="0">
                <a:effectLst/>
                <a:latin typeface="HuaweiSansMedium Regula"/>
              </a:rPr>
              <a:t>的多种调度算法。</a:t>
            </a:r>
          </a:p>
          <a:p>
            <a:pPr marL="342900" indent="-342900" algn="l">
              <a:buFont typeface="Arial" panose="020B0604020202020204" pitchFamily="34" charset="0"/>
              <a:buChar char="•"/>
            </a:pPr>
            <a:r>
              <a:rPr lang="en" altLang="zh-CN" b="0" i="0" dirty="0" err="1">
                <a:effectLst/>
                <a:latin typeface="HuaweiSansMedium Regula"/>
              </a:rPr>
              <a:t>controllermanager</a:t>
            </a:r>
            <a:r>
              <a:rPr lang="zh-CN" altLang="en-US" b="0" i="0" dirty="0">
                <a:effectLst/>
                <a:latin typeface="HuaweiSansMedium Regula"/>
              </a:rPr>
              <a:t>管理</a:t>
            </a:r>
            <a:r>
              <a:rPr lang="en" altLang="zh-CN" b="0" i="0" dirty="0">
                <a:effectLst/>
                <a:latin typeface="HuaweiSansMedium Regula"/>
              </a:rPr>
              <a:t>CRD</a:t>
            </a:r>
            <a:r>
              <a:rPr lang="zh-CN" altLang="en-US" b="0" i="0" dirty="0">
                <a:effectLst/>
                <a:latin typeface="HuaweiSansMedium Regula"/>
              </a:rPr>
              <a:t>资源的生命周期。它主要由</a:t>
            </a:r>
            <a:r>
              <a:rPr lang="en" altLang="zh-CN" b="1" i="0" dirty="0">
                <a:effectLst/>
                <a:latin typeface="HuaweiSansMedium Regula"/>
              </a:rPr>
              <a:t>Queue </a:t>
            </a:r>
            <a:r>
              <a:rPr lang="en" altLang="zh-CN" b="1" i="0" dirty="0" err="1">
                <a:effectLst/>
                <a:latin typeface="HuaweiSansMedium Regula"/>
              </a:rPr>
              <a:t>ControllerManager</a:t>
            </a:r>
            <a:r>
              <a:rPr lang="zh-CN" altLang="en" b="0" i="0" dirty="0">
                <a:effectLst/>
                <a:latin typeface="HuaweiSansMedium Regula"/>
              </a:rPr>
              <a:t>、 </a:t>
            </a:r>
            <a:r>
              <a:rPr lang="en" altLang="zh-CN" b="1" i="0" dirty="0" err="1">
                <a:effectLst/>
                <a:latin typeface="HuaweiSansMedium Regula"/>
              </a:rPr>
              <a:t>PodGroupControllerManager</a:t>
            </a:r>
            <a:r>
              <a:rPr lang="zh-CN" altLang="en" b="0" i="0" dirty="0">
                <a:effectLst/>
                <a:latin typeface="HuaweiSansMedium Regula"/>
              </a:rPr>
              <a:t>、 </a:t>
            </a:r>
            <a:r>
              <a:rPr lang="en" altLang="zh-CN" b="1" i="0" dirty="0" err="1">
                <a:effectLst/>
                <a:latin typeface="HuaweiSansMedium Regula"/>
              </a:rPr>
              <a:t>VCJob</a:t>
            </a:r>
            <a:r>
              <a:rPr lang="en" altLang="zh-CN" b="1" i="0" dirty="0">
                <a:effectLst/>
                <a:latin typeface="HuaweiSansMedium Regula"/>
              </a:rPr>
              <a:t> </a:t>
            </a:r>
            <a:r>
              <a:rPr lang="en" altLang="zh-CN" b="1" i="0" dirty="0" err="1">
                <a:effectLst/>
                <a:latin typeface="HuaweiSansMedium Regula"/>
              </a:rPr>
              <a:t>ControllerManager</a:t>
            </a:r>
            <a:r>
              <a:rPr lang="zh-CN" altLang="en-US" b="0" i="0" dirty="0">
                <a:effectLst/>
                <a:latin typeface="HuaweiSansMedium Regula"/>
              </a:rPr>
              <a:t>构成。</a:t>
            </a:r>
          </a:p>
          <a:p>
            <a:pPr marL="342900" indent="-342900" algn="l">
              <a:buFont typeface="Arial" panose="020B0604020202020204" pitchFamily="34" charset="0"/>
              <a:buChar char="•"/>
            </a:pPr>
            <a:r>
              <a:rPr lang="en" altLang="zh-CN" b="0" i="0" dirty="0">
                <a:effectLst/>
                <a:latin typeface="HuaweiSansMedium Regula"/>
              </a:rPr>
              <a:t>admission</a:t>
            </a:r>
            <a:r>
              <a:rPr lang="zh-CN" altLang="en-US" b="0" i="0" dirty="0">
                <a:effectLst/>
                <a:latin typeface="HuaweiSansMedium Regula"/>
              </a:rPr>
              <a:t>负责对</a:t>
            </a:r>
            <a:r>
              <a:rPr lang="en" altLang="zh-CN" b="0" i="0" dirty="0">
                <a:effectLst/>
                <a:latin typeface="HuaweiSansMedium Regula"/>
              </a:rPr>
              <a:t>CRD API</a:t>
            </a:r>
            <a:r>
              <a:rPr lang="zh-CN" altLang="en-US" b="0" i="0" dirty="0">
                <a:effectLst/>
                <a:latin typeface="HuaweiSansMedium Regula"/>
              </a:rPr>
              <a:t>资源进行校验。</a:t>
            </a:r>
          </a:p>
        </p:txBody>
      </p:sp>
    </p:spTree>
    <p:extLst>
      <p:ext uri="{BB962C8B-B14F-4D97-AF65-F5344CB8AC3E}">
        <p14:creationId xmlns:p14="http://schemas.microsoft.com/office/powerpoint/2010/main" val="2022186504"/>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4BFAEC5-B7AB-ED49-80F7-33AAACE56629}"/>
              </a:ext>
            </a:extLst>
          </p:cNvPr>
          <p:cNvSpPr txBox="1"/>
          <p:nvPr/>
        </p:nvSpPr>
        <p:spPr>
          <a:xfrm>
            <a:off x="176950" y="490454"/>
            <a:ext cx="3806114"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marL="0" marR="0" lvl="0" indent="0" algn="r" defTabSz="1300460" rtl="0" eaLnBrk="1" fontAlgn="auto" latinLnBrk="0" hangingPunct="1">
              <a:lnSpc>
                <a:spcPct val="100000"/>
              </a:lnSpc>
              <a:spcBef>
                <a:spcPts val="0"/>
              </a:spcBef>
              <a:spcAft>
                <a:spcPts val="0"/>
              </a:spcAft>
              <a:buClrTx/>
              <a:buSzTx/>
              <a:buFontTx/>
              <a:buNone/>
              <a:tabLst/>
              <a:defRPr/>
            </a:pPr>
            <a:r>
              <a:rPr lang="zh-CN" altLang="en-US" sz="3413" kern="1200" dirty="0">
                <a:gradFill>
                  <a:gsLst>
                    <a:gs pos="43000">
                      <a:srgbClr val="00A2FF"/>
                    </a:gs>
                    <a:gs pos="100000">
                      <a:srgbClr val="16E7CF"/>
                    </a:gs>
                  </a:gsLst>
                  <a:lin ang="2700000" scaled="0"/>
                </a:gradFill>
                <a:latin typeface="Helvetica Neue Medium"/>
              </a:rPr>
              <a:t>部署方式</a:t>
            </a:r>
            <a:r>
              <a:rPr lang="en-US" altLang="zh-CN" sz="3413" kern="1200" dirty="0">
                <a:gradFill>
                  <a:gsLst>
                    <a:gs pos="43000">
                      <a:srgbClr val="00A2FF"/>
                    </a:gs>
                    <a:gs pos="100000">
                      <a:srgbClr val="16E7CF"/>
                    </a:gs>
                  </a:gsLst>
                  <a:lin ang="2700000" scaled="0"/>
                </a:gradFill>
                <a:latin typeface="Helvetica Neue Medium"/>
              </a:rPr>
              <a:t>-</a:t>
            </a:r>
            <a:r>
              <a:rPr lang="zh-CN" altLang="en-US" sz="3413" kern="1200" dirty="0">
                <a:gradFill>
                  <a:gsLst>
                    <a:gs pos="43000">
                      <a:srgbClr val="00A2FF"/>
                    </a:gs>
                    <a:gs pos="100000">
                      <a:srgbClr val="16E7CF"/>
                    </a:gs>
                  </a:gsLst>
                  <a:lin ang="2700000" scaled="0"/>
                </a:gradFill>
                <a:latin typeface="Helvetica Neue Medium"/>
              </a:rPr>
              <a:t>常规</a:t>
            </a:r>
            <a:endParaRPr kumimoji="0" lang="en-US" altLang="zh-CN"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ea typeface="Helvetica Neue"/>
              <a:cs typeface="Helvetica Neue"/>
              <a:sym typeface="Helvetica Neue"/>
            </a:endParaRPr>
          </a:p>
        </p:txBody>
      </p:sp>
      <p:pic>
        <p:nvPicPr>
          <p:cNvPr id="4" name="图片 3" descr="卡通人物&#10;&#10;低可信度描述已自动生成">
            <a:extLst>
              <a:ext uri="{FF2B5EF4-FFF2-40B4-BE49-F238E27FC236}">
                <a16:creationId xmlns:a16="http://schemas.microsoft.com/office/drawing/2014/main" id="{64292B3A-91F4-A84F-BAED-627F452BFCE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pic>
        <p:nvPicPr>
          <p:cNvPr id="6" name="图像" descr="图像">
            <a:extLst>
              <a:ext uri="{FF2B5EF4-FFF2-40B4-BE49-F238E27FC236}">
                <a16:creationId xmlns:a16="http://schemas.microsoft.com/office/drawing/2014/main" id="{BECF3F22-EFC0-E841-90A0-2C2E9766EBC8}"/>
              </a:ext>
            </a:extLst>
          </p:cNvPr>
          <p:cNvPicPr>
            <a:picLocks noChangeAspect="1"/>
          </p:cNvPicPr>
          <p:nvPr/>
        </p:nvPicPr>
        <p:blipFill>
          <a:blip r:embed="rId4"/>
          <a:stretch>
            <a:fillRect/>
          </a:stretch>
        </p:blipFill>
        <p:spPr>
          <a:xfrm>
            <a:off x="4534398" y="971953"/>
            <a:ext cx="10743445" cy="7923292"/>
          </a:xfrm>
          <a:prstGeom prst="rect">
            <a:avLst/>
          </a:prstGeom>
          <a:ln>
            <a:noFill/>
          </a:ln>
        </p:spPr>
      </p:pic>
      <p:sp>
        <p:nvSpPr>
          <p:cNvPr id="2" name="文本框 1">
            <a:extLst>
              <a:ext uri="{FF2B5EF4-FFF2-40B4-BE49-F238E27FC236}">
                <a16:creationId xmlns:a16="http://schemas.microsoft.com/office/drawing/2014/main" id="{C9E349E1-19CF-A242-A8FD-1A4B3D66C6C7}"/>
              </a:ext>
            </a:extLst>
          </p:cNvPr>
          <p:cNvSpPr txBox="1"/>
          <p:nvPr/>
        </p:nvSpPr>
        <p:spPr>
          <a:xfrm>
            <a:off x="310174" y="9093200"/>
            <a:ext cx="2294218" cy="461665"/>
          </a:xfrm>
          <a:prstGeom prst="rect">
            <a:avLst/>
          </a:prstGeom>
          <a:noFill/>
        </p:spPr>
        <p:txBody>
          <a:bodyPr wrap="none" rtlCol="0">
            <a:spAutoFit/>
          </a:bodyPr>
          <a:lstStyle/>
          <a:p>
            <a:r>
              <a:rPr kumimoji="1" lang="zh-CN" altLang="en-US" dirty="0"/>
              <a:t>部署</a:t>
            </a:r>
            <a:r>
              <a:rPr kumimoji="1" lang="en-US" altLang="zh-CN" dirty="0" err="1"/>
              <a:t>mysql</a:t>
            </a:r>
            <a:r>
              <a:rPr kumimoji="1" lang="zh-CN" altLang="en-US" dirty="0"/>
              <a:t>为例</a:t>
            </a:r>
          </a:p>
        </p:txBody>
      </p:sp>
    </p:spTree>
    <p:extLst>
      <p:ext uri="{BB962C8B-B14F-4D97-AF65-F5344CB8AC3E}">
        <p14:creationId xmlns:p14="http://schemas.microsoft.com/office/powerpoint/2010/main" val="4776429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4BFAEC5-B7AB-ED49-80F7-33AAACE56629}"/>
              </a:ext>
            </a:extLst>
          </p:cNvPr>
          <p:cNvSpPr txBox="1"/>
          <p:nvPr/>
        </p:nvSpPr>
        <p:spPr>
          <a:xfrm>
            <a:off x="176950" y="490454"/>
            <a:ext cx="3806114"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marL="0" marR="0" lvl="0" indent="0" algn="r" defTabSz="1300460" rtl="0" eaLnBrk="1" fontAlgn="auto" latinLnBrk="0" hangingPunct="1">
              <a:lnSpc>
                <a:spcPct val="100000"/>
              </a:lnSpc>
              <a:spcBef>
                <a:spcPts val="0"/>
              </a:spcBef>
              <a:spcAft>
                <a:spcPts val="0"/>
              </a:spcAft>
              <a:buClrTx/>
              <a:buSzTx/>
              <a:buFontTx/>
              <a:buNone/>
              <a:tabLst/>
              <a:defRPr/>
            </a:pPr>
            <a:r>
              <a:rPr lang="zh-CN" altLang="en-US" sz="3413" kern="1200" dirty="0">
                <a:gradFill>
                  <a:gsLst>
                    <a:gs pos="43000">
                      <a:srgbClr val="00A2FF"/>
                    </a:gs>
                    <a:gs pos="100000">
                      <a:srgbClr val="16E7CF"/>
                    </a:gs>
                  </a:gsLst>
                  <a:lin ang="2700000" scaled="0"/>
                </a:gradFill>
                <a:latin typeface="Helvetica Neue Medium"/>
              </a:rPr>
              <a:t>部署方式</a:t>
            </a:r>
            <a:r>
              <a:rPr lang="en-US" altLang="zh-CN" sz="3413" kern="1200" dirty="0">
                <a:gradFill>
                  <a:gsLst>
                    <a:gs pos="43000">
                      <a:srgbClr val="00A2FF"/>
                    </a:gs>
                    <a:gs pos="100000">
                      <a:srgbClr val="16E7CF"/>
                    </a:gs>
                  </a:gsLst>
                  <a:lin ang="2700000" scaled="0"/>
                </a:gradFill>
                <a:latin typeface="Helvetica Neue Medium"/>
              </a:rPr>
              <a:t>-helm</a:t>
            </a:r>
            <a:endParaRPr kumimoji="0" lang="en-US" altLang="zh-CN"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ea typeface="Helvetica Neue"/>
              <a:cs typeface="Helvetica Neue"/>
              <a:sym typeface="Helvetica Neue"/>
            </a:endParaRPr>
          </a:p>
        </p:txBody>
      </p:sp>
      <p:pic>
        <p:nvPicPr>
          <p:cNvPr id="4" name="图片 3" descr="卡通人物&#10;&#10;低可信度描述已自动生成">
            <a:extLst>
              <a:ext uri="{FF2B5EF4-FFF2-40B4-BE49-F238E27FC236}">
                <a16:creationId xmlns:a16="http://schemas.microsoft.com/office/drawing/2014/main" id="{64292B3A-91F4-A84F-BAED-627F452BFCE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pic>
        <p:nvPicPr>
          <p:cNvPr id="1026" name="Picture 2">
            <a:extLst>
              <a:ext uri="{FF2B5EF4-FFF2-40B4-BE49-F238E27FC236}">
                <a16:creationId xmlns:a16="http://schemas.microsoft.com/office/drawing/2014/main" id="{879D67B0-FFCC-DB4C-B1E5-AFFA9F39332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0952" y="2087187"/>
            <a:ext cx="8319179" cy="604196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6" name="pv,pvc,storage,configmap,secret,deployment,stateful,daemonset,service,ingress,hpa,sa-rbac,cronjob">
            <a:extLst>
              <a:ext uri="{FF2B5EF4-FFF2-40B4-BE49-F238E27FC236}">
                <a16:creationId xmlns:a16="http://schemas.microsoft.com/office/drawing/2014/main" id="{F883799E-41B7-C340-9B9A-1E0E0D3B75B8}"/>
              </a:ext>
            </a:extLst>
          </p:cNvPr>
          <p:cNvSpPr txBox="1"/>
          <p:nvPr/>
        </p:nvSpPr>
        <p:spPr>
          <a:xfrm>
            <a:off x="1000082" y="8600581"/>
            <a:ext cx="4020153" cy="627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defTabSz="457200">
              <a:lnSpc>
                <a:spcPts val="10100"/>
              </a:lnSpc>
              <a:defRPr sz="2933" b="0">
                <a:latin typeface="Arial"/>
                <a:ea typeface="Arial"/>
                <a:cs typeface="Arial"/>
                <a:sym typeface="Arial"/>
              </a:defRPr>
            </a:lvl1pPr>
          </a:lstStyle>
          <a:p>
            <a:pPr marL="0" marR="0" lvl="0" indent="0" algn="l" defTabSz="650230" rtl="0" eaLnBrk="1" fontAlgn="auto" latinLnBrk="0" hangingPunct="1">
              <a:lnSpc>
                <a:spcPct val="100000"/>
              </a:lnSpc>
              <a:spcBef>
                <a:spcPts val="0"/>
              </a:spcBef>
              <a:spcAft>
                <a:spcPts val="0"/>
              </a:spcAft>
              <a:buClrTx/>
              <a:buSzTx/>
              <a:buFontTx/>
              <a:buNone/>
              <a:tabLst/>
              <a:defRPr/>
            </a:pPr>
            <a:r>
              <a:rPr lang="en-US" altLang="zh-CN" sz="3413" kern="1200" dirty="0" err="1">
                <a:solidFill>
                  <a:prstClr val="black"/>
                </a:solidFill>
                <a:latin typeface="FangSong" panose="02010609060101010101" pitchFamily="49" charset="-122"/>
                <a:ea typeface="FangSong" panose="02010609060101010101" pitchFamily="49" charset="-122"/>
                <a:cs typeface="Times"/>
                <a:sym typeface="Times"/>
              </a:rPr>
              <a:t>redis</a:t>
            </a:r>
            <a:r>
              <a:rPr lang="en-US" altLang="zh-CN" sz="3413" kern="1200" dirty="0">
                <a:solidFill>
                  <a:prstClr val="black"/>
                </a:solidFill>
                <a:latin typeface="FangSong" panose="02010609060101010101" pitchFamily="49" charset="-122"/>
                <a:ea typeface="FangSong" panose="02010609060101010101" pitchFamily="49" charset="-122"/>
                <a:cs typeface="Times"/>
                <a:sym typeface="Times"/>
              </a:rPr>
              <a:t>/Volcano</a:t>
            </a:r>
            <a:r>
              <a:rPr lang="zh-CN" altLang="en-US" sz="3413" kern="1200" dirty="0">
                <a:solidFill>
                  <a:prstClr val="black"/>
                </a:solidFill>
                <a:latin typeface="FangSong" panose="02010609060101010101" pitchFamily="49" charset="-122"/>
                <a:ea typeface="FangSong" panose="02010609060101010101" pitchFamily="49" charset="-122"/>
                <a:cs typeface="Times"/>
                <a:sym typeface="Times"/>
              </a:rPr>
              <a:t>为例</a:t>
            </a:r>
            <a:endParaRPr kumimoji="0" lang="zh-CN" altLang="en-US" sz="3413" b="0" i="0" u="none" strike="noStrike" kern="1200" cap="none" spc="0" normalizeH="0" baseline="0" noProof="0" dirty="0">
              <a:ln>
                <a:noFill/>
              </a:ln>
              <a:solidFill>
                <a:prstClr val="black"/>
              </a:solidFill>
              <a:effectLst/>
              <a:uLnTx/>
              <a:uFillTx/>
              <a:latin typeface="FangSong" panose="02010609060101010101" pitchFamily="49" charset="-122"/>
              <a:ea typeface="FangSong" panose="02010609060101010101" pitchFamily="49" charset="-122"/>
              <a:cs typeface="Times"/>
              <a:sym typeface="Times"/>
            </a:endParaRPr>
          </a:p>
        </p:txBody>
      </p:sp>
      <p:pic>
        <p:nvPicPr>
          <p:cNvPr id="5" name="图片 4">
            <a:extLst>
              <a:ext uri="{FF2B5EF4-FFF2-40B4-BE49-F238E27FC236}">
                <a16:creationId xmlns:a16="http://schemas.microsoft.com/office/drawing/2014/main" id="{9739F66E-6332-7648-B651-700F6C647A13}"/>
              </a:ext>
            </a:extLst>
          </p:cNvPr>
          <p:cNvPicPr>
            <a:picLocks noChangeAspect="1"/>
          </p:cNvPicPr>
          <p:nvPr/>
        </p:nvPicPr>
        <p:blipFill>
          <a:blip r:embed="rId5"/>
          <a:stretch>
            <a:fillRect/>
          </a:stretch>
        </p:blipFill>
        <p:spPr>
          <a:xfrm>
            <a:off x="9319260" y="3190469"/>
            <a:ext cx="7683500" cy="38354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793069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pv,pvc,storage,configmap,secret,deployment,stateful,daemonset,service,ingress,hpa,sa-rbac,cronjob"/>
          <p:cNvSpPr txBox="1"/>
          <p:nvPr/>
        </p:nvSpPr>
        <p:spPr>
          <a:xfrm>
            <a:off x="1000081" y="8600581"/>
            <a:ext cx="4281367" cy="627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defTabSz="457200">
              <a:lnSpc>
                <a:spcPts val="10100"/>
              </a:lnSpc>
              <a:defRPr sz="2933" b="0">
                <a:latin typeface="Arial"/>
                <a:ea typeface="Arial"/>
                <a:cs typeface="Arial"/>
                <a:sym typeface="Arial"/>
              </a:defRPr>
            </a:lvl1pPr>
          </a:lstStyle>
          <a:p>
            <a:pPr marL="0" marR="0" lvl="0" indent="0" algn="l" defTabSz="650230" rtl="0" eaLnBrk="1" fontAlgn="auto" latinLnBrk="0" hangingPunct="1">
              <a:lnSpc>
                <a:spcPct val="100000"/>
              </a:lnSpc>
              <a:spcBef>
                <a:spcPts val="0"/>
              </a:spcBef>
              <a:spcAft>
                <a:spcPts val="0"/>
              </a:spcAft>
              <a:buClrTx/>
              <a:buSzTx/>
              <a:buFontTx/>
              <a:buNone/>
              <a:tabLst/>
              <a:defRPr/>
            </a:pPr>
            <a:r>
              <a:rPr lang="en-US" altLang="zh-CN" sz="3413" kern="1200" dirty="0">
                <a:solidFill>
                  <a:prstClr val="black"/>
                </a:solidFill>
                <a:latin typeface="FangSong" panose="02010609060101010101" pitchFamily="49" charset="-122"/>
                <a:ea typeface="FangSong" panose="02010609060101010101" pitchFamily="49" charset="-122"/>
                <a:cs typeface="Times"/>
                <a:sym typeface="Times"/>
              </a:rPr>
              <a:t>c</a:t>
            </a:r>
            <a:r>
              <a:rPr kumimoji="0" lang="en-US" altLang="zh-CN" sz="3413" b="0" i="0" u="none" strike="noStrike" kern="1200" cap="none" spc="0" normalizeH="0" baseline="0" noProof="0" dirty="0" err="1">
                <a:ln>
                  <a:noFill/>
                </a:ln>
                <a:solidFill>
                  <a:prstClr val="black"/>
                </a:solidFill>
                <a:effectLst/>
                <a:uLnTx/>
                <a:uFillTx/>
                <a:latin typeface="FangSong" panose="02010609060101010101" pitchFamily="49" charset="-122"/>
                <a:ea typeface="FangSong" panose="02010609060101010101" pitchFamily="49" charset="-122"/>
                <a:cs typeface="Times"/>
                <a:sym typeface="Times"/>
              </a:rPr>
              <a:t>ube</a:t>
            </a:r>
            <a:r>
              <a:rPr kumimoji="0" lang="en-US" altLang="zh-CN" sz="3413" b="0" i="0" u="none" strike="noStrike" kern="1200" cap="none" spc="0" normalizeH="0" baseline="0" noProof="0" dirty="0">
                <a:ln>
                  <a:noFill/>
                </a:ln>
                <a:solidFill>
                  <a:prstClr val="black"/>
                </a:solidFill>
                <a:effectLst/>
                <a:uLnTx/>
                <a:uFillTx/>
                <a:latin typeface="FangSong" panose="02010609060101010101" pitchFamily="49" charset="-122"/>
                <a:ea typeface="FangSong" panose="02010609060101010101" pitchFamily="49" charset="-122"/>
                <a:cs typeface="Times"/>
                <a:sym typeface="Times"/>
              </a:rPr>
              <a:t>-studio</a:t>
            </a:r>
            <a:r>
              <a:rPr lang="zh-CN" altLang="en-US" sz="3413" kern="1200" dirty="0">
                <a:solidFill>
                  <a:prstClr val="black"/>
                </a:solidFill>
                <a:latin typeface="FangSong" panose="02010609060101010101" pitchFamily="49" charset="-122"/>
                <a:ea typeface="FangSong" panose="02010609060101010101" pitchFamily="49" charset="-122"/>
                <a:cs typeface="Times"/>
                <a:sym typeface="Times"/>
              </a:rPr>
              <a:t>部署为例</a:t>
            </a:r>
            <a:endParaRPr kumimoji="0" lang="zh-CN" altLang="en-US" sz="3413" b="0" i="0" u="none" strike="noStrike" kern="1200" cap="none" spc="0" normalizeH="0" baseline="0" noProof="0" dirty="0">
              <a:ln>
                <a:noFill/>
              </a:ln>
              <a:solidFill>
                <a:prstClr val="black"/>
              </a:solidFill>
              <a:effectLst/>
              <a:uLnTx/>
              <a:uFillTx/>
              <a:latin typeface="FangSong" panose="02010609060101010101" pitchFamily="49" charset="-122"/>
              <a:ea typeface="FangSong" panose="02010609060101010101" pitchFamily="49" charset="-122"/>
              <a:cs typeface="Times"/>
              <a:sym typeface="Times"/>
            </a:endParaRPr>
          </a:p>
        </p:txBody>
      </p:sp>
      <p:sp>
        <p:nvSpPr>
          <p:cNvPr id="3" name="文本框 2">
            <a:extLst>
              <a:ext uri="{FF2B5EF4-FFF2-40B4-BE49-F238E27FC236}">
                <a16:creationId xmlns:a16="http://schemas.microsoft.com/office/drawing/2014/main" id="{14BFAEC5-B7AB-ED49-80F7-33AAACE56629}"/>
              </a:ext>
            </a:extLst>
          </p:cNvPr>
          <p:cNvSpPr txBox="1"/>
          <p:nvPr/>
        </p:nvSpPr>
        <p:spPr>
          <a:xfrm>
            <a:off x="176950" y="490454"/>
            <a:ext cx="4844502"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marL="0" marR="0" lvl="0" indent="0" algn="r" defTabSz="1300460" rtl="0" eaLnBrk="1" fontAlgn="auto" latinLnBrk="0" hangingPunct="1">
              <a:lnSpc>
                <a:spcPct val="100000"/>
              </a:lnSpc>
              <a:spcBef>
                <a:spcPts val="0"/>
              </a:spcBef>
              <a:spcAft>
                <a:spcPts val="0"/>
              </a:spcAft>
              <a:buClrTx/>
              <a:buSzTx/>
              <a:buFontTx/>
              <a:buNone/>
              <a:tabLst/>
              <a:defRPr/>
            </a:pPr>
            <a:r>
              <a:rPr lang="zh-CN" altLang="en-US" sz="3413" kern="1200" dirty="0">
                <a:gradFill>
                  <a:gsLst>
                    <a:gs pos="43000">
                      <a:srgbClr val="00A2FF"/>
                    </a:gs>
                    <a:gs pos="100000">
                      <a:srgbClr val="16E7CF"/>
                    </a:gs>
                  </a:gsLst>
                  <a:lin ang="2700000" scaled="0"/>
                </a:gradFill>
                <a:latin typeface="Helvetica Neue Medium"/>
              </a:rPr>
              <a:t>部署方式</a:t>
            </a:r>
            <a:r>
              <a:rPr lang="en-US" altLang="zh-CN" sz="3413" kern="1200" dirty="0">
                <a:gradFill>
                  <a:gsLst>
                    <a:gs pos="43000">
                      <a:srgbClr val="00A2FF"/>
                    </a:gs>
                    <a:gs pos="100000">
                      <a:srgbClr val="16E7CF"/>
                    </a:gs>
                  </a:gsLst>
                  <a:lin ang="2700000" scaled="0"/>
                </a:gradFill>
                <a:latin typeface="Helvetica Neue Medium"/>
              </a:rPr>
              <a:t>-</a:t>
            </a:r>
            <a:r>
              <a:rPr lang="en-US" altLang="zh-CN" sz="3413" kern="1200" dirty="0" err="1">
                <a:gradFill>
                  <a:gsLst>
                    <a:gs pos="43000">
                      <a:srgbClr val="00A2FF"/>
                    </a:gs>
                    <a:gs pos="100000">
                      <a:srgbClr val="16E7CF"/>
                    </a:gs>
                  </a:gsLst>
                  <a:lin ang="2700000" scaled="0"/>
                </a:gradFill>
                <a:latin typeface="Helvetica Neue Medium"/>
                <a:sym typeface="Arial"/>
              </a:rPr>
              <a:t>kustomize</a:t>
            </a:r>
            <a:endParaRPr lang="en-US" altLang="zh-CN" sz="3413" kern="1200" dirty="0">
              <a:gradFill>
                <a:gsLst>
                  <a:gs pos="43000">
                    <a:srgbClr val="00A2FF"/>
                  </a:gs>
                  <a:gs pos="100000">
                    <a:srgbClr val="16E7CF"/>
                  </a:gs>
                </a:gsLst>
                <a:lin ang="2700000" scaled="0"/>
              </a:gradFill>
              <a:latin typeface="Helvetica Neue Medium"/>
            </a:endParaRPr>
          </a:p>
        </p:txBody>
      </p:sp>
      <p:pic>
        <p:nvPicPr>
          <p:cNvPr id="4" name="图片 3" descr="卡通人物&#10;&#10;低可信度描述已自动生成">
            <a:extLst>
              <a:ext uri="{FF2B5EF4-FFF2-40B4-BE49-F238E27FC236}">
                <a16:creationId xmlns:a16="http://schemas.microsoft.com/office/drawing/2014/main" id="{64292B3A-91F4-A84F-BAED-627F452BFCE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pic>
        <p:nvPicPr>
          <p:cNvPr id="5" name="图片 4" descr="图示&#10;&#10;描述已自动生成">
            <a:extLst>
              <a:ext uri="{FF2B5EF4-FFF2-40B4-BE49-F238E27FC236}">
                <a16:creationId xmlns:a16="http://schemas.microsoft.com/office/drawing/2014/main" id="{4E65BC30-4B7E-3543-ACB4-42A89B3A4EB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8425" y="1778000"/>
            <a:ext cx="8077200" cy="6197600"/>
          </a:xfrm>
          <a:prstGeom prst="rect">
            <a:avLst/>
          </a:prstGeom>
        </p:spPr>
      </p:pic>
      <p:pic>
        <p:nvPicPr>
          <p:cNvPr id="6" name="图片 5">
            <a:extLst>
              <a:ext uri="{FF2B5EF4-FFF2-40B4-BE49-F238E27FC236}">
                <a16:creationId xmlns:a16="http://schemas.microsoft.com/office/drawing/2014/main" id="{5AC17B2B-F7A4-3C4E-BCC0-05B088D6FDD2}"/>
              </a:ext>
            </a:extLst>
          </p:cNvPr>
          <p:cNvPicPr>
            <a:picLocks noChangeAspect="1"/>
          </p:cNvPicPr>
          <p:nvPr/>
        </p:nvPicPr>
        <p:blipFill>
          <a:blip r:embed="rId5"/>
          <a:stretch>
            <a:fillRect/>
          </a:stretch>
        </p:blipFill>
        <p:spPr>
          <a:xfrm>
            <a:off x="8383261" y="2832100"/>
            <a:ext cx="8597900" cy="40894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0244880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pv,pvc,storage,configmap,secret,deployment,stateful,daemonset,service,ingress,hpa,sa-rbac,cronjob"/>
          <p:cNvSpPr txBox="1"/>
          <p:nvPr/>
        </p:nvSpPr>
        <p:spPr>
          <a:xfrm>
            <a:off x="1000081" y="8600581"/>
            <a:ext cx="16311428" cy="627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defTabSz="457200">
              <a:lnSpc>
                <a:spcPts val="10100"/>
              </a:lnSpc>
              <a:defRPr sz="2933" b="0">
                <a:latin typeface="Arial"/>
                <a:ea typeface="Arial"/>
                <a:cs typeface="Arial"/>
                <a:sym typeface="Arial"/>
              </a:defRPr>
            </a:lvl1pPr>
          </a:lstStyle>
          <a:p>
            <a:pPr marL="0" marR="0" lvl="0" indent="0" algn="l" defTabSz="650230" rtl="0" eaLnBrk="1" fontAlgn="auto" latinLnBrk="0" hangingPunct="1">
              <a:lnSpc>
                <a:spcPct val="100000"/>
              </a:lnSpc>
              <a:spcBef>
                <a:spcPts val="0"/>
              </a:spcBef>
              <a:spcAft>
                <a:spcPts val="0"/>
              </a:spcAft>
              <a:buClrTx/>
              <a:buSzTx/>
              <a:buFontTx/>
              <a:buNone/>
              <a:tabLst/>
              <a:defRPr/>
            </a:pPr>
            <a:r>
              <a:rPr lang="en-US" altLang="zh-CN" sz="3413" kern="1200" dirty="0">
                <a:solidFill>
                  <a:prstClr val="black"/>
                </a:solidFill>
                <a:latin typeface="FangSong" panose="02010609060101010101" pitchFamily="49" charset="-122"/>
                <a:ea typeface="FangSong" panose="02010609060101010101" pitchFamily="49" charset="-122"/>
                <a:cs typeface="Times"/>
                <a:sym typeface="Times"/>
              </a:rPr>
              <a:t>I</a:t>
            </a:r>
            <a:r>
              <a:rPr kumimoji="0" lang="en-US" altLang="zh-CN" sz="3413" b="0" i="0" u="none" strike="noStrike" kern="1200" cap="none" spc="0" normalizeH="0" baseline="0" noProof="0" dirty="0" err="1">
                <a:ln>
                  <a:noFill/>
                </a:ln>
                <a:solidFill>
                  <a:prstClr val="black"/>
                </a:solidFill>
                <a:effectLst/>
                <a:uLnTx/>
                <a:uFillTx/>
                <a:latin typeface="FangSong" panose="02010609060101010101" pitchFamily="49" charset="-122"/>
                <a:ea typeface="FangSong" panose="02010609060101010101" pitchFamily="49" charset="-122"/>
                <a:cs typeface="Times"/>
                <a:sym typeface="Times"/>
              </a:rPr>
              <a:t>stioctl</a:t>
            </a:r>
            <a:r>
              <a:rPr lang="en-US" altLang="zh-CN" sz="3413" kern="1200" dirty="0">
                <a:solidFill>
                  <a:prstClr val="black"/>
                </a:solidFill>
                <a:latin typeface="FangSong" panose="02010609060101010101" pitchFamily="49" charset="-122"/>
                <a:ea typeface="FangSong" panose="02010609060101010101" pitchFamily="49" charset="-122"/>
                <a:cs typeface="Times"/>
                <a:sym typeface="Times"/>
              </a:rPr>
              <a:t>/</a:t>
            </a:r>
            <a:r>
              <a:rPr lang="en-US" altLang="zh-CN" sz="3413" kern="1200" dirty="0" err="1">
                <a:solidFill>
                  <a:prstClr val="black"/>
                </a:solidFill>
                <a:latin typeface="FangSong" panose="02010609060101010101" pitchFamily="49" charset="-122"/>
                <a:ea typeface="FangSong" panose="02010609060101010101" pitchFamily="49" charset="-122"/>
                <a:cs typeface="Times"/>
                <a:sym typeface="Times"/>
              </a:rPr>
              <a:t>kfctl</a:t>
            </a:r>
            <a:r>
              <a:rPr kumimoji="0" lang="zh-CN" altLang="en-US" sz="3413" b="0" i="0" u="none" strike="noStrike" kern="1200" cap="none" spc="0" normalizeH="0" baseline="0" noProof="0" dirty="0">
                <a:ln>
                  <a:noFill/>
                </a:ln>
                <a:solidFill>
                  <a:prstClr val="black"/>
                </a:solidFill>
                <a:effectLst/>
                <a:uLnTx/>
                <a:uFillTx/>
                <a:latin typeface="FangSong" panose="02010609060101010101" pitchFamily="49" charset="-122"/>
                <a:ea typeface="FangSong" panose="02010609060101010101" pitchFamily="49" charset="-122"/>
                <a:cs typeface="Times"/>
                <a:sym typeface="Times"/>
              </a:rPr>
              <a:t>部署为例</a:t>
            </a:r>
          </a:p>
        </p:txBody>
      </p:sp>
      <p:sp>
        <p:nvSpPr>
          <p:cNvPr id="3" name="文本框 2">
            <a:extLst>
              <a:ext uri="{FF2B5EF4-FFF2-40B4-BE49-F238E27FC236}">
                <a16:creationId xmlns:a16="http://schemas.microsoft.com/office/drawing/2014/main" id="{14BFAEC5-B7AB-ED49-80F7-33AAACE56629}"/>
              </a:ext>
            </a:extLst>
          </p:cNvPr>
          <p:cNvSpPr txBox="1"/>
          <p:nvPr/>
        </p:nvSpPr>
        <p:spPr>
          <a:xfrm>
            <a:off x="176950" y="490454"/>
            <a:ext cx="4844502"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marL="0" marR="0" lvl="0" indent="0" algn="r" defTabSz="1300460" rtl="0" eaLnBrk="1" fontAlgn="auto" latinLnBrk="0" hangingPunct="1">
              <a:lnSpc>
                <a:spcPct val="100000"/>
              </a:lnSpc>
              <a:spcBef>
                <a:spcPts val="0"/>
              </a:spcBef>
              <a:spcAft>
                <a:spcPts val="0"/>
              </a:spcAft>
              <a:buClrTx/>
              <a:buSzTx/>
              <a:buFontTx/>
              <a:buNone/>
              <a:tabLst/>
              <a:defRPr/>
            </a:pPr>
            <a:r>
              <a:rPr lang="zh-CN" altLang="en-US" sz="3413" kern="1200" dirty="0">
                <a:gradFill>
                  <a:gsLst>
                    <a:gs pos="43000">
                      <a:srgbClr val="00A2FF"/>
                    </a:gs>
                    <a:gs pos="100000">
                      <a:srgbClr val="16E7CF"/>
                    </a:gs>
                  </a:gsLst>
                  <a:lin ang="2700000" scaled="0"/>
                </a:gradFill>
                <a:latin typeface="Helvetica Neue Medium"/>
              </a:rPr>
              <a:t>部署方式</a:t>
            </a:r>
            <a:r>
              <a:rPr lang="en-US" altLang="zh-CN" sz="3413" kern="1200" dirty="0">
                <a:gradFill>
                  <a:gsLst>
                    <a:gs pos="43000">
                      <a:srgbClr val="00A2FF"/>
                    </a:gs>
                    <a:gs pos="100000">
                      <a:srgbClr val="16E7CF"/>
                    </a:gs>
                  </a:gsLst>
                  <a:lin ang="2700000" scaled="0"/>
                </a:gradFill>
                <a:latin typeface="Helvetica Neue Medium"/>
              </a:rPr>
              <a:t>-${</a:t>
            </a:r>
            <a:r>
              <a:rPr lang="en-US" altLang="zh-CN" sz="3413" kern="1200" dirty="0">
                <a:gradFill>
                  <a:gsLst>
                    <a:gs pos="43000">
                      <a:srgbClr val="00A2FF"/>
                    </a:gs>
                    <a:gs pos="100000">
                      <a:srgbClr val="16E7CF"/>
                    </a:gs>
                  </a:gsLst>
                  <a:lin ang="2700000" scaled="0"/>
                </a:gradFill>
                <a:latin typeface="Helvetica Neue Medium"/>
                <a:sym typeface="Arial"/>
              </a:rPr>
              <a:t>app}</a:t>
            </a:r>
            <a:r>
              <a:rPr lang="en-US" altLang="zh-CN" sz="3413" kern="1200" dirty="0" err="1">
                <a:gradFill>
                  <a:gsLst>
                    <a:gs pos="43000">
                      <a:srgbClr val="00A2FF"/>
                    </a:gs>
                    <a:gs pos="100000">
                      <a:srgbClr val="16E7CF"/>
                    </a:gs>
                  </a:gsLst>
                  <a:lin ang="2700000" scaled="0"/>
                </a:gradFill>
                <a:latin typeface="Helvetica Neue Medium"/>
                <a:sym typeface="Arial"/>
              </a:rPr>
              <a:t>ctl</a:t>
            </a:r>
            <a:endParaRPr lang="en-US" altLang="zh-CN" sz="3413" kern="1200" dirty="0">
              <a:gradFill>
                <a:gsLst>
                  <a:gs pos="43000">
                    <a:srgbClr val="00A2FF"/>
                  </a:gs>
                  <a:gs pos="100000">
                    <a:srgbClr val="16E7CF"/>
                  </a:gs>
                </a:gsLst>
                <a:lin ang="2700000" scaled="0"/>
              </a:gradFill>
              <a:latin typeface="Helvetica Neue Medium"/>
            </a:endParaRPr>
          </a:p>
        </p:txBody>
      </p:sp>
      <p:pic>
        <p:nvPicPr>
          <p:cNvPr id="4" name="图片 3" descr="卡通人物&#10;&#10;低可信度描述已自动生成">
            <a:extLst>
              <a:ext uri="{FF2B5EF4-FFF2-40B4-BE49-F238E27FC236}">
                <a16:creationId xmlns:a16="http://schemas.microsoft.com/office/drawing/2014/main" id="{64292B3A-91F4-A84F-BAED-627F452BFCE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pic>
        <p:nvPicPr>
          <p:cNvPr id="2" name="图片 1">
            <a:extLst>
              <a:ext uri="{FF2B5EF4-FFF2-40B4-BE49-F238E27FC236}">
                <a16:creationId xmlns:a16="http://schemas.microsoft.com/office/drawing/2014/main" id="{3AEFE845-AF75-514D-A976-5C87D9FB0B66}"/>
              </a:ext>
            </a:extLst>
          </p:cNvPr>
          <p:cNvPicPr>
            <a:picLocks noChangeAspect="1"/>
          </p:cNvPicPr>
          <p:nvPr/>
        </p:nvPicPr>
        <p:blipFill>
          <a:blip r:embed="rId4"/>
          <a:stretch>
            <a:fillRect/>
          </a:stretch>
        </p:blipFill>
        <p:spPr>
          <a:xfrm>
            <a:off x="371241" y="2108694"/>
            <a:ext cx="7986386" cy="5592482"/>
          </a:xfrm>
          <a:prstGeom prst="rect">
            <a:avLst/>
          </a:prstGeom>
        </p:spPr>
      </p:pic>
      <p:pic>
        <p:nvPicPr>
          <p:cNvPr id="7" name="图片 6">
            <a:extLst>
              <a:ext uri="{FF2B5EF4-FFF2-40B4-BE49-F238E27FC236}">
                <a16:creationId xmlns:a16="http://schemas.microsoft.com/office/drawing/2014/main" id="{05E537F8-EDD9-2446-A52E-5313E6381070}"/>
              </a:ext>
            </a:extLst>
          </p:cNvPr>
          <p:cNvPicPr>
            <a:picLocks noChangeAspect="1"/>
          </p:cNvPicPr>
          <p:nvPr/>
        </p:nvPicPr>
        <p:blipFill>
          <a:blip r:embed="rId5"/>
          <a:stretch>
            <a:fillRect/>
          </a:stretch>
        </p:blipFill>
        <p:spPr>
          <a:xfrm>
            <a:off x="8564194" y="2402540"/>
            <a:ext cx="8747315" cy="5109884"/>
          </a:xfrm>
          <a:prstGeom prst="rect">
            <a:avLst/>
          </a:prstGeom>
        </p:spPr>
      </p:pic>
      <p:sp>
        <p:nvSpPr>
          <p:cNvPr id="9" name="文本框 8">
            <a:extLst>
              <a:ext uri="{FF2B5EF4-FFF2-40B4-BE49-F238E27FC236}">
                <a16:creationId xmlns:a16="http://schemas.microsoft.com/office/drawing/2014/main" id="{7D8A0704-1E8D-C842-8B00-77C255AE2C6E}"/>
              </a:ext>
            </a:extLst>
          </p:cNvPr>
          <p:cNvSpPr txBox="1"/>
          <p:nvPr/>
        </p:nvSpPr>
        <p:spPr>
          <a:xfrm>
            <a:off x="3055588" y="7825670"/>
            <a:ext cx="1308846" cy="461665"/>
          </a:xfrm>
          <a:prstGeom prst="rect">
            <a:avLst/>
          </a:prstGeom>
          <a:noFill/>
        </p:spPr>
        <p:txBody>
          <a:bodyPr wrap="square">
            <a:spAutoFit/>
          </a:bodyPr>
          <a:lstStyle/>
          <a:p>
            <a:r>
              <a:rPr lang="en-US" altLang="zh-CN" sz="2400" kern="1200" dirty="0" err="1">
                <a:solidFill>
                  <a:prstClr val="black"/>
                </a:solidFill>
                <a:latin typeface="FangSong" panose="02010609060101010101" pitchFamily="49" charset="-122"/>
                <a:ea typeface="FangSong" panose="02010609060101010101" pitchFamily="49" charset="-122"/>
                <a:cs typeface="Times"/>
                <a:sym typeface="Times"/>
              </a:rPr>
              <a:t>istio</a:t>
            </a:r>
            <a:endParaRPr lang="zh-CN" altLang="en-US" dirty="0"/>
          </a:p>
        </p:txBody>
      </p:sp>
      <p:sp>
        <p:nvSpPr>
          <p:cNvPr id="10" name="文本框 9">
            <a:extLst>
              <a:ext uri="{FF2B5EF4-FFF2-40B4-BE49-F238E27FC236}">
                <a16:creationId xmlns:a16="http://schemas.microsoft.com/office/drawing/2014/main" id="{BB156F1A-0E60-934A-801E-29DE3F77D9EE}"/>
              </a:ext>
            </a:extLst>
          </p:cNvPr>
          <p:cNvSpPr txBox="1"/>
          <p:nvPr/>
        </p:nvSpPr>
        <p:spPr>
          <a:xfrm>
            <a:off x="11975470" y="7825670"/>
            <a:ext cx="1812248" cy="461665"/>
          </a:xfrm>
          <a:prstGeom prst="rect">
            <a:avLst/>
          </a:prstGeom>
          <a:noFill/>
        </p:spPr>
        <p:txBody>
          <a:bodyPr wrap="square">
            <a:spAutoFit/>
          </a:bodyPr>
          <a:lstStyle/>
          <a:p>
            <a:r>
              <a:rPr lang="en-US" altLang="zh-CN" sz="2400" kern="1200" dirty="0" err="1">
                <a:solidFill>
                  <a:prstClr val="black"/>
                </a:solidFill>
                <a:latin typeface="FangSong" panose="02010609060101010101" pitchFamily="49" charset="-122"/>
                <a:ea typeface="FangSong" panose="02010609060101010101" pitchFamily="49" charset="-122"/>
                <a:cs typeface="Times"/>
                <a:sym typeface="Times"/>
              </a:rPr>
              <a:t>kubeflow</a:t>
            </a:r>
            <a:endParaRPr lang="zh-CN" altLang="en-US" dirty="0"/>
          </a:p>
        </p:txBody>
      </p:sp>
    </p:spTree>
    <p:extLst>
      <p:ext uri="{BB962C8B-B14F-4D97-AF65-F5344CB8AC3E}">
        <p14:creationId xmlns:p14="http://schemas.microsoft.com/office/powerpoint/2010/main" val="17926333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文本框 193">
            <a:extLst>
              <a:ext uri="{FF2B5EF4-FFF2-40B4-BE49-F238E27FC236}">
                <a16:creationId xmlns:a16="http://schemas.microsoft.com/office/drawing/2014/main" id="{D3CC03E2-F549-2842-B8FA-6962AFE4D75E}"/>
              </a:ext>
            </a:extLst>
          </p:cNvPr>
          <p:cNvSpPr txBox="1"/>
          <p:nvPr/>
        </p:nvSpPr>
        <p:spPr>
          <a:xfrm>
            <a:off x="176948" y="490455"/>
            <a:ext cx="7869772"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marL="0" marR="0" lvl="0" indent="0" algn="r" defTabSz="1300460" rtl="0" eaLnBrk="1" fontAlgn="auto" latinLnBrk="0" hangingPunct="1">
              <a:lnSpc>
                <a:spcPct val="100000"/>
              </a:lnSpc>
              <a:spcBef>
                <a:spcPts val="0"/>
              </a:spcBef>
              <a:spcAft>
                <a:spcPts val="0"/>
              </a:spcAft>
              <a:buClrTx/>
              <a:buSzTx/>
              <a:buFontTx/>
              <a:buNone/>
              <a:tabLst/>
              <a:defRPr/>
            </a:pPr>
            <a:r>
              <a:rPr kumimoji="0" lang="zh-CN" altLang="en-US"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cs typeface="Helvetica Neue"/>
                <a:sym typeface="Helvetica Neue"/>
              </a:rPr>
              <a:t>基础组件：</a:t>
            </a:r>
            <a:r>
              <a:rPr lang="en-US" altLang="zh-CN" sz="3413" kern="1200" dirty="0">
                <a:gradFill>
                  <a:gsLst>
                    <a:gs pos="43000">
                      <a:srgbClr val="00A2FF"/>
                    </a:gs>
                    <a:gs pos="100000">
                      <a:srgbClr val="16E7CF"/>
                    </a:gs>
                  </a:gsLst>
                  <a:lin ang="2700000" scaled="0"/>
                </a:gradFill>
                <a:latin typeface="Helvetica Neue Medium"/>
              </a:rPr>
              <a:t>Kubernetes-dashboard</a:t>
            </a:r>
            <a:endParaRPr kumimoji="0" lang="en-US" altLang="zh-CN"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ea typeface="Helvetica Neue"/>
              <a:cs typeface="Helvetica Neue"/>
              <a:sym typeface="Helvetica Neue"/>
            </a:endParaRPr>
          </a:p>
        </p:txBody>
      </p:sp>
      <p:pic>
        <p:nvPicPr>
          <p:cNvPr id="195" name="图片 194" descr="卡通人物&#10;&#10;低可信度描述已自动生成">
            <a:extLst>
              <a:ext uri="{FF2B5EF4-FFF2-40B4-BE49-F238E27FC236}">
                <a16:creationId xmlns:a16="http://schemas.microsoft.com/office/drawing/2014/main" id="{E60AB8DE-811E-724C-8E25-186B2348F8A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pic>
        <p:nvPicPr>
          <p:cNvPr id="1028" name="Picture 4" descr="Kubernetes Dashboard UI">
            <a:extLst>
              <a:ext uri="{FF2B5EF4-FFF2-40B4-BE49-F238E27FC236}">
                <a16:creationId xmlns:a16="http://schemas.microsoft.com/office/drawing/2014/main" id="{859AD0CF-7BFA-9E41-9126-5325930F282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08800" y="1187783"/>
            <a:ext cx="12075839" cy="7220120"/>
          </a:xfrm>
          <a:prstGeom prst="rect">
            <a:avLst/>
          </a:prstGeom>
          <a:noFill/>
          <a:extLst>
            <a:ext uri="{909E8E84-426E-40DD-AFC4-6F175D3DCCD1}">
              <a14:hiddenFill xmlns:a14="http://schemas.microsoft.com/office/drawing/2010/main">
                <a:solidFill>
                  <a:srgbClr val="FFFFFF"/>
                </a:solidFill>
              </a14:hiddenFill>
            </a:ext>
          </a:extLst>
        </p:spPr>
      </p:pic>
      <p:sp>
        <p:nvSpPr>
          <p:cNvPr id="10" name="文本框 9">
            <a:extLst>
              <a:ext uri="{FF2B5EF4-FFF2-40B4-BE49-F238E27FC236}">
                <a16:creationId xmlns:a16="http://schemas.microsoft.com/office/drawing/2014/main" id="{03E4FB74-4160-934C-BEC7-80F1FF8FA21A}"/>
              </a:ext>
            </a:extLst>
          </p:cNvPr>
          <p:cNvSpPr txBox="1"/>
          <p:nvPr/>
        </p:nvSpPr>
        <p:spPr>
          <a:xfrm>
            <a:off x="2231136" y="8170392"/>
            <a:ext cx="9290304" cy="14369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L="342900" indent="-342900" algn="l">
              <a:lnSpc>
                <a:spcPct val="200000"/>
              </a:lnSpc>
              <a:buFont typeface="Arial" panose="020B0604020202020204" pitchFamily="34" charset="0"/>
              <a:buChar char="•"/>
            </a:pPr>
            <a:r>
              <a:rPr lang="en" altLang="zh-CN" dirty="0" err="1">
                <a:latin typeface="FangSong" panose="02010609060101010101" pitchFamily="49" charset="-122"/>
                <a:ea typeface="FangSong" panose="02010609060101010101" pitchFamily="49" charset="-122"/>
              </a:rPr>
              <a:t>kubernetes</a:t>
            </a:r>
            <a:r>
              <a:rPr lang="en" altLang="zh-CN" dirty="0">
                <a:latin typeface="FangSong" panose="02010609060101010101" pitchFamily="49" charset="-122"/>
                <a:ea typeface="FangSong" panose="02010609060101010101" pitchFamily="49" charset="-122"/>
              </a:rPr>
              <a:t>-dashboard</a:t>
            </a:r>
            <a:endParaRPr lang="en-US" altLang="zh-CN" dirty="0">
              <a:latin typeface="FangSong" panose="02010609060101010101" pitchFamily="49" charset="-122"/>
              <a:ea typeface="FangSong" panose="02010609060101010101" pitchFamily="49" charset="-122"/>
            </a:endParaRPr>
          </a:p>
          <a:p>
            <a:pPr marL="342900" indent="-342900" algn="l">
              <a:lnSpc>
                <a:spcPct val="200000"/>
              </a:lnSpc>
              <a:buFont typeface="Arial" panose="020B0604020202020204" pitchFamily="34" charset="0"/>
              <a:buChar char="•"/>
            </a:pPr>
            <a:r>
              <a:rPr lang="en" altLang="zh-CN" dirty="0">
                <a:latin typeface="FangSong" panose="02010609060101010101" pitchFamily="49" charset="-122"/>
                <a:ea typeface="FangSong" panose="02010609060101010101" pitchFamily="49" charset="-122"/>
              </a:rPr>
              <a:t>metrics-scraper</a:t>
            </a:r>
            <a:endParaRPr lang="zh-CN" altLang="en-US" dirty="0">
              <a:latin typeface="FangSong" panose="02010609060101010101" pitchFamily="49" charset="-122"/>
              <a:ea typeface="FangSong" panose="02010609060101010101" pitchFamily="49" charset="-122"/>
            </a:endParaRPr>
          </a:p>
        </p:txBody>
      </p:sp>
      <p:sp>
        <p:nvSpPr>
          <p:cNvPr id="3" name="文本框 2">
            <a:extLst>
              <a:ext uri="{FF2B5EF4-FFF2-40B4-BE49-F238E27FC236}">
                <a16:creationId xmlns:a16="http://schemas.microsoft.com/office/drawing/2014/main" id="{F46DEBCB-621A-7F44-AE95-8D43BBDE9A86}"/>
              </a:ext>
            </a:extLst>
          </p:cNvPr>
          <p:cNvSpPr txBox="1"/>
          <p:nvPr/>
        </p:nvSpPr>
        <p:spPr>
          <a:xfrm>
            <a:off x="12449681" y="8869269"/>
            <a:ext cx="2228174"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altLang="zh-CN" sz="2400" b="1" i="0" u="none" strike="noStrike" cap="none" spc="0" normalizeH="0" baseline="0" dirty="0">
                <a:ln>
                  <a:noFill/>
                </a:ln>
                <a:solidFill>
                  <a:srgbClr val="000000"/>
                </a:solidFill>
                <a:effectLst/>
                <a:uFillTx/>
                <a:latin typeface="Helvetica Neue"/>
                <a:ea typeface="Helvetica Neue"/>
                <a:cs typeface="Helvetica Neue"/>
                <a:sym typeface="Helvetica Neue"/>
              </a:rPr>
              <a:t>+</a:t>
            </a:r>
            <a:r>
              <a:rPr kumimoji="0" lang="zh-CN" altLang="en-US" sz="2400" b="1" i="0" u="none" strike="noStrike" cap="none" spc="0" normalizeH="0" baseline="0" dirty="0">
                <a:ln>
                  <a:noFill/>
                </a:ln>
                <a:solidFill>
                  <a:srgbClr val="000000"/>
                </a:solidFill>
                <a:effectLst/>
                <a:uFillTx/>
                <a:latin typeface="Helvetica Neue"/>
                <a:ea typeface="Helvetica Neue"/>
                <a:cs typeface="Helvetica Neue"/>
                <a:sym typeface="Helvetica Neue"/>
              </a:rPr>
              <a:t> 使用方法演示</a:t>
            </a:r>
          </a:p>
        </p:txBody>
      </p:sp>
    </p:spTree>
    <p:extLst>
      <p:ext uri="{BB962C8B-B14F-4D97-AF65-F5344CB8AC3E}">
        <p14:creationId xmlns:p14="http://schemas.microsoft.com/office/powerpoint/2010/main" val="1862265513"/>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F66AF0A7-21C1-3441-A1F1-99FBC86BAB8E}"/>
              </a:ext>
            </a:extLst>
          </p:cNvPr>
          <p:cNvSpPr txBox="1"/>
          <p:nvPr/>
        </p:nvSpPr>
        <p:spPr>
          <a:xfrm>
            <a:off x="176948" y="490454"/>
            <a:ext cx="7138251"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marL="0" marR="0" lvl="0" indent="0" algn="r" defTabSz="1300460" rtl="0" eaLnBrk="1" fontAlgn="auto" latinLnBrk="0" hangingPunct="1">
              <a:lnSpc>
                <a:spcPct val="100000"/>
              </a:lnSpc>
              <a:spcBef>
                <a:spcPts val="0"/>
              </a:spcBef>
              <a:spcAft>
                <a:spcPts val="0"/>
              </a:spcAft>
              <a:buClrTx/>
              <a:buSzTx/>
              <a:buFontTx/>
              <a:buNone/>
              <a:tabLst/>
              <a:defRPr/>
            </a:pPr>
            <a:r>
              <a:rPr kumimoji="0" lang="zh-CN" altLang="en-US"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cs typeface="Helvetica Neue"/>
                <a:sym typeface="Helvetica Neue"/>
              </a:rPr>
              <a:t>基础组件：</a:t>
            </a:r>
            <a:r>
              <a:rPr kumimoji="0" lang="en-US" altLang="zh-CN"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ea typeface="Helvetica Neue"/>
                <a:cs typeface="Helvetica Neue"/>
                <a:sym typeface="Helvetica Neue"/>
              </a:rPr>
              <a:t>p</a:t>
            </a:r>
            <a:r>
              <a:rPr kumimoji="0" lang="en-US" altLang="zh-CN" sz="3413" b="1" i="0" u="none" strike="noStrike" kern="1200" cap="none" spc="0" normalizeH="0" baseline="0" noProof="0" dirty="0" err="1">
                <a:ln>
                  <a:noFill/>
                </a:ln>
                <a:gradFill>
                  <a:gsLst>
                    <a:gs pos="43000">
                      <a:srgbClr val="00A2FF"/>
                    </a:gs>
                    <a:gs pos="100000">
                      <a:srgbClr val="16E7CF"/>
                    </a:gs>
                  </a:gsLst>
                  <a:lin ang="2700000" scaled="0"/>
                </a:gradFill>
                <a:effectLst/>
                <a:uLnTx/>
                <a:uFillTx/>
                <a:latin typeface="Helvetica Neue Medium"/>
                <a:ea typeface="Helvetica Neue"/>
                <a:cs typeface="Helvetica Neue"/>
                <a:sym typeface="Helvetica Neue"/>
              </a:rPr>
              <a:t>rometheus</a:t>
            </a:r>
            <a:r>
              <a:rPr kumimoji="0" lang="en-US" altLang="zh-CN"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ea typeface="Helvetica Neue"/>
                <a:cs typeface="Helvetica Neue"/>
                <a:sym typeface="Helvetica Neue"/>
              </a:rPr>
              <a:t>/</a:t>
            </a:r>
            <a:r>
              <a:rPr kumimoji="0" lang="en-US" altLang="zh-CN" sz="3413" b="1" i="0" u="none" strike="noStrike" kern="1200" cap="none" spc="0" normalizeH="0" baseline="0" noProof="0" dirty="0" err="1">
                <a:ln>
                  <a:noFill/>
                </a:ln>
                <a:gradFill>
                  <a:gsLst>
                    <a:gs pos="43000">
                      <a:srgbClr val="00A2FF"/>
                    </a:gs>
                    <a:gs pos="100000">
                      <a:srgbClr val="16E7CF"/>
                    </a:gs>
                  </a:gsLst>
                  <a:lin ang="2700000" scaled="0"/>
                </a:gradFill>
                <a:effectLst/>
                <a:uLnTx/>
                <a:uFillTx/>
                <a:latin typeface="Helvetica Neue Medium"/>
                <a:ea typeface="Helvetica Neue"/>
                <a:cs typeface="Helvetica Neue"/>
                <a:sym typeface="Helvetica Neue"/>
              </a:rPr>
              <a:t>grafana</a:t>
            </a:r>
            <a:endParaRPr kumimoji="0" lang="en-US" altLang="zh-CN"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ea typeface="Helvetica Neue"/>
              <a:cs typeface="Helvetica Neue"/>
              <a:sym typeface="Helvetica Neue"/>
            </a:endParaRPr>
          </a:p>
        </p:txBody>
      </p:sp>
      <p:pic>
        <p:nvPicPr>
          <p:cNvPr id="5" name="图片 4" descr="卡通人物&#10;&#10;低可信度描述已自动生成">
            <a:extLst>
              <a:ext uri="{FF2B5EF4-FFF2-40B4-BE49-F238E27FC236}">
                <a16:creationId xmlns:a16="http://schemas.microsoft.com/office/drawing/2014/main" id="{C05D12B8-707F-9E4C-A24D-171E979684F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pic>
        <p:nvPicPr>
          <p:cNvPr id="3" name="图片 2">
            <a:extLst>
              <a:ext uri="{FF2B5EF4-FFF2-40B4-BE49-F238E27FC236}">
                <a16:creationId xmlns:a16="http://schemas.microsoft.com/office/drawing/2014/main" id="{09C4D6A8-485E-B947-B069-C38B6A8FF9C6}"/>
              </a:ext>
            </a:extLst>
          </p:cNvPr>
          <p:cNvPicPr>
            <a:picLocks noChangeAspect="1"/>
          </p:cNvPicPr>
          <p:nvPr/>
        </p:nvPicPr>
        <p:blipFill>
          <a:blip r:embed="rId4"/>
          <a:stretch>
            <a:fillRect/>
          </a:stretch>
        </p:blipFill>
        <p:spPr>
          <a:xfrm>
            <a:off x="1720311" y="1612304"/>
            <a:ext cx="13621585" cy="8141296"/>
          </a:xfrm>
          <a:prstGeom prst="rect">
            <a:avLst/>
          </a:prstGeom>
        </p:spPr>
      </p:pic>
    </p:spTree>
    <p:extLst>
      <p:ext uri="{BB962C8B-B14F-4D97-AF65-F5344CB8AC3E}">
        <p14:creationId xmlns:p14="http://schemas.microsoft.com/office/powerpoint/2010/main" val="1737098520"/>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83F3E19A-D753-DB42-9684-C61D320B98E9}"/>
              </a:ext>
            </a:extLst>
          </p:cNvPr>
          <p:cNvSpPr txBox="1"/>
          <p:nvPr/>
        </p:nvSpPr>
        <p:spPr>
          <a:xfrm>
            <a:off x="176948" y="490454"/>
            <a:ext cx="7138251"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marL="0" marR="0" lvl="0" indent="0" algn="r" defTabSz="1300460" rtl="0" eaLnBrk="1" fontAlgn="auto" latinLnBrk="0" hangingPunct="1">
              <a:lnSpc>
                <a:spcPct val="100000"/>
              </a:lnSpc>
              <a:spcBef>
                <a:spcPts val="0"/>
              </a:spcBef>
              <a:spcAft>
                <a:spcPts val="0"/>
              </a:spcAft>
              <a:buClrTx/>
              <a:buSzTx/>
              <a:buFontTx/>
              <a:buNone/>
              <a:tabLst/>
              <a:defRPr/>
            </a:pPr>
            <a:r>
              <a:rPr kumimoji="0" lang="zh-CN" altLang="en-US"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cs typeface="Helvetica Neue"/>
                <a:sym typeface="Helvetica Neue"/>
              </a:rPr>
              <a:t>基础组件：</a:t>
            </a:r>
            <a:r>
              <a:rPr kumimoji="0" lang="en-US" altLang="zh-CN"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ea typeface="Helvetica Neue"/>
                <a:cs typeface="Helvetica Neue"/>
                <a:sym typeface="Helvetica Neue"/>
              </a:rPr>
              <a:t>p</a:t>
            </a:r>
            <a:r>
              <a:rPr kumimoji="0" lang="en-US" altLang="zh-CN" sz="3413" b="1" i="0" u="none" strike="noStrike" kern="1200" cap="none" spc="0" normalizeH="0" baseline="0" noProof="0" dirty="0" err="1">
                <a:ln>
                  <a:noFill/>
                </a:ln>
                <a:gradFill>
                  <a:gsLst>
                    <a:gs pos="43000">
                      <a:srgbClr val="00A2FF"/>
                    </a:gs>
                    <a:gs pos="100000">
                      <a:srgbClr val="16E7CF"/>
                    </a:gs>
                  </a:gsLst>
                  <a:lin ang="2700000" scaled="0"/>
                </a:gradFill>
                <a:effectLst/>
                <a:uLnTx/>
                <a:uFillTx/>
                <a:latin typeface="Helvetica Neue Medium"/>
                <a:ea typeface="Helvetica Neue"/>
                <a:cs typeface="Helvetica Neue"/>
                <a:sym typeface="Helvetica Neue"/>
              </a:rPr>
              <a:t>rometheus</a:t>
            </a:r>
            <a:r>
              <a:rPr kumimoji="0" lang="en-US" altLang="zh-CN"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ea typeface="Helvetica Neue"/>
                <a:cs typeface="Helvetica Neue"/>
                <a:sym typeface="Helvetica Neue"/>
              </a:rPr>
              <a:t>/</a:t>
            </a:r>
            <a:r>
              <a:rPr kumimoji="0" lang="en-US" altLang="zh-CN" sz="3413" b="1" i="0" u="none" strike="noStrike" kern="1200" cap="none" spc="0" normalizeH="0" baseline="0" noProof="0" dirty="0" err="1">
                <a:ln>
                  <a:noFill/>
                </a:ln>
                <a:gradFill>
                  <a:gsLst>
                    <a:gs pos="43000">
                      <a:srgbClr val="00A2FF"/>
                    </a:gs>
                    <a:gs pos="100000">
                      <a:srgbClr val="16E7CF"/>
                    </a:gs>
                  </a:gsLst>
                  <a:lin ang="2700000" scaled="0"/>
                </a:gradFill>
                <a:effectLst/>
                <a:uLnTx/>
                <a:uFillTx/>
                <a:latin typeface="Helvetica Neue Medium"/>
                <a:ea typeface="Helvetica Neue"/>
                <a:cs typeface="Helvetica Neue"/>
                <a:sym typeface="Helvetica Neue"/>
              </a:rPr>
              <a:t>grafana</a:t>
            </a:r>
            <a:endParaRPr kumimoji="0" lang="en-US" altLang="zh-CN"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ea typeface="Helvetica Neue"/>
              <a:cs typeface="Helvetica Neue"/>
              <a:sym typeface="Helvetica Neue"/>
            </a:endParaRPr>
          </a:p>
        </p:txBody>
      </p:sp>
      <p:pic>
        <p:nvPicPr>
          <p:cNvPr id="6" name="图片 5" descr="卡通人物&#10;&#10;低可信度描述已自动生成">
            <a:extLst>
              <a:ext uri="{FF2B5EF4-FFF2-40B4-BE49-F238E27FC236}">
                <a16:creationId xmlns:a16="http://schemas.microsoft.com/office/drawing/2014/main" id="{6669A0ED-4A65-4F4A-86AE-357F6CC7B87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pic>
        <p:nvPicPr>
          <p:cNvPr id="2050" name="Picture 2">
            <a:extLst>
              <a:ext uri="{FF2B5EF4-FFF2-40B4-BE49-F238E27FC236}">
                <a16:creationId xmlns:a16="http://schemas.microsoft.com/office/drawing/2014/main" id="{4974D834-FDB2-A843-B59C-51B88F50EE6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0081" y="1968284"/>
            <a:ext cx="11451154" cy="6669437"/>
          </a:xfrm>
          <a:prstGeom prst="rect">
            <a:avLst/>
          </a:prstGeom>
          <a:noFill/>
          <a:extLst>
            <a:ext uri="{909E8E84-426E-40DD-AFC4-6F175D3DCCD1}">
              <a14:hiddenFill xmlns:a14="http://schemas.microsoft.com/office/drawing/2010/main">
                <a:solidFill>
                  <a:srgbClr val="FFFFFF"/>
                </a:solidFill>
              </a14:hiddenFill>
            </a:ext>
          </a:extLst>
        </p:spPr>
      </p:pic>
      <p:sp>
        <p:nvSpPr>
          <p:cNvPr id="7" name="文本框 6">
            <a:extLst>
              <a:ext uri="{FF2B5EF4-FFF2-40B4-BE49-F238E27FC236}">
                <a16:creationId xmlns:a16="http://schemas.microsoft.com/office/drawing/2014/main" id="{9C8E1069-6E81-2845-878D-CCB529BED800}"/>
              </a:ext>
            </a:extLst>
          </p:cNvPr>
          <p:cNvSpPr txBox="1"/>
          <p:nvPr/>
        </p:nvSpPr>
        <p:spPr>
          <a:xfrm>
            <a:off x="12720100" y="4091970"/>
            <a:ext cx="8671034" cy="156966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L="0" marR="0" lvl="0" indent="0" algn="l" defTabSz="584200" rtl="0" eaLnBrk="1" fontAlgn="auto" latinLnBrk="0" hangingPunct="0">
              <a:lnSpc>
                <a:spcPct val="100000"/>
              </a:lnSpc>
              <a:spcBef>
                <a:spcPts val="0"/>
              </a:spcBef>
              <a:spcAft>
                <a:spcPts val="0"/>
              </a:spcAft>
              <a:buClrTx/>
              <a:buSzTx/>
              <a:buFontTx/>
              <a:buNone/>
              <a:tabLst/>
              <a:defRPr/>
            </a:pPr>
            <a:r>
              <a:rPr kumimoji="0" lang="en" altLang="zh-CN" sz="2400" b="1"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sym typeface="Helvetica Neue"/>
              </a:rPr>
              <a:t>Annotations</a:t>
            </a:r>
            <a:r>
              <a:rPr kumimoji="0" lang="zh-CN" altLang="en-US" sz="2400" b="1"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sym typeface="Helvetica Neue"/>
              </a:rPr>
              <a:t>：</a:t>
            </a:r>
            <a:endParaRPr kumimoji="0" lang="en" altLang="zh-CN" sz="2400" b="1"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sym typeface="Helvetica Neue"/>
            </a:endParaRPr>
          </a:p>
          <a:p>
            <a:pPr marL="0" marR="0" lvl="0" indent="0" algn="l" defTabSz="584200" rtl="0" eaLnBrk="1" fontAlgn="auto" latinLnBrk="0" hangingPunct="0">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sym typeface="Helvetica Neue"/>
              </a:rPr>
              <a:t>  </a:t>
            </a:r>
            <a:r>
              <a:rPr kumimoji="0" lang="en" altLang="zh-CN" sz="2400" b="1"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sym typeface="Helvetica Neue"/>
              </a:rPr>
              <a:t>"</a:t>
            </a:r>
            <a:r>
              <a:rPr kumimoji="0" lang="en" altLang="zh-CN" sz="2400" b="1" i="0" u="none" strike="noStrike" kern="0" cap="none" spc="0" normalizeH="0" baseline="0" noProof="0" dirty="0" err="1">
                <a:ln>
                  <a:noFill/>
                </a:ln>
                <a:solidFill>
                  <a:srgbClr val="000000"/>
                </a:solidFill>
                <a:effectLst/>
                <a:uLnTx/>
                <a:uFillTx/>
                <a:latin typeface="FangSong" panose="02010609060101010101" pitchFamily="49" charset="-122"/>
                <a:ea typeface="FangSong" panose="02010609060101010101" pitchFamily="49" charset="-122"/>
                <a:sym typeface="Helvetica Neue"/>
              </a:rPr>
              <a:t>prometheus.io</a:t>
            </a:r>
            <a:r>
              <a:rPr kumimoji="0" lang="en" altLang="zh-CN" sz="2400" b="1"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sym typeface="Helvetica Neue"/>
              </a:rPr>
              <a:t>/scrape": "true", </a:t>
            </a:r>
          </a:p>
          <a:p>
            <a:pPr marL="0" marR="0" lvl="0" indent="0" algn="l" defTabSz="584200" rtl="0" eaLnBrk="1" fontAlgn="auto" latinLnBrk="0" hangingPunct="0">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sym typeface="Helvetica Neue"/>
              </a:rPr>
              <a:t>  </a:t>
            </a:r>
            <a:r>
              <a:rPr kumimoji="0" lang="en" altLang="zh-CN" sz="2400" b="1"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sym typeface="Helvetica Neue"/>
              </a:rPr>
              <a:t>"</a:t>
            </a:r>
            <a:r>
              <a:rPr kumimoji="0" lang="en" altLang="zh-CN" sz="2400" b="1" i="0" u="none" strike="noStrike" kern="0" cap="none" spc="0" normalizeH="0" baseline="0" noProof="0" dirty="0" err="1">
                <a:ln>
                  <a:noFill/>
                </a:ln>
                <a:solidFill>
                  <a:srgbClr val="000000"/>
                </a:solidFill>
                <a:effectLst/>
                <a:uLnTx/>
                <a:uFillTx/>
                <a:latin typeface="FangSong" panose="02010609060101010101" pitchFamily="49" charset="-122"/>
                <a:ea typeface="FangSong" panose="02010609060101010101" pitchFamily="49" charset="-122"/>
                <a:sym typeface="Helvetica Neue"/>
              </a:rPr>
              <a:t>prometheus.io</a:t>
            </a:r>
            <a:r>
              <a:rPr kumimoji="0" lang="en" altLang="zh-CN" sz="2400" b="1"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sym typeface="Helvetica Neue"/>
              </a:rPr>
              <a:t>/port": 'xxx’ </a:t>
            </a:r>
          </a:p>
          <a:p>
            <a:pPr marL="0" marR="0" lvl="0" indent="0" algn="l" defTabSz="584200" rtl="0" eaLnBrk="1" fontAlgn="auto" latinLnBrk="0" hangingPunct="0">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sym typeface="Helvetica Neue"/>
              </a:rPr>
              <a:t>  </a:t>
            </a:r>
            <a:r>
              <a:rPr kumimoji="0" lang="en" altLang="zh-CN" sz="2400" b="1"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sym typeface="Helvetica Neue"/>
              </a:rPr>
              <a:t>"</a:t>
            </a:r>
            <a:r>
              <a:rPr kumimoji="0" lang="en" altLang="zh-CN" sz="2400" b="1" i="0" u="none" strike="noStrike" kern="0" cap="none" spc="0" normalizeH="0" baseline="0" noProof="0" dirty="0" err="1">
                <a:ln>
                  <a:noFill/>
                </a:ln>
                <a:solidFill>
                  <a:srgbClr val="000000"/>
                </a:solidFill>
                <a:effectLst/>
                <a:uLnTx/>
                <a:uFillTx/>
                <a:latin typeface="FangSong" panose="02010609060101010101" pitchFamily="49" charset="-122"/>
                <a:ea typeface="FangSong" panose="02010609060101010101" pitchFamily="49" charset="-122"/>
                <a:sym typeface="Helvetica Neue"/>
              </a:rPr>
              <a:t>prometheus.io</a:t>
            </a:r>
            <a:r>
              <a:rPr kumimoji="0" lang="en" altLang="zh-CN" sz="2400" b="1"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sym typeface="Helvetica Neue"/>
              </a:rPr>
              <a:t>/path": 'xxx'</a:t>
            </a:r>
            <a:endParaRPr kumimoji="0" lang="zh-CN" altLang="en-US" sz="2400" b="1"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sym typeface="Helvetica Neue"/>
            </a:endParaRPr>
          </a:p>
        </p:txBody>
      </p:sp>
    </p:spTree>
    <p:extLst>
      <p:ext uri="{BB962C8B-B14F-4D97-AF65-F5344CB8AC3E}">
        <p14:creationId xmlns:p14="http://schemas.microsoft.com/office/powerpoint/2010/main" val="1322176521"/>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image">
            <a:extLst>
              <a:ext uri="{FF2B5EF4-FFF2-40B4-BE49-F238E27FC236}">
                <a16:creationId xmlns:a16="http://schemas.microsoft.com/office/drawing/2014/main" id="{4A6393D5-605B-0443-A15A-07D34EDACFA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6887" y="971953"/>
            <a:ext cx="14326488" cy="8753177"/>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
            <a:extLst>
              <a:ext uri="{FF2B5EF4-FFF2-40B4-BE49-F238E27FC236}">
                <a16:creationId xmlns:a16="http://schemas.microsoft.com/office/drawing/2014/main" id="{254A4279-7F0C-624A-BC94-F452EA8BB886}"/>
              </a:ext>
            </a:extLst>
          </p:cNvPr>
          <p:cNvSpPr txBox="1"/>
          <p:nvPr/>
        </p:nvSpPr>
        <p:spPr>
          <a:xfrm>
            <a:off x="176950" y="490454"/>
            <a:ext cx="3243583"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marL="0" marR="0" lvl="0" indent="0" algn="r" defTabSz="1300460" rtl="0" eaLnBrk="1" fontAlgn="auto" latinLnBrk="0" hangingPunct="1">
              <a:lnSpc>
                <a:spcPct val="100000"/>
              </a:lnSpc>
              <a:spcBef>
                <a:spcPts val="0"/>
              </a:spcBef>
              <a:spcAft>
                <a:spcPts val="0"/>
              </a:spcAft>
              <a:buClrTx/>
              <a:buSzTx/>
              <a:buFontTx/>
              <a:buNone/>
              <a:tabLst/>
              <a:defRPr/>
            </a:pPr>
            <a:r>
              <a:rPr kumimoji="0" lang="zh-CN" altLang="en-US"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cs typeface="Helvetica Neue"/>
                <a:sym typeface="Helvetica Neue"/>
              </a:rPr>
              <a:t>组件和作用</a:t>
            </a:r>
            <a:endParaRPr kumimoji="0" lang="en-US" altLang="zh-CN"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ea typeface="Helvetica Neue"/>
              <a:cs typeface="Helvetica Neue"/>
              <a:sym typeface="Helvetica Neue"/>
            </a:endParaRPr>
          </a:p>
        </p:txBody>
      </p:sp>
      <p:pic>
        <p:nvPicPr>
          <p:cNvPr id="5" name="图片 4" descr="卡通人物&#10;&#10;低可信度描述已自动生成">
            <a:extLst>
              <a:ext uri="{FF2B5EF4-FFF2-40B4-BE49-F238E27FC236}">
                <a16:creationId xmlns:a16="http://schemas.microsoft.com/office/drawing/2014/main" id="{09B78652-D65E-684F-8193-48647A28CAB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spTree>
    <p:extLst>
      <p:ext uri="{BB962C8B-B14F-4D97-AF65-F5344CB8AC3E}">
        <p14:creationId xmlns:p14="http://schemas.microsoft.com/office/powerpoint/2010/main" val="1302604712"/>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8E569E69-97F3-6F4B-92E6-0063952183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4062" y="1807108"/>
            <a:ext cx="15353200" cy="7173965"/>
          </a:xfrm>
          <a:prstGeom prst="rect">
            <a:avLst/>
          </a:prstGeom>
        </p:spPr>
      </p:pic>
      <p:sp>
        <p:nvSpPr>
          <p:cNvPr id="5" name="文本框 4">
            <a:extLst>
              <a:ext uri="{FF2B5EF4-FFF2-40B4-BE49-F238E27FC236}">
                <a16:creationId xmlns:a16="http://schemas.microsoft.com/office/drawing/2014/main" id="{83F3E19A-D753-DB42-9684-C61D320B98E9}"/>
              </a:ext>
            </a:extLst>
          </p:cNvPr>
          <p:cNvSpPr txBox="1"/>
          <p:nvPr/>
        </p:nvSpPr>
        <p:spPr>
          <a:xfrm>
            <a:off x="176948" y="490454"/>
            <a:ext cx="7138251"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marL="0" marR="0" lvl="0" indent="0" algn="r" defTabSz="1300460" rtl="0" eaLnBrk="1" fontAlgn="auto" latinLnBrk="0" hangingPunct="1">
              <a:lnSpc>
                <a:spcPct val="100000"/>
              </a:lnSpc>
              <a:spcBef>
                <a:spcPts val="0"/>
              </a:spcBef>
              <a:spcAft>
                <a:spcPts val="0"/>
              </a:spcAft>
              <a:buClrTx/>
              <a:buSzTx/>
              <a:buFontTx/>
              <a:buNone/>
              <a:tabLst/>
              <a:defRPr/>
            </a:pPr>
            <a:r>
              <a:rPr kumimoji="0" lang="zh-CN" altLang="en-US"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cs typeface="Helvetica Neue"/>
                <a:sym typeface="Helvetica Neue"/>
              </a:rPr>
              <a:t>基础组件：</a:t>
            </a:r>
            <a:r>
              <a:rPr kumimoji="0" lang="en-US" altLang="zh-CN"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ea typeface="Helvetica Neue"/>
                <a:cs typeface="Helvetica Neue"/>
                <a:sym typeface="Helvetica Neue"/>
              </a:rPr>
              <a:t>p</a:t>
            </a:r>
            <a:r>
              <a:rPr kumimoji="0" lang="en-US" altLang="zh-CN" sz="3413" b="1" i="0" u="none" strike="noStrike" kern="1200" cap="none" spc="0" normalizeH="0" baseline="0" noProof="0" dirty="0" err="1">
                <a:ln>
                  <a:noFill/>
                </a:ln>
                <a:gradFill>
                  <a:gsLst>
                    <a:gs pos="43000">
                      <a:srgbClr val="00A2FF"/>
                    </a:gs>
                    <a:gs pos="100000">
                      <a:srgbClr val="16E7CF"/>
                    </a:gs>
                  </a:gsLst>
                  <a:lin ang="2700000" scaled="0"/>
                </a:gradFill>
                <a:effectLst/>
                <a:uLnTx/>
                <a:uFillTx/>
                <a:latin typeface="Helvetica Neue Medium"/>
                <a:ea typeface="Helvetica Neue"/>
                <a:cs typeface="Helvetica Neue"/>
                <a:sym typeface="Helvetica Neue"/>
              </a:rPr>
              <a:t>rometheus</a:t>
            </a:r>
            <a:r>
              <a:rPr kumimoji="0" lang="en-US" altLang="zh-CN"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ea typeface="Helvetica Neue"/>
                <a:cs typeface="Helvetica Neue"/>
                <a:sym typeface="Helvetica Neue"/>
              </a:rPr>
              <a:t>/</a:t>
            </a:r>
            <a:r>
              <a:rPr kumimoji="0" lang="en-US" altLang="zh-CN" sz="3413" b="1" i="0" u="none" strike="noStrike" kern="1200" cap="none" spc="0" normalizeH="0" baseline="0" noProof="0" dirty="0" err="1">
                <a:ln>
                  <a:noFill/>
                </a:ln>
                <a:gradFill>
                  <a:gsLst>
                    <a:gs pos="43000">
                      <a:srgbClr val="00A2FF"/>
                    </a:gs>
                    <a:gs pos="100000">
                      <a:srgbClr val="16E7CF"/>
                    </a:gs>
                  </a:gsLst>
                  <a:lin ang="2700000" scaled="0"/>
                </a:gradFill>
                <a:effectLst/>
                <a:uLnTx/>
                <a:uFillTx/>
                <a:latin typeface="Helvetica Neue Medium"/>
                <a:ea typeface="Helvetica Neue"/>
                <a:cs typeface="Helvetica Neue"/>
                <a:sym typeface="Helvetica Neue"/>
              </a:rPr>
              <a:t>grafana</a:t>
            </a:r>
            <a:endParaRPr kumimoji="0" lang="en-US" altLang="zh-CN"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ea typeface="Helvetica Neue"/>
              <a:cs typeface="Helvetica Neue"/>
              <a:sym typeface="Helvetica Neue"/>
            </a:endParaRPr>
          </a:p>
        </p:txBody>
      </p:sp>
      <p:pic>
        <p:nvPicPr>
          <p:cNvPr id="6" name="图片 5" descr="卡通人物&#10;&#10;低可信度描述已自动生成">
            <a:extLst>
              <a:ext uri="{FF2B5EF4-FFF2-40B4-BE49-F238E27FC236}">
                <a16:creationId xmlns:a16="http://schemas.microsoft.com/office/drawing/2014/main" id="{6669A0ED-4A65-4F4A-86AE-357F6CC7B87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sp>
        <p:nvSpPr>
          <p:cNvPr id="2" name="文本框 1">
            <a:extLst>
              <a:ext uri="{FF2B5EF4-FFF2-40B4-BE49-F238E27FC236}">
                <a16:creationId xmlns:a16="http://schemas.microsoft.com/office/drawing/2014/main" id="{6DD35090-371F-BC49-BCDB-A3437376DD81}"/>
              </a:ext>
            </a:extLst>
          </p:cNvPr>
          <p:cNvSpPr txBox="1"/>
          <p:nvPr/>
        </p:nvSpPr>
        <p:spPr>
          <a:xfrm>
            <a:off x="1497285" y="9128475"/>
            <a:ext cx="13340190"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kumimoji="0" lang="zh-CN" altLang="en-US" sz="2400" b="1" i="0" u="none" strike="noStrike" cap="none" spc="0" normalizeH="0" baseline="0" dirty="0">
                <a:ln>
                  <a:noFill/>
                </a:ln>
                <a:solidFill>
                  <a:srgbClr val="000000"/>
                </a:solidFill>
                <a:effectLst/>
                <a:uFillTx/>
                <a:latin typeface="Helvetica Neue"/>
                <a:ea typeface="Helvetica Neue"/>
                <a:cs typeface="Helvetica Neue"/>
                <a:sym typeface="Helvetica Neue"/>
              </a:rPr>
              <a:t>机器</a:t>
            </a:r>
            <a:r>
              <a:rPr kumimoji="0" lang="en-US" altLang="zh-CN" sz="2400" b="1" i="0" u="none" strike="noStrike" cap="none" spc="0" normalizeH="0" baseline="0" dirty="0">
                <a:ln>
                  <a:noFill/>
                </a:ln>
                <a:solidFill>
                  <a:srgbClr val="000000"/>
                </a:solidFill>
                <a:effectLst/>
                <a:uFillTx/>
                <a:latin typeface="Helvetica Neue"/>
                <a:ea typeface="Helvetica Neue"/>
                <a:cs typeface="Helvetica Neue"/>
                <a:sym typeface="Helvetica Neue"/>
              </a:rPr>
              <a:t>+</a:t>
            </a:r>
            <a:r>
              <a:rPr kumimoji="0" lang="zh-CN" altLang="en-US" sz="2400" b="1" i="0" u="none" strike="noStrike" cap="none" spc="0" normalizeH="0" baseline="0" dirty="0">
                <a:ln>
                  <a:noFill/>
                </a:ln>
                <a:solidFill>
                  <a:srgbClr val="000000"/>
                </a:solidFill>
                <a:effectLst/>
                <a:uFillTx/>
                <a:latin typeface="Helvetica Neue"/>
                <a:ea typeface="Helvetica Neue"/>
                <a:cs typeface="Helvetica Neue"/>
                <a:sym typeface="Helvetica Neue"/>
              </a:rPr>
              <a:t>容器</a:t>
            </a:r>
            <a:r>
              <a:rPr kumimoji="0" lang="en-US" altLang="zh-CN" sz="2400" b="1" i="0" u="none" strike="noStrike" cap="none" spc="0" normalizeH="0" baseline="0" dirty="0">
                <a:ln>
                  <a:noFill/>
                </a:ln>
                <a:solidFill>
                  <a:srgbClr val="000000"/>
                </a:solidFill>
                <a:effectLst/>
                <a:uFillTx/>
                <a:latin typeface="Helvetica Neue"/>
                <a:ea typeface="Helvetica Neue"/>
                <a:cs typeface="Helvetica Neue"/>
                <a:sym typeface="Helvetica Neue"/>
              </a:rPr>
              <a:t>+</a:t>
            </a:r>
            <a:r>
              <a:rPr kumimoji="0" lang="zh-CN" altLang="en-US" sz="2400" b="1" i="0" u="none" strike="noStrike" cap="none" spc="0" normalizeH="0" baseline="0" dirty="0">
                <a:ln>
                  <a:noFill/>
                </a:ln>
                <a:solidFill>
                  <a:srgbClr val="000000"/>
                </a:solidFill>
                <a:effectLst/>
                <a:uFillTx/>
                <a:latin typeface="Helvetica Neue"/>
                <a:ea typeface="Helvetica Neue"/>
                <a:cs typeface="Helvetica Neue"/>
                <a:sym typeface="Helvetica Neue"/>
              </a:rPr>
              <a:t>集群</a:t>
            </a:r>
            <a:r>
              <a:rPr kumimoji="0" lang="en-US" altLang="zh-CN" sz="2400" b="1" i="0" u="none" strike="noStrike" cap="none" spc="0" normalizeH="0" baseline="0" dirty="0">
                <a:ln>
                  <a:noFill/>
                </a:ln>
                <a:solidFill>
                  <a:srgbClr val="000000"/>
                </a:solidFill>
                <a:effectLst/>
                <a:uFillTx/>
                <a:latin typeface="Helvetica Neue"/>
                <a:ea typeface="Helvetica Neue"/>
                <a:cs typeface="Helvetica Neue"/>
                <a:sym typeface="Helvetica Neue"/>
              </a:rPr>
              <a:t>+</a:t>
            </a:r>
            <a:r>
              <a:rPr kumimoji="0" lang="zh-CN" altLang="en-US" sz="2400" b="1" i="0" u="none" strike="noStrike" cap="none" spc="0" normalizeH="0" baseline="0" dirty="0">
                <a:ln>
                  <a:noFill/>
                </a:ln>
                <a:solidFill>
                  <a:srgbClr val="000000"/>
                </a:solidFill>
                <a:effectLst/>
                <a:uFillTx/>
                <a:latin typeface="Helvetica Neue"/>
                <a:ea typeface="Helvetica Neue"/>
                <a:cs typeface="Helvetica Neue"/>
                <a:sym typeface="Helvetica Neue"/>
              </a:rPr>
              <a:t>入口流量</a:t>
            </a:r>
            <a:r>
              <a:rPr kumimoji="0" lang="en-US" altLang="zh-CN" sz="2400" b="1" i="0" u="none" strike="noStrike" cap="none" spc="0" normalizeH="0" baseline="0" dirty="0">
                <a:ln>
                  <a:noFill/>
                </a:ln>
                <a:solidFill>
                  <a:srgbClr val="000000"/>
                </a:solidFill>
                <a:effectLst/>
                <a:uFillTx/>
                <a:latin typeface="Helvetica Neue"/>
                <a:ea typeface="Helvetica Neue"/>
                <a:cs typeface="Helvetica Neue"/>
                <a:sym typeface="Helvetica Neue"/>
              </a:rPr>
              <a:t>+</a:t>
            </a:r>
            <a:r>
              <a:rPr kumimoji="0" lang="zh-CN" altLang="en-US" sz="2400" b="1" i="0" u="none" strike="noStrike" cap="none" spc="0" normalizeH="0" baseline="0" dirty="0">
                <a:ln>
                  <a:noFill/>
                </a:ln>
                <a:solidFill>
                  <a:srgbClr val="000000"/>
                </a:solidFill>
                <a:effectLst/>
                <a:uFillTx/>
                <a:latin typeface="Helvetica Neue"/>
                <a:ea typeface="Helvetica Neue"/>
                <a:cs typeface="Helvetica Neue"/>
                <a:sym typeface="Helvetica Neue"/>
              </a:rPr>
              <a:t>中间件</a:t>
            </a:r>
            <a:r>
              <a:rPr kumimoji="0" lang="en-US" altLang="zh-CN" sz="2400" b="1" i="0" u="none" strike="noStrike" cap="none" spc="0" normalizeH="0" baseline="0" dirty="0">
                <a:ln>
                  <a:noFill/>
                </a:ln>
                <a:solidFill>
                  <a:srgbClr val="000000"/>
                </a:solidFill>
                <a:effectLst/>
                <a:uFillTx/>
                <a:latin typeface="Helvetica Neue"/>
                <a:ea typeface="Helvetica Neue"/>
                <a:cs typeface="Helvetica Neue"/>
                <a:sym typeface="Helvetica Neue"/>
              </a:rPr>
              <a:t>+</a:t>
            </a:r>
            <a:r>
              <a:rPr kumimoji="0" lang="zh-CN" altLang="en-US" sz="2400" b="1" i="0" u="none" strike="noStrike" cap="none" spc="0" normalizeH="0" baseline="0" dirty="0">
                <a:ln>
                  <a:noFill/>
                </a:ln>
                <a:solidFill>
                  <a:srgbClr val="000000"/>
                </a:solidFill>
                <a:effectLst/>
                <a:uFillTx/>
                <a:latin typeface="Helvetica Neue"/>
                <a:ea typeface="Helvetica Neue"/>
                <a:cs typeface="Helvetica Neue"/>
                <a:sym typeface="Helvetica Neue"/>
              </a:rPr>
              <a:t>自定义业务数据</a:t>
            </a:r>
            <a:r>
              <a:rPr kumimoji="0" lang="en-US" altLang="zh-CN" sz="2400" b="1" i="0" u="none" strike="noStrike" cap="none" spc="0" normalizeH="0" baseline="0" dirty="0">
                <a:ln>
                  <a:noFill/>
                </a:ln>
                <a:solidFill>
                  <a:srgbClr val="000000"/>
                </a:solidFill>
                <a:effectLst/>
                <a:uFillTx/>
                <a:latin typeface="Helvetica Neue"/>
                <a:ea typeface="Helvetica Neue"/>
                <a:cs typeface="Helvetica Neue"/>
                <a:sym typeface="Helvetica Neue"/>
              </a:rPr>
              <a:t>+</a:t>
            </a:r>
            <a:r>
              <a:rPr lang="en" altLang="zh-CN" b="1" i="0" dirty="0" err="1">
                <a:effectLst/>
                <a:latin typeface="Lato" panose="020F0502020204030203" pitchFamily="34" charset="0"/>
              </a:rPr>
              <a:t>servicemonitor</a:t>
            </a:r>
            <a:r>
              <a:rPr lang="en-US" altLang="zh-CN" b="1" i="0" dirty="0">
                <a:effectLst/>
                <a:latin typeface="Lato" panose="020F0502020204030203" pitchFamily="34" charset="0"/>
              </a:rPr>
              <a:t>+</a:t>
            </a:r>
            <a:r>
              <a:rPr lang="zh-CN" altLang="en-US" b="1" i="0" dirty="0">
                <a:effectLst/>
                <a:latin typeface="Lato" panose="020F0502020204030203" pitchFamily="34" charset="0"/>
              </a:rPr>
              <a:t>非</a:t>
            </a:r>
            <a:r>
              <a:rPr lang="en-US" altLang="zh-CN" b="1" i="0" dirty="0">
                <a:effectLst/>
                <a:latin typeface="Lato" panose="020F0502020204030203" pitchFamily="34" charset="0"/>
              </a:rPr>
              <a:t>k8s</a:t>
            </a:r>
            <a:r>
              <a:rPr lang="zh-CN" altLang="en-US" b="1" i="0" dirty="0">
                <a:effectLst/>
                <a:latin typeface="Lato" panose="020F0502020204030203" pitchFamily="34" charset="0"/>
              </a:rPr>
              <a:t>内应用</a:t>
            </a:r>
            <a:r>
              <a:rPr lang="en-US" altLang="zh-CN" b="1" i="0" dirty="0">
                <a:effectLst/>
                <a:latin typeface="Lato" panose="020F0502020204030203" pitchFamily="34" charset="0"/>
              </a:rPr>
              <a:t>+</a:t>
            </a:r>
            <a:r>
              <a:rPr lang="en-US" altLang="zh-CN" b="1" i="0" dirty="0" err="1">
                <a:effectLst/>
                <a:latin typeface="Lato" panose="020F0502020204030203" pitchFamily="34" charset="0"/>
              </a:rPr>
              <a:t>alertmanager</a:t>
            </a:r>
            <a:endParaRPr lang="en" altLang="zh-CN" b="1" i="0" dirty="0">
              <a:effectLst/>
              <a:latin typeface="Lato" panose="020F0502020204030203" pitchFamily="34" charset="0"/>
            </a:endParaRPr>
          </a:p>
        </p:txBody>
      </p:sp>
    </p:spTree>
    <p:extLst>
      <p:ext uri="{BB962C8B-B14F-4D97-AF65-F5344CB8AC3E}">
        <p14:creationId xmlns:p14="http://schemas.microsoft.com/office/powerpoint/2010/main" val="2026576314"/>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文本框 193">
            <a:extLst>
              <a:ext uri="{FF2B5EF4-FFF2-40B4-BE49-F238E27FC236}">
                <a16:creationId xmlns:a16="http://schemas.microsoft.com/office/drawing/2014/main" id="{D3CC03E2-F549-2842-B8FA-6962AFE4D75E}"/>
              </a:ext>
            </a:extLst>
          </p:cNvPr>
          <p:cNvSpPr txBox="1"/>
          <p:nvPr/>
        </p:nvSpPr>
        <p:spPr>
          <a:xfrm>
            <a:off x="176949" y="490454"/>
            <a:ext cx="4148866"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marL="0" marR="0" lvl="0" indent="0" algn="r" defTabSz="1300460" rtl="0" eaLnBrk="1" fontAlgn="auto" latinLnBrk="0" hangingPunct="1">
              <a:lnSpc>
                <a:spcPct val="100000"/>
              </a:lnSpc>
              <a:spcBef>
                <a:spcPts val="0"/>
              </a:spcBef>
              <a:spcAft>
                <a:spcPts val="0"/>
              </a:spcAft>
              <a:buClrTx/>
              <a:buSzTx/>
              <a:buFontTx/>
              <a:buNone/>
              <a:tabLst/>
              <a:defRPr/>
            </a:pPr>
            <a:r>
              <a:rPr kumimoji="0" lang="zh-CN" altLang="en-US"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cs typeface="Helvetica Neue"/>
                <a:sym typeface="Helvetica Neue"/>
              </a:rPr>
              <a:t>基础组件：</a:t>
            </a:r>
            <a:r>
              <a:rPr kumimoji="0" lang="en-US" altLang="zh-CN" sz="3413" b="1" i="0" u="none" strike="noStrike" kern="1200" cap="none" spc="0" normalizeH="0" baseline="0" noProof="0" dirty="0" err="1">
                <a:ln>
                  <a:noFill/>
                </a:ln>
                <a:gradFill>
                  <a:gsLst>
                    <a:gs pos="43000">
                      <a:srgbClr val="00A2FF"/>
                    </a:gs>
                    <a:gs pos="100000">
                      <a:srgbClr val="16E7CF"/>
                    </a:gs>
                  </a:gsLst>
                  <a:lin ang="2700000" scaled="0"/>
                </a:gradFill>
                <a:effectLst/>
                <a:uLnTx/>
                <a:uFillTx/>
                <a:latin typeface="Helvetica Neue Medium"/>
                <a:ea typeface="Helvetica Neue"/>
                <a:cs typeface="Helvetica Neue"/>
                <a:sym typeface="Helvetica Neue"/>
              </a:rPr>
              <a:t>gpu</a:t>
            </a:r>
            <a:endParaRPr kumimoji="0" lang="en-US" altLang="zh-CN"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ea typeface="Helvetica Neue"/>
              <a:cs typeface="Helvetica Neue"/>
              <a:sym typeface="Helvetica Neue"/>
            </a:endParaRPr>
          </a:p>
        </p:txBody>
      </p:sp>
      <p:pic>
        <p:nvPicPr>
          <p:cNvPr id="195" name="图片 194" descr="卡通人物&#10;&#10;低可信度描述已自动生成">
            <a:extLst>
              <a:ext uri="{FF2B5EF4-FFF2-40B4-BE49-F238E27FC236}">
                <a16:creationId xmlns:a16="http://schemas.microsoft.com/office/drawing/2014/main" id="{E60AB8DE-811E-724C-8E25-186B2348F8A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pic>
        <p:nvPicPr>
          <p:cNvPr id="1026" name="Picture 2">
            <a:extLst>
              <a:ext uri="{FF2B5EF4-FFF2-40B4-BE49-F238E27FC236}">
                <a16:creationId xmlns:a16="http://schemas.microsoft.com/office/drawing/2014/main" id="{47A14F45-AA2B-0B49-BF87-6C8A9EDDB04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54962"/>
          <a:stretch/>
        </p:blipFill>
        <p:spPr bwMode="auto">
          <a:xfrm>
            <a:off x="893945" y="1821517"/>
            <a:ext cx="6863739" cy="5270500"/>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4">
            <a:extLst>
              <a:ext uri="{FF2B5EF4-FFF2-40B4-BE49-F238E27FC236}">
                <a16:creationId xmlns:a16="http://schemas.microsoft.com/office/drawing/2014/main" id="{C6B0955D-D36D-7B48-8E9A-E7E392D05682}"/>
              </a:ext>
            </a:extLst>
          </p:cNvPr>
          <p:cNvSpPr txBox="1"/>
          <p:nvPr/>
        </p:nvSpPr>
        <p:spPr>
          <a:xfrm>
            <a:off x="1055107" y="7155402"/>
            <a:ext cx="8748160" cy="217559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l">
              <a:lnSpc>
                <a:spcPct val="200000"/>
              </a:lnSpc>
            </a:pPr>
            <a:r>
              <a:rPr lang="en" altLang="zh-CN" dirty="0" err="1">
                <a:latin typeface="FangSong" panose="02010609060101010101" pitchFamily="49" charset="-122"/>
                <a:ea typeface="FangSong" panose="02010609060101010101" pitchFamily="49" charset="-122"/>
              </a:rPr>
              <a:t>nvidia</a:t>
            </a:r>
            <a:r>
              <a:rPr lang="en" altLang="zh-CN" dirty="0">
                <a:latin typeface="FangSong" panose="02010609060101010101" pitchFamily="49" charset="-122"/>
                <a:ea typeface="FangSong" panose="02010609060101010101" pitchFamily="49" charset="-122"/>
              </a:rPr>
              <a:t>-device-plugin</a:t>
            </a:r>
            <a:r>
              <a:rPr lang="zh-CN" altLang="en-US" dirty="0">
                <a:latin typeface="FangSong" panose="02010609060101010101" pitchFamily="49" charset="-122"/>
                <a:ea typeface="FangSong" panose="02010609060101010101" pitchFamily="49" charset="-122"/>
              </a:rPr>
              <a:t>：</a:t>
            </a:r>
            <a:endParaRPr lang="en-US" altLang="zh-CN" dirty="0">
              <a:latin typeface="FangSong" panose="02010609060101010101" pitchFamily="49" charset="-122"/>
              <a:ea typeface="FangSong" panose="02010609060101010101" pitchFamily="49" charset="-122"/>
            </a:endParaRPr>
          </a:p>
          <a:p>
            <a:pPr marL="342900" indent="-342900" algn="l">
              <a:lnSpc>
                <a:spcPct val="200000"/>
              </a:lnSpc>
              <a:buFont typeface="Arial" panose="020B0604020202020204" pitchFamily="34" charset="0"/>
              <a:buChar char="•"/>
            </a:pPr>
            <a:r>
              <a:rPr lang="en" altLang="zh-CN" i="0" dirty="0">
                <a:solidFill>
                  <a:srgbClr val="121212"/>
                </a:solidFill>
                <a:effectLst/>
                <a:latin typeface="FangSong" panose="02010609060101010101" pitchFamily="49" charset="-122"/>
                <a:ea typeface="FangSong" panose="02010609060101010101" pitchFamily="49" charset="-122"/>
              </a:rPr>
              <a:t>Device</a:t>
            </a:r>
            <a:r>
              <a:rPr lang="zh-CN" altLang="en" i="0" dirty="0">
                <a:solidFill>
                  <a:srgbClr val="121212"/>
                </a:solidFill>
                <a:effectLst/>
                <a:latin typeface="FangSong" panose="02010609060101010101" pitchFamily="49" charset="-122"/>
                <a:ea typeface="FangSong" panose="02010609060101010101" pitchFamily="49" charset="-122"/>
              </a:rPr>
              <a:t>插件</a:t>
            </a:r>
            <a:r>
              <a:rPr lang="zh-CN" altLang="en-US" i="0" dirty="0">
                <a:solidFill>
                  <a:srgbClr val="121212"/>
                </a:solidFill>
                <a:effectLst/>
                <a:latin typeface="FangSong" panose="02010609060101010101" pitchFamily="49" charset="-122"/>
                <a:ea typeface="FangSong" panose="02010609060101010101" pitchFamily="49" charset="-122"/>
              </a:rPr>
              <a:t>：</a:t>
            </a:r>
            <a:r>
              <a:rPr lang="en-US" altLang="zh-CN" i="0" dirty="0">
                <a:solidFill>
                  <a:srgbClr val="121212"/>
                </a:solidFill>
                <a:effectLst/>
                <a:latin typeface="FangSong" panose="02010609060101010101" pitchFamily="49" charset="-122"/>
                <a:ea typeface="FangSong" panose="02010609060101010101" pitchFamily="49" charset="-122"/>
              </a:rPr>
              <a:t>socket-&gt;</a:t>
            </a:r>
            <a:r>
              <a:rPr lang="en" altLang="zh-CN" i="0" dirty="0">
                <a:solidFill>
                  <a:srgbClr val="121212"/>
                </a:solidFill>
                <a:effectLst/>
                <a:latin typeface="FangSong" panose="02010609060101010101" pitchFamily="49" charset="-122"/>
                <a:ea typeface="FangSong" panose="02010609060101010101" pitchFamily="49" charset="-122"/>
              </a:rPr>
              <a:t>/var/lib/</a:t>
            </a:r>
            <a:r>
              <a:rPr lang="en" altLang="zh-CN" i="0" dirty="0" err="1">
                <a:solidFill>
                  <a:srgbClr val="121212"/>
                </a:solidFill>
                <a:effectLst/>
                <a:latin typeface="FangSong" panose="02010609060101010101" pitchFamily="49" charset="-122"/>
                <a:ea typeface="FangSong" panose="02010609060101010101" pitchFamily="49" charset="-122"/>
              </a:rPr>
              <a:t>kubelet</a:t>
            </a:r>
            <a:r>
              <a:rPr lang="en" altLang="zh-CN" i="0" dirty="0">
                <a:solidFill>
                  <a:srgbClr val="121212"/>
                </a:solidFill>
                <a:effectLst/>
                <a:latin typeface="FangSong" panose="02010609060101010101" pitchFamily="49" charset="-122"/>
                <a:ea typeface="FangSong" panose="02010609060101010101" pitchFamily="49" charset="-122"/>
              </a:rPr>
              <a:t>/device-plugins/</a:t>
            </a:r>
            <a:endParaRPr lang="en-US" altLang="zh-CN" dirty="0">
              <a:latin typeface="FangSong" panose="02010609060101010101" pitchFamily="49" charset="-122"/>
              <a:ea typeface="FangSong" panose="02010609060101010101" pitchFamily="49" charset="-122"/>
            </a:endParaRPr>
          </a:p>
          <a:p>
            <a:pPr marL="342900" indent="-342900" algn="l">
              <a:lnSpc>
                <a:spcPct val="200000"/>
              </a:lnSpc>
              <a:buFont typeface="Arial" panose="020B0604020202020204" pitchFamily="34" charset="0"/>
              <a:buChar char="•"/>
            </a:pPr>
            <a:r>
              <a:rPr lang="zh-CN" altLang="en-US" dirty="0">
                <a:solidFill>
                  <a:srgbClr val="121212"/>
                </a:solidFill>
                <a:latin typeface="FangSong" panose="02010609060101010101" pitchFamily="49" charset="-122"/>
                <a:ea typeface="FangSong" panose="02010609060101010101" pitchFamily="49" charset="-122"/>
              </a:rPr>
              <a:t>添加环境变量：</a:t>
            </a:r>
            <a:r>
              <a:rPr lang="en" altLang="zh-CN" i="0" dirty="0">
                <a:solidFill>
                  <a:srgbClr val="121212"/>
                </a:solidFill>
                <a:effectLst/>
                <a:latin typeface="FangSong" panose="02010609060101010101" pitchFamily="49" charset="-122"/>
                <a:ea typeface="FangSong" panose="02010609060101010101" pitchFamily="49" charset="-122"/>
              </a:rPr>
              <a:t>NVIDIA_VISIBLE_DEVICES</a:t>
            </a:r>
            <a:endParaRPr lang="en-US" altLang="zh-CN" dirty="0">
              <a:latin typeface="FangSong" panose="02010609060101010101" pitchFamily="49" charset="-122"/>
              <a:ea typeface="FangSong" panose="02010609060101010101" pitchFamily="49" charset="-122"/>
            </a:endParaRPr>
          </a:p>
        </p:txBody>
      </p:sp>
      <p:pic>
        <p:nvPicPr>
          <p:cNvPr id="3" name="图片 2">
            <a:extLst>
              <a:ext uri="{FF2B5EF4-FFF2-40B4-BE49-F238E27FC236}">
                <a16:creationId xmlns:a16="http://schemas.microsoft.com/office/drawing/2014/main" id="{A95C7CF5-6D65-1E44-B2BA-ECD7FB583B85}"/>
              </a:ext>
            </a:extLst>
          </p:cNvPr>
          <p:cNvPicPr>
            <a:picLocks noChangeAspect="1"/>
          </p:cNvPicPr>
          <p:nvPr/>
        </p:nvPicPr>
        <p:blipFill>
          <a:blip r:embed="rId5"/>
          <a:stretch>
            <a:fillRect/>
          </a:stretch>
        </p:blipFill>
        <p:spPr>
          <a:xfrm>
            <a:off x="8614716" y="1821517"/>
            <a:ext cx="4876800" cy="19812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图片 6">
            <a:extLst>
              <a:ext uri="{FF2B5EF4-FFF2-40B4-BE49-F238E27FC236}">
                <a16:creationId xmlns:a16="http://schemas.microsoft.com/office/drawing/2014/main" id="{7C05E582-AD6A-DE41-B02F-B176C3F4D663}"/>
              </a:ext>
            </a:extLst>
          </p:cNvPr>
          <p:cNvPicPr>
            <a:picLocks noChangeAspect="1"/>
          </p:cNvPicPr>
          <p:nvPr/>
        </p:nvPicPr>
        <p:blipFill>
          <a:blip r:embed="rId6"/>
          <a:stretch>
            <a:fillRect/>
          </a:stretch>
        </p:blipFill>
        <p:spPr>
          <a:xfrm>
            <a:off x="8614716" y="4793317"/>
            <a:ext cx="7086600" cy="22987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文本框 3">
            <a:extLst>
              <a:ext uri="{FF2B5EF4-FFF2-40B4-BE49-F238E27FC236}">
                <a16:creationId xmlns:a16="http://schemas.microsoft.com/office/drawing/2014/main" id="{991E6BF8-BC3F-DB4A-84FF-C634C550ADF5}"/>
              </a:ext>
            </a:extLst>
          </p:cNvPr>
          <p:cNvSpPr txBox="1"/>
          <p:nvPr/>
        </p:nvSpPr>
        <p:spPr>
          <a:xfrm>
            <a:off x="1133856" y="1349593"/>
            <a:ext cx="721351"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zh-CN" altLang="en-US" sz="2400" b="1" i="0" u="none" strike="noStrike" cap="none" spc="0" normalizeH="0" baseline="0" dirty="0">
                <a:ln>
                  <a:noFill/>
                </a:ln>
                <a:solidFill>
                  <a:srgbClr val="000000"/>
                </a:solidFill>
                <a:effectLst/>
                <a:uFillTx/>
                <a:latin typeface="Helvetica Neue"/>
                <a:ea typeface="Helvetica Neue"/>
                <a:cs typeface="Helvetica Neue"/>
                <a:sym typeface="Helvetica Neue"/>
              </a:rPr>
              <a:t>现象</a:t>
            </a:r>
          </a:p>
        </p:txBody>
      </p:sp>
      <p:sp>
        <p:nvSpPr>
          <p:cNvPr id="11" name="文本框 10">
            <a:extLst>
              <a:ext uri="{FF2B5EF4-FFF2-40B4-BE49-F238E27FC236}">
                <a16:creationId xmlns:a16="http://schemas.microsoft.com/office/drawing/2014/main" id="{30F2129D-6CE4-0647-A0F7-1669AD05E7CB}"/>
              </a:ext>
            </a:extLst>
          </p:cNvPr>
          <p:cNvSpPr txBox="1"/>
          <p:nvPr/>
        </p:nvSpPr>
        <p:spPr>
          <a:xfrm>
            <a:off x="8614718" y="1224651"/>
            <a:ext cx="721351"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zh-CN" altLang="en-US" sz="2400" b="1" i="0" u="none" strike="noStrike" cap="none" spc="0" normalizeH="0" baseline="0" dirty="0">
                <a:ln>
                  <a:noFill/>
                </a:ln>
                <a:solidFill>
                  <a:srgbClr val="000000"/>
                </a:solidFill>
                <a:effectLst/>
                <a:uFillTx/>
                <a:latin typeface="Helvetica Neue"/>
                <a:ea typeface="Helvetica Neue"/>
                <a:cs typeface="Helvetica Neue"/>
                <a:sym typeface="Helvetica Neue"/>
              </a:rPr>
              <a:t>使用</a:t>
            </a:r>
          </a:p>
        </p:txBody>
      </p:sp>
      <p:sp>
        <p:nvSpPr>
          <p:cNvPr id="12" name="文本框 11">
            <a:extLst>
              <a:ext uri="{FF2B5EF4-FFF2-40B4-BE49-F238E27FC236}">
                <a16:creationId xmlns:a16="http://schemas.microsoft.com/office/drawing/2014/main" id="{3AB256CC-6993-B046-BED8-FEBA4C98BBFF}"/>
              </a:ext>
            </a:extLst>
          </p:cNvPr>
          <p:cNvSpPr txBox="1"/>
          <p:nvPr/>
        </p:nvSpPr>
        <p:spPr>
          <a:xfrm>
            <a:off x="8614717" y="4220805"/>
            <a:ext cx="721351"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zh-CN" altLang="en-US" sz="2400" b="1" i="0" u="none" strike="noStrike" cap="none" spc="0" normalizeH="0" baseline="0" dirty="0">
                <a:ln>
                  <a:noFill/>
                </a:ln>
                <a:solidFill>
                  <a:srgbClr val="000000"/>
                </a:solidFill>
                <a:effectLst/>
                <a:uFillTx/>
                <a:latin typeface="Helvetica Neue"/>
                <a:ea typeface="Helvetica Neue"/>
                <a:cs typeface="Helvetica Neue"/>
                <a:sym typeface="Helvetica Neue"/>
              </a:rPr>
              <a:t>原理</a:t>
            </a:r>
          </a:p>
        </p:txBody>
      </p:sp>
    </p:spTree>
    <p:extLst>
      <p:ext uri="{BB962C8B-B14F-4D97-AF65-F5344CB8AC3E}">
        <p14:creationId xmlns:p14="http://schemas.microsoft.com/office/powerpoint/2010/main" val="3014461490"/>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文本框 193">
            <a:extLst>
              <a:ext uri="{FF2B5EF4-FFF2-40B4-BE49-F238E27FC236}">
                <a16:creationId xmlns:a16="http://schemas.microsoft.com/office/drawing/2014/main" id="{D3CC03E2-F549-2842-B8FA-6962AFE4D75E}"/>
              </a:ext>
            </a:extLst>
          </p:cNvPr>
          <p:cNvSpPr txBox="1"/>
          <p:nvPr/>
        </p:nvSpPr>
        <p:spPr>
          <a:xfrm>
            <a:off x="176949" y="490454"/>
            <a:ext cx="4148866"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marL="0" marR="0" lvl="0" indent="0" algn="r" defTabSz="1300460" rtl="0" eaLnBrk="1" fontAlgn="auto" latinLnBrk="0" hangingPunct="1">
              <a:lnSpc>
                <a:spcPct val="100000"/>
              </a:lnSpc>
              <a:spcBef>
                <a:spcPts val="0"/>
              </a:spcBef>
              <a:spcAft>
                <a:spcPts val="0"/>
              </a:spcAft>
              <a:buClrTx/>
              <a:buSzTx/>
              <a:buFontTx/>
              <a:buNone/>
              <a:tabLst/>
              <a:defRPr/>
            </a:pPr>
            <a:r>
              <a:rPr kumimoji="0" lang="zh-CN" altLang="en-US"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cs typeface="Helvetica Neue"/>
                <a:sym typeface="Helvetica Neue"/>
              </a:rPr>
              <a:t>基础组件：</a:t>
            </a:r>
            <a:r>
              <a:rPr kumimoji="0" lang="en-US" altLang="zh-CN" sz="3413" b="1" i="0" u="none" strike="noStrike" kern="1200" cap="none" spc="0" normalizeH="0" baseline="0" noProof="0" dirty="0" err="1">
                <a:ln>
                  <a:noFill/>
                </a:ln>
                <a:gradFill>
                  <a:gsLst>
                    <a:gs pos="43000">
                      <a:srgbClr val="00A2FF"/>
                    </a:gs>
                    <a:gs pos="100000">
                      <a:srgbClr val="16E7CF"/>
                    </a:gs>
                  </a:gsLst>
                  <a:lin ang="2700000" scaled="0"/>
                </a:gradFill>
                <a:effectLst/>
                <a:uLnTx/>
                <a:uFillTx/>
                <a:latin typeface="Helvetica Neue Medium"/>
                <a:ea typeface="Helvetica Neue"/>
                <a:cs typeface="Helvetica Neue"/>
                <a:sym typeface="Helvetica Neue"/>
              </a:rPr>
              <a:t>vgpu</a:t>
            </a:r>
            <a:endParaRPr kumimoji="0" lang="en-US" altLang="zh-CN"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ea typeface="Helvetica Neue"/>
              <a:cs typeface="Helvetica Neue"/>
              <a:sym typeface="Helvetica Neue"/>
            </a:endParaRPr>
          </a:p>
        </p:txBody>
      </p:sp>
      <p:pic>
        <p:nvPicPr>
          <p:cNvPr id="195" name="图片 194" descr="卡通人物&#10;&#10;低可信度描述已自动生成">
            <a:extLst>
              <a:ext uri="{FF2B5EF4-FFF2-40B4-BE49-F238E27FC236}">
                <a16:creationId xmlns:a16="http://schemas.microsoft.com/office/drawing/2014/main" id="{E60AB8DE-811E-724C-8E25-186B2348F8A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pic>
        <p:nvPicPr>
          <p:cNvPr id="4098" name="Picture 2" descr="image">
            <a:extLst>
              <a:ext uri="{FF2B5EF4-FFF2-40B4-BE49-F238E27FC236}">
                <a16:creationId xmlns:a16="http://schemas.microsoft.com/office/drawing/2014/main" id="{9D46CDD7-F3B7-F34D-8940-8AAE6C2ECAD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949" y="2087187"/>
            <a:ext cx="7431741" cy="610828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a:extLst>
              <a:ext uri="{FF2B5EF4-FFF2-40B4-BE49-F238E27FC236}">
                <a16:creationId xmlns:a16="http://schemas.microsoft.com/office/drawing/2014/main" id="{1AFC2CC8-9D5D-174B-B0DB-40EB2ECBAD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19644" y="482491"/>
            <a:ext cx="9520619" cy="2962324"/>
          </a:xfrm>
          <a:prstGeom prst="rect">
            <a:avLst/>
          </a:prstGeom>
          <a:noFill/>
          <a:extLst>
            <a:ext uri="{909E8E84-426E-40DD-AFC4-6F175D3DCCD1}">
              <a14:hiddenFill xmlns:a14="http://schemas.microsoft.com/office/drawing/2010/main">
                <a:solidFill>
                  <a:srgbClr val="FFFFFF"/>
                </a:solidFill>
              </a14:hiddenFill>
            </a:ext>
          </a:extLst>
        </p:spPr>
      </p:pic>
      <p:pic>
        <p:nvPicPr>
          <p:cNvPr id="6" name="图片 5">
            <a:extLst>
              <a:ext uri="{FF2B5EF4-FFF2-40B4-BE49-F238E27FC236}">
                <a16:creationId xmlns:a16="http://schemas.microsoft.com/office/drawing/2014/main" id="{B7E50945-3281-0945-BC99-344F4B11829C}"/>
              </a:ext>
            </a:extLst>
          </p:cNvPr>
          <p:cNvPicPr>
            <a:picLocks noChangeAspect="1"/>
          </p:cNvPicPr>
          <p:nvPr/>
        </p:nvPicPr>
        <p:blipFill>
          <a:blip r:embed="rId6"/>
          <a:stretch>
            <a:fillRect/>
          </a:stretch>
        </p:blipFill>
        <p:spPr>
          <a:xfrm>
            <a:off x="8670131" y="3969749"/>
            <a:ext cx="6127008" cy="3850601"/>
          </a:xfrm>
          <a:prstGeom prst="rect">
            <a:avLst/>
          </a:prstGeom>
        </p:spPr>
      </p:pic>
      <p:sp>
        <p:nvSpPr>
          <p:cNvPr id="8" name="文本框 7">
            <a:extLst>
              <a:ext uri="{FF2B5EF4-FFF2-40B4-BE49-F238E27FC236}">
                <a16:creationId xmlns:a16="http://schemas.microsoft.com/office/drawing/2014/main" id="{9A2B4351-2D52-884E-A7E7-36B3EFF1895F}"/>
              </a:ext>
            </a:extLst>
          </p:cNvPr>
          <p:cNvSpPr txBox="1"/>
          <p:nvPr/>
        </p:nvSpPr>
        <p:spPr>
          <a:xfrm>
            <a:off x="359871" y="8195467"/>
            <a:ext cx="5053377" cy="144949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L="342900" indent="-342900" algn="l">
              <a:lnSpc>
                <a:spcPct val="200000"/>
              </a:lnSpc>
              <a:buFont typeface="Arial" panose="020B0604020202020204" pitchFamily="34" charset="0"/>
              <a:buChar char="•"/>
            </a:pPr>
            <a:r>
              <a:rPr lang="en" altLang="zh-CN" dirty="0" err="1">
                <a:latin typeface="FangSong" panose="02010609060101010101" pitchFamily="49" charset="-122"/>
                <a:ea typeface="FangSong" panose="02010609060101010101" pitchFamily="49" charset="-122"/>
              </a:rPr>
              <a:t>tke</a:t>
            </a:r>
            <a:r>
              <a:rPr lang="en" altLang="zh-CN" dirty="0">
                <a:latin typeface="FangSong" panose="02010609060101010101" pitchFamily="49" charset="-122"/>
                <a:ea typeface="FangSong" panose="02010609060101010101" pitchFamily="49" charset="-122"/>
              </a:rPr>
              <a:t>-</a:t>
            </a:r>
            <a:r>
              <a:rPr lang="en" altLang="zh-CN" dirty="0" err="1">
                <a:latin typeface="FangSong" panose="02010609060101010101" pitchFamily="49" charset="-122"/>
                <a:ea typeface="FangSong" panose="02010609060101010101" pitchFamily="49" charset="-122"/>
              </a:rPr>
              <a:t>gpu</a:t>
            </a:r>
            <a:r>
              <a:rPr lang="en" altLang="zh-CN" dirty="0">
                <a:latin typeface="FangSong" panose="02010609060101010101" pitchFamily="49" charset="-122"/>
                <a:ea typeface="FangSong" panose="02010609060101010101" pitchFamily="49" charset="-122"/>
              </a:rPr>
              <a:t>-manager</a:t>
            </a:r>
          </a:p>
          <a:p>
            <a:pPr marL="342900" indent="-342900" algn="l">
              <a:lnSpc>
                <a:spcPct val="200000"/>
              </a:lnSpc>
              <a:buFont typeface="Arial" panose="020B0604020202020204" pitchFamily="34" charset="0"/>
              <a:buChar char="•"/>
            </a:pPr>
            <a:r>
              <a:rPr lang="en-US" altLang="zh-CN" dirty="0" err="1">
                <a:latin typeface="FangSong" panose="02010609060101010101" pitchFamily="49" charset="-122"/>
                <a:ea typeface="FangSong" panose="02010609060101010101" pitchFamily="49" charset="-122"/>
              </a:rPr>
              <a:t>vgpu</a:t>
            </a:r>
            <a:r>
              <a:rPr lang="zh-CN" altLang="en-US" dirty="0">
                <a:latin typeface="FangSong" panose="02010609060101010101" pitchFamily="49" charset="-122"/>
                <a:ea typeface="FangSong" panose="02010609060101010101" pitchFamily="49" charset="-122"/>
              </a:rPr>
              <a:t>监控</a:t>
            </a:r>
            <a:endParaRPr lang="zh-CN" altLang="en-US" dirty="0"/>
          </a:p>
        </p:txBody>
      </p:sp>
    </p:spTree>
    <p:extLst>
      <p:ext uri="{BB962C8B-B14F-4D97-AF65-F5344CB8AC3E}">
        <p14:creationId xmlns:p14="http://schemas.microsoft.com/office/powerpoint/2010/main" val="3421345533"/>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文本框 193">
            <a:extLst>
              <a:ext uri="{FF2B5EF4-FFF2-40B4-BE49-F238E27FC236}">
                <a16:creationId xmlns:a16="http://schemas.microsoft.com/office/drawing/2014/main" id="{D3CC03E2-F549-2842-B8FA-6962AFE4D75E}"/>
              </a:ext>
            </a:extLst>
          </p:cNvPr>
          <p:cNvSpPr txBox="1"/>
          <p:nvPr/>
        </p:nvSpPr>
        <p:spPr>
          <a:xfrm>
            <a:off x="176949" y="490454"/>
            <a:ext cx="5789898"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marL="0" marR="0" lvl="0" indent="0" algn="r" defTabSz="1300460" rtl="0" eaLnBrk="1" fontAlgn="auto" latinLnBrk="0" hangingPunct="1">
              <a:lnSpc>
                <a:spcPct val="100000"/>
              </a:lnSpc>
              <a:spcBef>
                <a:spcPts val="0"/>
              </a:spcBef>
              <a:spcAft>
                <a:spcPts val="0"/>
              </a:spcAft>
              <a:buClrTx/>
              <a:buSzTx/>
              <a:buFontTx/>
              <a:buNone/>
              <a:tabLst/>
              <a:defRPr/>
            </a:pPr>
            <a:r>
              <a:rPr kumimoji="0" lang="zh-CN" altLang="en-US"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cs typeface="Helvetica Neue"/>
                <a:sym typeface="Helvetica Neue"/>
              </a:rPr>
              <a:t>基础组件：</a:t>
            </a:r>
            <a:r>
              <a:rPr kumimoji="0" lang="en-US" altLang="zh-CN" sz="3413" b="1" i="0" u="none" strike="noStrike" kern="1200" cap="none" spc="0" normalizeH="0" baseline="0" noProof="0" dirty="0" err="1">
                <a:ln>
                  <a:noFill/>
                </a:ln>
                <a:gradFill>
                  <a:gsLst>
                    <a:gs pos="43000">
                      <a:srgbClr val="00A2FF"/>
                    </a:gs>
                    <a:gs pos="100000">
                      <a:srgbClr val="16E7CF"/>
                    </a:gs>
                  </a:gsLst>
                  <a:lin ang="2700000" scaled="0"/>
                </a:gradFill>
                <a:effectLst/>
                <a:uLnTx/>
                <a:uFillTx/>
                <a:latin typeface="Helvetica Neue Medium"/>
                <a:ea typeface="Helvetica Neue"/>
                <a:cs typeface="Helvetica Neue"/>
                <a:sym typeface="Helvetica Neue"/>
              </a:rPr>
              <a:t>gpu</a:t>
            </a:r>
            <a:r>
              <a:rPr lang="en-US" altLang="zh-CN" sz="3413" kern="1200" dirty="0">
                <a:gradFill>
                  <a:gsLst>
                    <a:gs pos="43000">
                      <a:srgbClr val="00A2FF"/>
                    </a:gs>
                    <a:gs pos="100000">
                      <a:srgbClr val="16E7CF"/>
                    </a:gs>
                  </a:gsLst>
                  <a:lin ang="2700000" scaled="0"/>
                </a:gradFill>
                <a:latin typeface="Helvetica Neue Medium"/>
              </a:rPr>
              <a:t>/</a:t>
            </a:r>
            <a:r>
              <a:rPr lang="en-US" altLang="zh-CN" sz="3413" kern="1200" dirty="0" err="1">
                <a:gradFill>
                  <a:gsLst>
                    <a:gs pos="43000">
                      <a:srgbClr val="00A2FF"/>
                    </a:gs>
                    <a:gs pos="100000">
                      <a:srgbClr val="16E7CF"/>
                    </a:gs>
                  </a:gsLst>
                  <a:lin ang="2700000" scaled="0"/>
                </a:gradFill>
                <a:latin typeface="Helvetica Neue Medium"/>
              </a:rPr>
              <a:t>vgpu</a:t>
            </a:r>
            <a:r>
              <a:rPr lang="zh-CN" altLang="en-US" sz="3413" kern="1200" dirty="0">
                <a:gradFill>
                  <a:gsLst>
                    <a:gs pos="43000">
                      <a:srgbClr val="00A2FF"/>
                    </a:gs>
                    <a:gs pos="100000">
                      <a:srgbClr val="16E7CF"/>
                    </a:gs>
                  </a:gsLst>
                  <a:lin ang="2700000" scaled="0"/>
                </a:gradFill>
                <a:latin typeface="Helvetica Neue Medium"/>
              </a:rPr>
              <a:t>监控</a:t>
            </a:r>
            <a:endParaRPr kumimoji="0" lang="en-US" altLang="zh-CN"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ea typeface="Helvetica Neue"/>
              <a:cs typeface="Helvetica Neue"/>
              <a:sym typeface="Helvetica Neue"/>
            </a:endParaRPr>
          </a:p>
        </p:txBody>
      </p:sp>
      <p:pic>
        <p:nvPicPr>
          <p:cNvPr id="195" name="图片 194" descr="卡通人物&#10;&#10;低可信度描述已自动生成">
            <a:extLst>
              <a:ext uri="{FF2B5EF4-FFF2-40B4-BE49-F238E27FC236}">
                <a16:creationId xmlns:a16="http://schemas.microsoft.com/office/drawing/2014/main" id="{E60AB8DE-811E-724C-8E25-186B2348F8A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sp>
        <p:nvSpPr>
          <p:cNvPr id="14" name="文本框 13">
            <a:extLst>
              <a:ext uri="{FF2B5EF4-FFF2-40B4-BE49-F238E27FC236}">
                <a16:creationId xmlns:a16="http://schemas.microsoft.com/office/drawing/2014/main" id="{C7DB5F0F-F148-E047-A9C8-47B73D6023D1}"/>
              </a:ext>
            </a:extLst>
          </p:cNvPr>
          <p:cNvSpPr txBox="1"/>
          <p:nvPr/>
        </p:nvSpPr>
        <p:spPr>
          <a:xfrm>
            <a:off x="399082" y="7729341"/>
            <a:ext cx="4792850" cy="69826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l">
              <a:lnSpc>
                <a:spcPct val="200000"/>
              </a:lnSpc>
            </a:pPr>
            <a:r>
              <a:rPr lang="en" altLang="zh-CN" dirty="0" err="1">
                <a:latin typeface="FangSong" panose="02010609060101010101" pitchFamily="49" charset="-122"/>
                <a:ea typeface="FangSong" panose="02010609060101010101" pitchFamily="49" charset="-122"/>
              </a:rPr>
              <a:t>dcgm</a:t>
            </a:r>
            <a:r>
              <a:rPr lang="en" altLang="zh-CN" dirty="0">
                <a:latin typeface="FangSong" panose="02010609060101010101" pitchFamily="49" charset="-122"/>
                <a:ea typeface="FangSong" panose="02010609060101010101" pitchFamily="49" charset="-122"/>
              </a:rPr>
              <a:t>-exporter</a:t>
            </a:r>
            <a:r>
              <a:rPr lang="en-US" altLang="zh-CN" dirty="0">
                <a:latin typeface="FangSong" panose="02010609060101010101" pitchFamily="49" charset="-122"/>
                <a:ea typeface="FangSong" panose="02010609060101010101" pitchFamily="49" charset="-122"/>
              </a:rPr>
              <a:t>+</a:t>
            </a:r>
            <a:r>
              <a:rPr lang="en-US" altLang="zh-CN" dirty="0" err="1">
                <a:latin typeface="FangSong" panose="02010609060101010101" pitchFamily="49" charset="-122"/>
                <a:ea typeface="FangSong" panose="02010609060101010101" pitchFamily="49" charset="-122"/>
              </a:rPr>
              <a:t>servicemonitor</a:t>
            </a:r>
            <a:endParaRPr lang="zh-CN" altLang="en-US" dirty="0">
              <a:latin typeface="FangSong" panose="02010609060101010101" pitchFamily="49" charset="-122"/>
              <a:ea typeface="FangSong" panose="02010609060101010101" pitchFamily="49" charset="-122"/>
            </a:endParaRPr>
          </a:p>
        </p:txBody>
      </p:sp>
      <p:pic>
        <p:nvPicPr>
          <p:cNvPr id="8" name="图片 7">
            <a:extLst>
              <a:ext uri="{FF2B5EF4-FFF2-40B4-BE49-F238E27FC236}">
                <a16:creationId xmlns:a16="http://schemas.microsoft.com/office/drawing/2014/main" id="{11304CBF-8E22-DF47-BEAD-5ED5668339A3}"/>
              </a:ext>
            </a:extLst>
          </p:cNvPr>
          <p:cNvPicPr>
            <a:picLocks noChangeAspect="1"/>
          </p:cNvPicPr>
          <p:nvPr/>
        </p:nvPicPr>
        <p:blipFill>
          <a:blip r:embed="rId4"/>
          <a:stretch>
            <a:fillRect/>
          </a:stretch>
        </p:blipFill>
        <p:spPr>
          <a:xfrm>
            <a:off x="619933" y="1821517"/>
            <a:ext cx="11914940" cy="5907824"/>
          </a:xfrm>
          <a:prstGeom prst="rect">
            <a:avLst/>
          </a:prstGeom>
        </p:spPr>
      </p:pic>
      <p:pic>
        <p:nvPicPr>
          <p:cNvPr id="13" name="图片 12">
            <a:extLst>
              <a:ext uri="{FF2B5EF4-FFF2-40B4-BE49-F238E27FC236}">
                <a16:creationId xmlns:a16="http://schemas.microsoft.com/office/drawing/2014/main" id="{2740DF26-698D-5342-95CA-0F706DD563B5}"/>
              </a:ext>
            </a:extLst>
          </p:cNvPr>
          <p:cNvPicPr>
            <a:picLocks noChangeAspect="1"/>
          </p:cNvPicPr>
          <p:nvPr/>
        </p:nvPicPr>
        <p:blipFill>
          <a:blip r:embed="rId5"/>
          <a:stretch>
            <a:fillRect/>
          </a:stretch>
        </p:blipFill>
        <p:spPr>
          <a:xfrm>
            <a:off x="5341870" y="3687670"/>
            <a:ext cx="11528398" cy="4675406"/>
          </a:xfrm>
          <a:prstGeom prst="rect">
            <a:avLst/>
          </a:prstGeom>
        </p:spPr>
      </p:pic>
      <p:sp>
        <p:nvSpPr>
          <p:cNvPr id="15" name="文本框 14">
            <a:extLst>
              <a:ext uri="{FF2B5EF4-FFF2-40B4-BE49-F238E27FC236}">
                <a16:creationId xmlns:a16="http://schemas.microsoft.com/office/drawing/2014/main" id="{D0B6934E-BDB4-B94B-9324-E554403039B9}"/>
              </a:ext>
            </a:extLst>
          </p:cNvPr>
          <p:cNvSpPr txBox="1"/>
          <p:nvPr/>
        </p:nvSpPr>
        <p:spPr>
          <a:xfrm>
            <a:off x="5341870" y="8363076"/>
            <a:ext cx="4792850" cy="69826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l">
              <a:lnSpc>
                <a:spcPct val="200000"/>
              </a:lnSpc>
            </a:pPr>
            <a:r>
              <a:rPr lang="en-US" altLang="zh-CN" dirty="0" err="1">
                <a:latin typeface="FangSong" panose="02010609060101010101" pitchFamily="49" charset="-122"/>
                <a:ea typeface="FangSong" panose="02010609060101010101" pitchFamily="49" charset="-122"/>
              </a:rPr>
              <a:t>gpu</a:t>
            </a:r>
            <a:r>
              <a:rPr lang="en-US" altLang="zh-CN" dirty="0">
                <a:latin typeface="FangSong" panose="02010609060101010101" pitchFamily="49" charset="-122"/>
                <a:ea typeface="FangSong" panose="02010609060101010101" pitchFamily="49" charset="-122"/>
              </a:rPr>
              <a:t>-manager</a:t>
            </a:r>
            <a:endParaRPr lang="zh-CN" altLang="en-US" dirty="0">
              <a:latin typeface="FangSong" panose="02010609060101010101" pitchFamily="49" charset="-122"/>
              <a:ea typeface="FangSong" panose="02010609060101010101" pitchFamily="49" charset="-122"/>
            </a:endParaRPr>
          </a:p>
        </p:txBody>
      </p:sp>
    </p:spTree>
    <p:extLst>
      <p:ext uri="{BB962C8B-B14F-4D97-AF65-F5344CB8AC3E}">
        <p14:creationId xmlns:p14="http://schemas.microsoft.com/office/powerpoint/2010/main" val="232583870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a:extLst>
              <a:ext uri="{FF2B5EF4-FFF2-40B4-BE49-F238E27FC236}">
                <a16:creationId xmlns:a16="http://schemas.microsoft.com/office/drawing/2014/main" id="{F4182273-0345-FB47-8288-B644DDDBC1C9}"/>
              </a:ext>
            </a:extLst>
          </p:cNvPr>
          <p:cNvGraphicFramePr>
            <a:graphicFrameLocks noGrp="1"/>
          </p:cNvGraphicFramePr>
          <p:nvPr>
            <p:extLst>
              <p:ext uri="{D42A27DB-BD31-4B8C-83A1-F6EECF244321}">
                <p14:modId xmlns:p14="http://schemas.microsoft.com/office/powerpoint/2010/main" val="3921309590"/>
              </p:ext>
            </p:extLst>
          </p:nvPr>
        </p:nvGraphicFramePr>
        <p:xfrm>
          <a:off x="853481" y="1648918"/>
          <a:ext cx="15725639" cy="7265347"/>
        </p:xfrm>
        <a:graphic>
          <a:graphicData uri="http://schemas.openxmlformats.org/drawingml/2006/table">
            <a:tbl>
              <a:tblPr>
                <a:tableStyleId>{3C2FFA5D-87B4-456A-9821-1D502468CF0F}</a:tableStyleId>
              </a:tblPr>
              <a:tblGrid>
                <a:gridCol w="2858840">
                  <a:extLst>
                    <a:ext uri="{9D8B030D-6E8A-4147-A177-3AD203B41FA5}">
                      <a16:colId xmlns:a16="http://schemas.microsoft.com/office/drawing/2014/main" val="288433464"/>
                    </a:ext>
                  </a:extLst>
                </a:gridCol>
                <a:gridCol w="4677002">
                  <a:extLst>
                    <a:ext uri="{9D8B030D-6E8A-4147-A177-3AD203B41FA5}">
                      <a16:colId xmlns:a16="http://schemas.microsoft.com/office/drawing/2014/main" val="824380394"/>
                    </a:ext>
                  </a:extLst>
                </a:gridCol>
                <a:gridCol w="8189797">
                  <a:extLst>
                    <a:ext uri="{9D8B030D-6E8A-4147-A177-3AD203B41FA5}">
                      <a16:colId xmlns:a16="http://schemas.microsoft.com/office/drawing/2014/main" val="422864571"/>
                    </a:ext>
                  </a:extLst>
                </a:gridCol>
              </a:tblGrid>
              <a:tr h="175020">
                <a:tc>
                  <a:txBody>
                    <a:bodyPr/>
                    <a:lstStyle/>
                    <a:p>
                      <a:pPr algn="l"/>
                      <a:r>
                        <a:rPr lang="zh-CN" altLang="en-US" sz="2000" b="0" u="none" dirty="0">
                          <a:solidFill>
                            <a:schemeClr val="tx1"/>
                          </a:solidFill>
                          <a:effectLst/>
                          <a:latin typeface="FangSong" panose="02010609060101010101" pitchFamily="49" charset="-122"/>
                          <a:ea typeface="FangSong" panose="02010609060101010101" pitchFamily="49" charset="-122"/>
                        </a:rPr>
                        <a:t>命名空间</a:t>
                      </a:r>
                      <a:endParaRPr lang="zh-CN" altLang="en-US" sz="2000" b="0" i="0" u="none" dirty="0">
                        <a:solidFill>
                          <a:schemeClr val="tx1"/>
                        </a:solidFill>
                        <a:effectLst/>
                        <a:latin typeface="FangSong" panose="02010609060101010101" pitchFamily="49" charset="-122"/>
                        <a:ea typeface="FangSong" panose="02010609060101010101" pitchFamily="49" charset="-122"/>
                      </a:endParaRPr>
                    </a:p>
                  </a:txBody>
                  <a:tcPr marL="49326" marR="49326" marT="22766" marB="22766" anchor="ctr">
                    <a:cell3D prstMaterial="dkEdge">
                      <a:bevel w="25400" h="25400" prst="angle"/>
                      <a:lightRig rig="flood" dir="t"/>
                    </a:cell3D>
                  </a:tcPr>
                </a:tc>
                <a:tc>
                  <a:txBody>
                    <a:bodyPr/>
                    <a:lstStyle/>
                    <a:p>
                      <a:pPr algn="l"/>
                      <a:r>
                        <a:rPr lang="zh-CN" altLang="en-US" sz="2000" b="0" u="none">
                          <a:solidFill>
                            <a:schemeClr val="tx1"/>
                          </a:solidFill>
                          <a:effectLst/>
                          <a:latin typeface="FangSong" panose="02010609060101010101" pitchFamily="49" charset="-122"/>
                          <a:ea typeface="FangSong" panose="02010609060101010101" pitchFamily="49" charset="-122"/>
                        </a:rPr>
                        <a:t>组件名</a:t>
                      </a:r>
                      <a:endParaRPr lang="zh-CN" altLang="en-US" sz="2000" b="0" i="0" u="none">
                        <a:solidFill>
                          <a:schemeClr val="tx1"/>
                        </a:solidFill>
                        <a:effectLst/>
                        <a:latin typeface="FangSong" panose="02010609060101010101" pitchFamily="49" charset="-122"/>
                        <a:ea typeface="FangSong" panose="02010609060101010101" pitchFamily="49" charset="-122"/>
                      </a:endParaRPr>
                    </a:p>
                  </a:txBody>
                  <a:tcPr marL="49326" marR="49326" marT="22766" marB="22766" anchor="ctr">
                    <a:cell3D prstMaterial="dkEdge">
                      <a:bevel w="25400" h="25400" prst="angle"/>
                      <a:lightRig rig="flood" dir="t"/>
                    </a:cell3D>
                  </a:tcPr>
                </a:tc>
                <a:tc>
                  <a:txBody>
                    <a:bodyPr/>
                    <a:lstStyle/>
                    <a:p>
                      <a:pPr algn="l"/>
                      <a:r>
                        <a:rPr lang="zh-CN" altLang="en-US" sz="2000" b="0" u="none" dirty="0">
                          <a:solidFill>
                            <a:schemeClr val="tx1"/>
                          </a:solidFill>
                          <a:effectLst/>
                          <a:latin typeface="FangSong" panose="02010609060101010101" pitchFamily="49" charset="-122"/>
                          <a:ea typeface="FangSong" panose="02010609060101010101" pitchFamily="49" charset="-122"/>
                        </a:rPr>
                        <a:t>组件说明</a:t>
                      </a:r>
                      <a:endParaRPr lang="zh-CN" altLang="en-US" sz="2000" b="0" i="0" u="none" dirty="0">
                        <a:solidFill>
                          <a:schemeClr val="tx1"/>
                        </a:solidFill>
                        <a:effectLst/>
                        <a:latin typeface="FangSong" panose="02010609060101010101" pitchFamily="49" charset="-122"/>
                        <a:ea typeface="FangSong" panose="02010609060101010101" pitchFamily="49" charset="-122"/>
                      </a:endParaRPr>
                    </a:p>
                  </a:txBody>
                  <a:tcPr marL="49326" marR="49326" marT="22766" marB="22766" anchor="ctr">
                    <a:cell3D prstMaterial="dkEdge">
                      <a:bevel w="25400" h="25400" prst="angle"/>
                      <a:lightRig rig="flood" dir="t"/>
                    </a:cell3D>
                  </a:tcPr>
                </a:tc>
                <a:extLst>
                  <a:ext uri="{0D108BD9-81ED-4DB2-BD59-A6C34878D82A}">
                    <a16:rowId xmlns:a16="http://schemas.microsoft.com/office/drawing/2014/main" val="2272679851"/>
                  </a:ext>
                </a:extLst>
              </a:tr>
              <a:tr h="609039">
                <a:tc gridSpan="3">
                  <a:txBody>
                    <a:bodyPr/>
                    <a:lstStyle/>
                    <a:p>
                      <a:pPr algn="l"/>
                      <a:r>
                        <a:rPr lang="en" sz="2000" b="1" i="0" u="none">
                          <a:solidFill>
                            <a:srgbClr val="FF0000"/>
                          </a:solidFill>
                          <a:effectLst/>
                          <a:latin typeface="FangSong" panose="02010609060101010101" pitchFamily="49" charset="-122"/>
                          <a:ea typeface="FangSong" panose="02010609060101010101" pitchFamily="49" charset="-122"/>
                        </a:rPr>
                        <a:t>控制组件</a:t>
                      </a:r>
                      <a:endParaRPr lang="en" sz="2000" b="1" i="0" u="none" dirty="0">
                        <a:solidFill>
                          <a:srgbClr val="FF0000"/>
                        </a:solidFill>
                        <a:effectLst/>
                        <a:latin typeface="FangSong" panose="02010609060101010101" pitchFamily="49" charset="-122"/>
                        <a:ea typeface="FangSong" panose="02010609060101010101" pitchFamily="49" charset="-122"/>
                      </a:endParaRPr>
                    </a:p>
                  </a:txBody>
                  <a:tcPr marL="49326" marR="49326" marT="22766" marB="22766" anchor="ctr"/>
                </a:tc>
                <a:tc hMerge="1">
                  <a:txBody>
                    <a:bodyPr/>
                    <a:lstStyle/>
                    <a:p>
                      <a:pPr algn="l"/>
                      <a:endParaRPr lang="en" sz="2000" b="0" i="0" dirty="0">
                        <a:effectLst/>
                        <a:latin typeface="Microsoft YaHei Light" panose="020B0503020204020204" pitchFamily="34" charset="-122"/>
                        <a:ea typeface="Microsoft YaHei Light" panose="020B0503020204020204" pitchFamily="34" charset="-122"/>
                      </a:endParaRPr>
                    </a:p>
                  </a:txBody>
                  <a:tcPr marL="49326" marR="49326" marT="22766" marB="22766" anchor="ctr"/>
                </a:tc>
                <a:tc hMerge="1">
                  <a:txBody>
                    <a:bodyPr/>
                    <a:lstStyle/>
                    <a:p>
                      <a:pPr algn="l"/>
                      <a:endParaRPr lang="zh-CN" altLang="en-US" sz="2000" b="0" i="0" dirty="0">
                        <a:effectLst/>
                        <a:latin typeface="Microsoft YaHei Light" panose="020B0503020204020204" pitchFamily="34" charset="-122"/>
                        <a:ea typeface="Microsoft YaHei Light" panose="020B0503020204020204" pitchFamily="34" charset="-122"/>
                      </a:endParaRPr>
                    </a:p>
                  </a:txBody>
                  <a:tcPr marL="49326" marR="49326" marT="22766" marB="22766" anchor="ctr"/>
                </a:tc>
                <a:extLst>
                  <a:ext uri="{0D108BD9-81ED-4DB2-BD59-A6C34878D82A}">
                    <a16:rowId xmlns:a16="http://schemas.microsoft.com/office/drawing/2014/main" val="783181553"/>
                  </a:ext>
                </a:extLst>
              </a:tr>
              <a:tr h="175020">
                <a:tc>
                  <a:txBody>
                    <a:bodyPr/>
                    <a:lstStyle/>
                    <a:p>
                      <a:pPr algn="l"/>
                      <a:r>
                        <a:rPr lang="en" sz="2000" b="0" u="none" dirty="0" err="1">
                          <a:solidFill>
                            <a:schemeClr val="tx1"/>
                          </a:solidFill>
                          <a:effectLst/>
                          <a:latin typeface="FangSong" panose="02010609060101010101" pitchFamily="49" charset="-122"/>
                          <a:ea typeface="FangSong" panose="02010609060101010101" pitchFamily="49" charset="-122"/>
                        </a:rPr>
                        <a:t>kube</a:t>
                      </a:r>
                      <a:r>
                        <a:rPr lang="en" sz="2000" b="0" u="none" dirty="0">
                          <a:solidFill>
                            <a:schemeClr val="tx1"/>
                          </a:solidFill>
                          <a:effectLst/>
                          <a:latin typeface="FangSong" panose="02010609060101010101" pitchFamily="49" charset="-122"/>
                          <a:ea typeface="FangSong" panose="02010609060101010101" pitchFamily="49" charset="-122"/>
                        </a:rPr>
                        <a:t>-system</a:t>
                      </a:r>
                      <a:endParaRPr lang="en" sz="2000" b="0" i="0" u="none" dirty="0">
                        <a:solidFill>
                          <a:schemeClr val="tx1"/>
                        </a:solidFill>
                        <a:effectLst/>
                        <a:latin typeface="FangSong" panose="02010609060101010101" pitchFamily="49" charset="-122"/>
                        <a:ea typeface="FangSong" panose="02010609060101010101" pitchFamily="49" charset="-122"/>
                      </a:endParaRPr>
                    </a:p>
                  </a:txBody>
                  <a:tcPr marL="49326" marR="49326" marT="22766" marB="22766" anchor="ctr"/>
                </a:tc>
                <a:tc>
                  <a:txBody>
                    <a:bodyPr/>
                    <a:lstStyle/>
                    <a:p>
                      <a:pPr algn="l"/>
                      <a:r>
                        <a:rPr lang="en" sz="2000" b="0" u="none" dirty="0" err="1">
                          <a:solidFill>
                            <a:schemeClr val="tx1"/>
                          </a:solidFill>
                          <a:effectLst/>
                          <a:latin typeface="FangSong" panose="02010609060101010101" pitchFamily="49" charset="-122"/>
                          <a:ea typeface="FangSong" panose="02010609060101010101" pitchFamily="49" charset="-122"/>
                        </a:rPr>
                        <a:t>kubernetes</a:t>
                      </a:r>
                      <a:r>
                        <a:rPr lang="en" sz="2000" b="0" u="none" dirty="0">
                          <a:solidFill>
                            <a:schemeClr val="tx1"/>
                          </a:solidFill>
                          <a:effectLst/>
                          <a:latin typeface="FangSong" panose="02010609060101010101" pitchFamily="49" charset="-122"/>
                          <a:ea typeface="FangSong" panose="02010609060101010101" pitchFamily="49" charset="-122"/>
                        </a:rPr>
                        <a:t>-dashboard-cluster</a:t>
                      </a:r>
                      <a:endParaRPr lang="en" sz="2000" b="0" i="0" u="none" dirty="0">
                        <a:solidFill>
                          <a:schemeClr val="tx1"/>
                        </a:solidFill>
                        <a:effectLst/>
                        <a:latin typeface="FangSong" panose="02010609060101010101" pitchFamily="49" charset="-122"/>
                        <a:ea typeface="FangSong" panose="02010609060101010101" pitchFamily="49" charset="-122"/>
                      </a:endParaRPr>
                    </a:p>
                  </a:txBody>
                  <a:tcPr marL="49326" marR="49326" marT="22766" marB="22766" anchor="ctr"/>
                </a:tc>
                <a:tc>
                  <a:txBody>
                    <a:bodyPr/>
                    <a:lstStyle/>
                    <a:p>
                      <a:pPr algn="l"/>
                      <a:r>
                        <a:rPr lang="en" sz="2000" b="0" u="none" dirty="0">
                          <a:solidFill>
                            <a:schemeClr val="tx1"/>
                          </a:solidFill>
                          <a:effectLst/>
                          <a:latin typeface="FangSong" panose="02010609060101010101" pitchFamily="49" charset="-122"/>
                          <a:ea typeface="FangSong" panose="02010609060101010101" pitchFamily="49" charset="-122"/>
                        </a:rPr>
                        <a:t>k8s</a:t>
                      </a:r>
                      <a:r>
                        <a:rPr lang="zh-CN" altLang="en-US" sz="2000" b="0" u="none" dirty="0">
                          <a:solidFill>
                            <a:schemeClr val="tx1"/>
                          </a:solidFill>
                          <a:effectLst/>
                          <a:latin typeface="FangSong" panose="02010609060101010101" pitchFamily="49" charset="-122"/>
                          <a:ea typeface="FangSong" panose="02010609060101010101" pitchFamily="49" charset="-122"/>
                        </a:rPr>
                        <a:t>中</a:t>
                      </a:r>
                      <a:r>
                        <a:rPr lang="en" sz="2000" b="0" u="none" dirty="0">
                          <a:solidFill>
                            <a:schemeClr val="tx1"/>
                          </a:solidFill>
                          <a:effectLst/>
                          <a:latin typeface="FangSong" panose="02010609060101010101" pitchFamily="49" charset="-122"/>
                          <a:ea typeface="FangSong" panose="02010609060101010101" pitchFamily="49" charset="-122"/>
                        </a:rPr>
                        <a:t>pod</a:t>
                      </a:r>
                      <a:r>
                        <a:rPr lang="zh-CN" altLang="en-US" sz="2000" b="0" u="none" dirty="0">
                          <a:solidFill>
                            <a:schemeClr val="tx1"/>
                          </a:solidFill>
                          <a:effectLst/>
                          <a:latin typeface="FangSong" panose="02010609060101010101" pitchFamily="49" charset="-122"/>
                          <a:ea typeface="FangSong" panose="02010609060101010101" pitchFamily="49" charset="-122"/>
                        </a:rPr>
                        <a:t>的管理界面</a:t>
                      </a:r>
                      <a:endParaRPr lang="zh-CN" altLang="en-US" sz="2000" b="0" i="0" u="none" dirty="0">
                        <a:solidFill>
                          <a:schemeClr val="tx1"/>
                        </a:solidFill>
                        <a:effectLst/>
                        <a:latin typeface="FangSong" panose="02010609060101010101" pitchFamily="49" charset="-122"/>
                        <a:ea typeface="FangSong" panose="02010609060101010101" pitchFamily="49" charset="-122"/>
                      </a:endParaRPr>
                    </a:p>
                  </a:txBody>
                  <a:tcPr marL="49326" marR="49326" marT="22766" marB="22766" anchor="ctr"/>
                </a:tc>
                <a:extLst>
                  <a:ext uri="{0D108BD9-81ED-4DB2-BD59-A6C34878D82A}">
                    <a16:rowId xmlns:a16="http://schemas.microsoft.com/office/drawing/2014/main" val="1679130036"/>
                  </a:ext>
                </a:extLst>
              </a:tr>
              <a:tr h="304508">
                <a:tc>
                  <a:txBody>
                    <a:bodyPr/>
                    <a:lstStyle/>
                    <a:p>
                      <a:pPr algn="l"/>
                      <a:r>
                        <a:rPr lang="en" sz="2000" b="0" u="none" dirty="0" err="1">
                          <a:solidFill>
                            <a:schemeClr val="tx1"/>
                          </a:solidFill>
                          <a:effectLst/>
                          <a:latin typeface="FangSong" panose="02010609060101010101" pitchFamily="49" charset="-122"/>
                          <a:ea typeface="FangSong" panose="02010609060101010101" pitchFamily="49" charset="-122"/>
                        </a:rPr>
                        <a:t>kube</a:t>
                      </a:r>
                      <a:r>
                        <a:rPr lang="en" sz="2000" b="0" u="none" dirty="0">
                          <a:solidFill>
                            <a:schemeClr val="tx1"/>
                          </a:solidFill>
                          <a:effectLst/>
                          <a:latin typeface="FangSong" panose="02010609060101010101" pitchFamily="49" charset="-122"/>
                          <a:ea typeface="FangSong" panose="02010609060101010101" pitchFamily="49" charset="-122"/>
                        </a:rPr>
                        <a:t>-system</a:t>
                      </a:r>
                      <a:endParaRPr lang="en" sz="2000" b="0" i="0" u="none" dirty="0">
                        <a:solidFill>
                          <a:schemeClr val="tx1"/>
                        </a:solidFill>
                        <a:effectLst/>
                        <a:latin typeface="FangSong" panose="02010609060101010101" pitchFamily="49" charset="-122"/>
                        <a:ea typeface="FangSong" panose="02010609060101010101" pitchFamily="49" charset="-122"/>
                      </a:endParaRPr>
                    </a:p>
                  </a:txBody>
                  <a:tcPr marL="49326" marR="49326" marT="22766" marB="22766" anchor="ctr"/>
                </a:tc>
                <a:tc>
                  <a:txBody>
                    <a:bodyPr/>
                    <a:lstStyle/>
                    <a:p>
                      <a:pPr algn="l"/>
                      <a:r>
                        <a:rPr lang="en" sz="2000" b="0" u="none" dirty="0">
                          <a:solidFill>
                            <a:schemeClr val="tx1"/>
                          </a:solidFill>
                          <a:effectLst/>
                          <a:latin typeface="FangSong" panose="02010609060101010101" pitchFamily="49" charset="-122"/>
                          <a:ea typeface="FangSong" panose="02010609060101010101" pitchFamily="49" charset="-122"/>
                        </a:rPr>
                        <a:t>dashboard-cluster-metrics-scraper</a:t>
                      </a:r>
                      <a:endParaRPr lang="en" sz="2000" b="0" i="0" u="none" dirty="0">
                        <a:solidFill>
                          <a:schemeClr val="tx1"/>
                        </a:solidFill>
                        <a:effectLst/>
                        <a:latin typeface="FangSong" panose="02010609060101010101" pitchFamily="49" charset="-122"/>
                        <a:ea typeface="FangSong" panose="02010609060101010101" pitchFamily="49" charset="-122"/>
                      </a:endParaRPr>
                    </a:p>
                  </a:txBody>
                  <a:tcPr marL="49326" marR="49326" marT="22766" marB="22766" anchor="ctr"/>
                </a:tc>
                <a:tc>
                  <a:txBody>
                    <a:bodyPr/>
                    <a:lstStyle/>
                    <a:p>
                      <a:pPr algn="l"/>
                      <a:r>
                        <a:rPr lang="en" sz="2000" b="0" u="none" dirty="0">
                          <a:solidFill>
                            <a:schemeClr val="tx1"/>
                          </a:solidFill>
                          <a:effectLst/>
                          <a:latin typeface="FangSong" panose="02010609060101010101" pitchFamily="49" charset="-122"/>
                          <a:ea typeface="FangSong" panose="02010609060101010101" pitchFamily="49" charset="-122"/>
                        </a:rPr>
                        <a:t>k8s</a:t>
                      </a:r>
                      <a:r>
                        <a:rPr lang="zh-CN" altLang="en-US" sz="2000" b="0" u="none" dirty="0">
                          <a:solidFill>
                            <a:schemeClr val="tx1"/>
                          </a:solidFill>
                          <a:effectLst/>
                          <a:latin typeface="FangSong" panose="02010609060101010101" pitchFamily="49" charset="-122"/>
                          <a:ea typeface="FangSong" panose="02010609060101010101" pitchFamily="49" charset="-122"/>
                        </a:rPr>
                        <a:t>中</a:t>
                      </a:r>
                      <a:r>
                        <a:rPr lang="en" sz="2000" b="0" u="none" dirty="0">
                          <a:solidFill>
                            <a:schemeClr val="tx1"/>
                          </a:solidFill>
                          <a:effectLst/>
                          <a:latin typeface="FangSong" panose="02010609060101010101" pitchFamily="49" charset="-122"/>
                          <a:ea typeface="FangSong" panose="02010609060101010101" pitchFamily="49" charset="-122"/>
                        </a:rPr>
                        <a:t>pod</a:t>
                      </a:r>
                      <a:r>
                        <a:rPr lang="zh-CN" altLang="en-US" sz="2000" b="0" u="none" dirty="0">
                          <a:solidFill>
                            <a:schemeClr val="tx1"/>
                          </a:solidFill>
                          <a:effectLst/>
                          <a:latin typeface="FangSong" panose="02010609060101010101" pitchFamily="49" charset="-122"/>
                          <a:ea typeface="FangSong" panose="02010609060101010101" pitchFamily="49" charset="-122"/>
                        </a:rPr>
                        <a:t>的管理界面上的</a:t>
                      </a:r>
                      <a:r>
                        <a:rPr lang="en" sz="2000" b="0" u="none" dirty="0">
                          <a:solidFill>
                            <a:schemeClr val="tx1"/>
                          </a:solidFill>
                          <a:effectLst/>
                          <a:latin typeface="FangSong" panose="02010609060101010101" pitchFamily="49" charset="-122"/>
                          <a:ea typeface="FangSong" panose="02010609060101010101" pitchFamily="49" charset="-122"/>
                        </a:rPr>
                        <a:t>pod</a:t>
                      </a:r>
                      <a:r>
                        <a:rPr lang="zh-CN" altLang="en-US" sz="2000" b="0" u="none" dirty="0">
                          <a:solidFill>
                            <a:schemeClr val="tx1"/>
                          </a:solidFill>
                          <a:effectLst/>
                          <a:latin typeface="FangSong" panose="02010609060101010101" pitchFamily="49" charset="-122"/>
                          <a:ea typeface="FangSong" panose="02010609060101010101" pitchFamily="49" charset="-122"/>
                        </a:rPr>
                        <a:t>资源使用情况的插件</a:t>
                      </a:r>
                      <a:endParaRPr lang="zh-CN" altLang="en-US" sz="2000" b="0" i="0" u="none" dirty="0">
                        <a:solidFill>
                          <a:schemeClr val="tx1"/>
                        </a:solidFill>
                        <a:effectLst/>
                        <a:latin typeface="FangSong" panose="02010609060101010101" pitchFamily="49" charset="-122"/>
                        <a:ea typeface="FangSong" panose="02010609060101010101" pitchFamily="49" charset="-122"/>
                      </a:endParaRPr>
                    </a:p>
                  </a:txBody>
                  <a:tcPr marL="49326" marR="49326" marT="22766" marB="22766" anchor="ctr"/>
                </a:tc>
                <a:extLst>
                  <a:ext uri="{0D108BD9-81ED-4DB2-BD59-A6C34878D82A}">
                    <a16:rowId xmlns:a16="http://schemas.microsoft.com/office/drawing/2014/main" val="18403143"/>
                  </a:ext>
                </a:extLst>
              </a:tr>
              <a:tr h="304508">
                <a:tc>
                  <a:txBody>
                    <a:bodyPr/>
                    <a:lstStyle/>
                    <a:p>
                      <a:pPr algn="l"/>
                      <a:r>
                        <a:rPr lang="en" sz="2000" b="0" u="none" dirty="0" err="1">
                          <a:solidFill>
                            <a:schemeClr val="tx1"/>
                          </a:solidFill>
                          <a:effectLst/>
                          <a:latin typeface="FangSong" panose="02010609060101010101" pitchFamily="49" charset="-122"/>
                          <a:ea typeface="FangSong" panose="02010609060101010101" pitchFamily="49" charset="-122"/>
                        </a:rPr>
                        <a:t>kube</a:t>
                      </a:r>
                      <a:r>
                        <a:rPr lang="en" sz="2000" b="0" u="none" dirty="0">
                          <a:solidFill>
                            <a:schemeClr val="tx1"/>
                          </a:solidFill>
                          <a:effectLst/>
                          <a:latin typeface="FangSong" panose="02010609060101010101" pitchFamily="49" charset="-122"/>
                          <a:ea typeface="FangSong" panose="02010609060101010101" pitchFamily="49" charset="-122"/>
                        </a:rPr>
                        <a:t>-system</a:t>
                      </a:r>
                      <a:endParaRPr lang="en" sz="2000" b="0" i="0" u="none" dirty="0">
                        <a:solidFill>
                          <a:schemeClr val="tx1"/>
                        </a:solidFill>
                        <a:effectLst/>
                        <a:latin typeface="FangSong" panose="02010609060101010101" pitchFamily="49" charset="-122"/>
                        <a:ea typeface="FangSong" panose="02010609060101010101" pitchFamily="49" charset="-122"/>
                      </a:endParaRPr>
                    </a:p>
                  </a:txBody>
                  <a:tcPr marL="49326" marR="49326" marT="22766" marB="22766" anchor="ctr"/>
                </a:tc>
                <a:tc>
                  <a:txBody>
                    <a:bodyPr/>
                    <a:lstStyle/>
                    <a:p>
                      <a:pPr algn="l"/>
                      <a:r>
                        <a:rPr lang="en" sz="2000" b="0" u="none" dirty="0">
                          <a:solidFill>
                            <a:schemeClr val="tx1"/>
                          </a:solidFill>
                          <a:effectLst/>
                          <a:latin typeface="FangSong" panose="02010609060101010101" pitchFamily="49" charset="-122"/>
                          <a:ea typeface="FangSong" panose="02010609060101010101" pitchFamily="49" charset="-122"/>
                        </a:rPr>
                        <a:t>metrics-server</a:t>
                      </a:r>
                      <a:endParaRPr lang="en" sz="2000" b="0" i="0" u="none" dirty="0">
                        <a:solidFill>
                          <a:schemeClr val="tx1"/>
                        </a:solidFill>
                        <a:effectLst/>
                        <a:latin typeface="FangSong" panose="02010609060101010101" pitchFamily="49" charset="-122"/>
                        <a:ea typeface="FangSong" panose="02010609060101010101" pitchFamily="49" charset="-122"/>
                      </a:endParaRPr>
                    </a:p>
                  </a:txBody>
                  <a:tcPr marL="49326" marR="49326" marT="22766" marB="22766" anchor="ctr"/>
                </a:tc>
                <a:tc>
                  <a:txBody>
                    <a:bodyPr/>
                    <a:lstStyle/>
                    <a:p>
                      <a:pPr algn="l"/>
                      <a:r>
                        <a:rPr lang="zh-CN" altLang="en-US" sz="2000" b="0" u="none" dirty="0">
                          <a:solidFill>
                            <a:schemeClr val="tx1"/>
                          </a:solidFill>
                          <a:effectLst/>
                          <a:latin typeface="FangSong" panose="02010609060101010101" pitchFamily="49" charset="-122"/>
                          <a:ea typeface="FangSong" panose="02010609060101010101" pitchFamily="49" charset="-122"/>
                        </a:rPr>
                        <a:t>集群资源使用情况的指标采集，用来在</a:t>
                      </a:r>
                      <a:r>
                        <a:rPr lang="en" sz="2000" b="0" u="none" dirty="0" err="1">
                          <a:solidFill>
                            <a:schemeClr val="tx1"/>
                          </a:solidFill>
                          <a:effectLst/>
                          <a:latin typeface="FangSong" panose="02010609060101010101" pitchFamily="49" charset="-122"/>
                          <a:ea typeface="FangSong" panose="02010609060101010101" pitchFamily="49" charset="-122"/>
                        </a:rPr>
                        <a:t>hpa</a:t>
                      </a:r>
                      <a:r>
                        <a:rPr lang="zh-CN" altLang="en-US" sz="2000" b="0" u="none" dirty="0">
                          <a:solidFill>
                            <a:schemeClr val="tx1"/>
                          </a:solidFill>
                          <a:effectLst/>
                          <a:latin typeface="FangSong" panose="02010609060101010101" pitchFamily="49" charset="-122"/>
                          <a:ea typeface="FangSong" panose="02010609060101010101" pitchFamily="49" charset="-122"/>
                        </a:rPr>
                        <a:t>时使用</a:t>
                      </a:r>
                      <a:endParaRPr lang="zh-CN" altLang="en-US" sz="2000" b="0" i="0" u="none" dirty="0">
                        <a:solidFill>
                          <a:schemeClr val="tx1"/>
                        </a:solidFill>
                        <a:effectLst/>
                        <a:latin typeface="FangSong" panose="02010609060101010101" pitchFamily="49" charset="-122"/>
                        <a:ea typeface="FangSong" panose="02010609060101010101" pitchFamily="49" charset="-122"/>
                      </a:endParaRPr>
                    </a:p>
                  </a:txBody>
                  <a:tcPr marL="49326" marR="49326" marT="22766" marB="22766" anchor="ctr"/>
                </a:tc>
                <a:extLst>
                  <a:ext uri="{0D108BD9-81ED-4DB2-BD59-A6C34878D82A}">
                    <a16:rowId xmlns:a16="http://schemas.microsoft.com/office/drawing/2014/main" val="3714458940"/>
                  </a:ext>
                </a:extLst>
              </a:tr>
              <a:tr h="304508">
                <a:tc>
                  <a:txBody>
                    <a:bodyPr/>
                    <a:lstStyle/>
                    <a:p>
                      <a:pPr algn="l"/>
                      <a:r>
                        <a:rPr lang="en" sz="2000" b="0" u="none">
                          <a:solidFill>
                            <a:schemeClr val="tx1"/>
                          </a:solidFill>
                          <a:effectLst/>
                          <a:latin typeface="FangSong" panose="02010609060101010101" pitchFamily="49" charset="-122"/>
                          <a:ea typeface="FangSong" panose="02010609060101010101" pitchFamily="49" charset="-122"/>
                        </a:rPr>
                        <a:t>kube-system</a:t>
                      </a:r>
                      <a:endParaRPr lang="en" sz="2000" b="0" i="0" u="none">
                        <a:solidFill>
                          <a:schemeClr val="tx1"/>
                        </a:solidFill>
                        <a:effectLst/>
                        <a:latin typeface="FangSong" panose="02010609060101010101" pitchFamily="49" charset="-122"/>
                        <a:ea typeface="FangSong" panose="02010609060101010101" pitchFamily="49" charset="-122"/>
                      </a:endParaRPr>
                    </a:p>
                  </a:txBody>
                  <a:tcPr marL="49326" marR="49326" marT="22766" marB="22766" anchor="ctr"/>
                </a:tc>
                <a:tc>
                  <a:txBody>
                    <a:bodyPr/>
                    <a:lstStyle/>
                    <a:p>
                      <a:pPr algn="l"/>
                      <a:r>
                        <a:rPr lang="en" sz="2000" b="0" u="none" dirty="0" err="1">
                          <a:solidFill>
                            <a:schemeClr val="tx1"/>
                          </a:solidFill>
                          <a:effectLst/>
                          <a:latin typeface="FangSong" panose="02010609060101010101" pitchFamily="49" charset="-122"/>
                          <a:ea typeface="FangSong" panose="02010609060101010101" pitchFamily="49" charset="-122"/>
                        </a:rPr>
                        <a:t>kubeflow</a:t>
                      </a:r>
                      <a:r>
                        <a:rPr lang="en" sz="2000" b="0" u="none" dirty="0">
                          <a:solidFill>
                            <a:schemeClr val="tx1"/>
                          </a:solidFill>
                          <a:effectLst/>
                          <a:latin typeface="FangSong" panose="02010609060101010101" pitchFamily="49" charset="-122"/>
                          <a:ea typeface="FangSong" panose="02010609060101010101" pitchFamily="49" charset="-122"/>
                        </a:rPr>
                        <a:t>-</a:t>
                      </a:r>
                      <a:r>
                        <a:rPr lang="en" sz="2000" b="0" u="none" dirty="0" err="1">
                          <a:solidFill>
                            <a:schemeClr val="tx1"/>
                          </a:solidFill>
                          <a:effectLst/>
                          <a:latin typeface="FangSong" panose="02010609060101010101" pitchFamily="49" charset="-122"/>
                          <a:ea typeface="FangSong" panose="02010609060101010101" pitchFamily="49" charset="-122"/>
                        </a:rPr>
                        <a:t>prometheus</a:t>
                      </a:r>
                      <a:r>
                        <a:rPr lang="en" sz="2000" b="0" u="none" dirty="0">
                          <a:solidFill>
                            <a:schemeClr val="tx1"/>
                          </a:solidFill>
                          <a:effectLst/>
                          <a:latin typeface="FangSong" panose="02010609060101010101" pitchFamily="49" charset="-122"/>
                          <a:ea typeface="FangSong" panose="02010609060101010101" pitchFamily="49" charset="-122"/>
                        </a:rPr>
                        <a:t>-adapter</a:t>
                      </a:r>
                      <a:endParaRPr lang="en" sz="2000" b="0" i="0" u="none" dirty="0">
                        <a:solidFill>
                          <a:schemeClr val="tx1"/>
                        </a:solidFill>
                        <a:effectLst/>
                        <a:latin typeface="FangSong" panose="02010609060101010101" pitchFamily="49" charset="-122"/>
                        <a:ea typeface="FangSong" panose="02010609060101010101" pitchFamily="49" charset="-122"/>
                      </a:endParaRPr>
                    </a:p>
                  </a:txBody>
                  <a:tcPr marL="49326" marR="49326" marT="22766" marB="22766" anchor="ctr"/>
                </a:tc>
                <a:tc>
                  <a:txBody>
                    <a:bodyPr/>
                    <a:lstStyle/>
                    <a:p>
                      <a:pPr algn="l"/>
                      <a:r>
                        <a:rPr lang="zh-CN" altLang="en-US" sz="2000" b="0" u="none" dirty="0">
                          <a:solidFill>
                            <a:schemeClr val="tx1"/>
                          </a:solidFill>
                          <a:effectLst/>
                          <a:latin typeface="FangSong" panose="02010609060101010101" pitchFamily="49" charset="-122"/>
                          <a:ea typeface="FangSong" panose="02010609060101010101" pitchFamily="49" charset="-122"/>
                        </a:rPr>
                        <a:t>用来将</a:t>
                      </a:r>
                      <a:r>
                        <a:rPr lang="en" sz="2000" b="0" u="none" dirty="0" err="1">
                          <a:solidFill>
                            <a:schemeClr val="tx1"/>
                          </a:solidFill>
                          <a:effectLst/>
                          <a:latin typeface="FangSong" panose="02010609060101010101" pitchFamily="49" charset="-122"/>
                          <a:ea typeface="FangSong" panose="02010609060101010101" pitchFamily="49" charset="-122"/>
                        </a:rPr>
                        <a:t>prometheus</a:t>
                      </a:r>
                      <a:r>
                        <a:rPr lang="zh-CN" altLang="en-US" sz="2000" b="0" u="none" dirty="0">
                          <a:solidFill>
                            <a:schemeClr val="tx1"/>
                          </a:solidFill>
                          <a:effectLst/>
                          <a:latin typeface="FangSong" panose="02010609060101010101" pitchFamily="49" charset="-122"/>
                          <a:ea typeface="FangSong" panose="02010609060101010101" pitchFamily="49" charset="-122"/>
                        </a:rPr>
                        <a:t>采集的指标转化为可以用来控制</a:t>
                      </a:r>
                      <a:r>
                        <a:rPr lang="en" sz="2000" b="0" u="none" dirty="0" err="1">
                          <a:solidFill>
                            <a:schemeClr val="tx1"/>
                          </a:solidFill>
                          <a:effectLst/>
                          <a:latin typeface="FangSong" panose="02010609060101010101" pitchFamily="49" charset="-122"/>
                          <a:ea typeface="FangSong" panose="02010609060101010101" pitchFamily="49" charset="-122"/>
                        </a:rPr>
                        <a:t>hpa</a:t>
                      </a:r>
                      <a:r>
                        <a:rPr lang="zh-CN" altLang="en-US" sz="2000" b="0" u="none" dirty="0">
                          <a:solidFill>
                            <a:schemeClr val="tx1"/>
                          </a:solidFill>
                          <a:effectLst/>
                          <a:latin typeface="FangSong" panose="02010609060101010101" pitchFamily="49" charset="-122"/>
                          <a:ea typeface="FangSong" panose="02010609060101010101" pitchFamily="49" charset="-122"/>
                        </a:rPr>
                        <a:t>的指标</a:t>
                      </a:r>
                      <a:endParaRPr lang="zh-CN" altLang="en-US" sz="2000" b="0" i="0" u="none" dirty="0">
                        <a:solidFill>
                          <a:schemeClr val="tx1"/>
                        </a:solidFill>
                        <a:effectLst/>
                        <a:latin typeface="FangSong" panose="02010609060101010101" pitchFamily="49" charset="-122"/>
                        <a:ea typeface="FangSong" panose="02010609060101010101" pitchFamily="49" charset="-122"/>
                      </a:endParaRPr>
                    </a:p>
                  </a:txBody>
                  <a:tcPr marL="49326" marR="49326" marT="22766" marB="22766" anchor="ctr"/>
                </a:tc>
                <a:extLst>
                  <a:ext uri="{0D108BD9-81ED-4DB2-BD59-A6C34878D82A}">
                    <a16:rowId xmlns:a16="http://schemas.microsoft.com/office/drawing/2014/main" val="2496977371"/>
                  </a:ext>
                </a:extLst>
              </a:tr>
              <a:tr h="304508">
                <a:tc>
                  <a:txBody>
                    <a:bodyPr/>
                    <a:lstStyle/>
                    <a:p>
                      <a:pPr algn="l"/>
                      <a:r>
                        <a:rPr lang="en-US" altLang="zh-CN" sz="2000" b="0" i="0" u="none" dirty="0" err="1">
                          <a:solidFill>
                            <a:schemeClr val="tx1"/>
                          </a:solidFill>
                          <a:effectLst/>
                          <a:latin typeface="FangSong" panose="02010609060101010101" pitchFamily="49" charset="-122"/>
                          <a:ea typeface="FangSong" panose="02010609060101010101" pitchFamily="49" charset="-122"/>
                        </a:rPr>
                        <a:t>Kube</a:t>
                      </a:r>
                      <a:r>
                        <a:rPr lang="en-US" altLang="zh-CN" sz="2000" b="0" i="0" u="none" dirty="0">
                          <a:solidFill>
                            <a:schemeClr val="tx1"/>
                          </a:solidFill>
                          <a:effectLst/>
                          <a:latin typeface="FangSong" panose="02010609060101010101" pitchFamily="49" charset="-122"/>
                          <a:ea typeface="FangSong" panose="02010609060101010101" pitchFamily="49" charset="-122"/>
                        </a:rPr>
                        <a:t>-system</a:t>
                      </a:r>
                      <a:endParaRPr lang="en" sz="2000" b="0" i="0" u="none" dirty="0">
                        <a:solidFill>
                          <a:schemeClr val="tx1"/>
                        </a:solidFill>
                        <a:effectLst/>
                        <a:latin typeface="FangSong" panose="02010609060101010101" pitchFamily="49" charset="-122"/>
                        <a:ea typeface="FangSong" panose="02010609060101010101" pitchFamily="49" charset="-122"/>
                      </a:endParaRPr>
                    </a:p>
                  </a:txBody>
                  <a:tcPr marL="49326" marR="49326" marT="22766" marB="22766" anchor="ctr"/>
                </a:tc>
                <a:tc>
                  <a:txBody>
                    <a:bodyPr/>
                    <a:lstStyle/>
                    <a:p>
                      <a:pPr algn="l"/>
                      <a:r>
                        <a:rPr lang="en" altLang="zh-CN" sz="2000" b="0" i="0" u="none" strike="noStrike" cap="none" spc="0" baseline="0" dirty="0">
                          <a:ln>
                            <a:noFill/>
                          </a:ln>
                          <a:solidFill>
                            <a:schemeClr val="tx1"/>
                          </a:solidFill>
                          <a:effectLst/>
                          <a:uFillTx/>
                          <a:latin typeface="FangSong" panose="02010609060101010101" pitchFamily="49" charset="-122"/>
                          <a:ea typeface="FangSong" panose="02010609060101010101" pitchFamily="49" charset="-122"/>
                          <a:cs typeface="+mn-cs"/>
                          <a:sym typeface="Helvetica Neue Light"/>
                        </a:rPr>
                        <a:t>nvidia-device-plugin</a:t>
                      </a:r>
                      <a:endParaRPr lang="en" sz="2000" b="0" i="0" u="none" dirty="0">
                        <a:solidFill>
                          <a:schemeClr val="tx1"/>
                        </a:solidFill>
                        <a:effectLst/>
                        <a:latin typeface="FangSong" panose="02010609060101010101" pitchFamily="49" charset="-122"/>
                        <a:ea typeface="FangSong" panose="02010609060101010101" pitchFamily="49" charset="-122"/>
                      </a:endParaRPr>
                    </a:p>
                  </a:txBody>
                  <a:tcPr marL="49326" marR="49326" marT="22766" marB="22766" anchor="ctr"/>
                </a:tc>
                <a:tc>
                  <a:txBody>
                    <a:bodyPr/>
                    <a:lstStyle/>
                    <a:p>
                      <a:pPr algn="l"/>
                      <a:r>
                        <a:rPr lang="en" altLang="zh-CN" sz="2000" b="0" u="none" dirty="0">
                          <a:solidFill>
                            <a:schemeClr val="tx1"/>
                          </a:solidFill>
                          <a:effectLst/>
                          <a:latin typeface="FangSong" panose="02010609060101010101" pitchFamily="49" charset="-122"/>
                          <a:ea typeface="FangSong" panose="02010609060101010101" pitchFamily="49" charset="-122"/>
                        </a:rPr>
                        <a:t>k8s</a:t>
                      </a:r>
                      <a:r>
                        <a:rPr lang="zh-CN" altLang="en-US" sz="2000" b="0" u="none" dirty="0">
                          <a:solidFill>
                            <a:schemeClr val="tx1"/>
                          </a:solidFill>
                          <a:effectLst/>
                          <a:latin typeface="FangSong" panose="02010609060101010101" pitchFamily="49" charset="-122"/>
                          <a:ea typeface="FangSong" panose="02010609060101010101" pitchFamily="49" charset="-122"/>
                        </a:rPr>
                        <a:t>中使用机器</a:t>
                      </a:r>
                      <a:r>
                        <a:rPr lang="en" altLang="zh-CN" sz="2000" b="0" u="none" dirty="0" err="1">
                          <a:solidFill>
                            <a:schemeClr val="tx1"/>
                          </a:solidFill>
                          <a:effectLst/>
                          <a:latin typeface="FangSong" panose="02010609060101010101" pitchFamily="49" charset="-122"/>
                          <a:ea typeface="FangSong" panose="02010609060101010101" pitchFamily="49" charset="-122"/>
                        </a:rPr>
                        <a:t>gpu</a:t>
                      </a:r>
                      <a:r>
                        <a:rPr lang="zh-CN" altLang="en-US" sz="2000" b="0" u="none" dirty="0">
                          <a:solidFill>
                            <a:schemeClr val="tx1"/>
                          </a:solidFill>
                          <a:effectLst/>
                          <a:latin typeface="FangSong" panose="02010609060101010101" pitchFamily="49" charset="-122"/>
                          <a:ea typeface="FangSong" panose="02010609060101010101" pitchFamily="49" charset="-122"/>
                        </a:rPr>
                        <a:t>驱动和设备的插件</a:t>
                      </a:r>
                      <a:endParaRPr lang="zh-CN" altLang="en-US" sz="2000" b="0" i="0" u="none" dirty="0">
                        <a:solidFill>
                          <a:schemeClr val="tx1"/>
                        </a:solidFill>
                        <a:effectLst/>
                        <a:latin typeface="FangSong" panose="02010609060101010101" pitchFamily="49" charset="-122"/>
                        <a:ea typeface="FangSong" panose="02010609060101010101" pitchFamily="49" charset="-122"/>
                      </a:endParaRPr>
                    </a:p>
                  </a:txBody>
                  <a:tcPr marL="49326" marR="49326" marT="22766" marB="22766" anchor="ctr"/>
                </a:tc>
                <a:extLst>
                  <a:ext uri="{0D108BD9-81ED-4DB2-BD59-A6C34878D82A}">
                    <a16:rowId xmlns:a16="http://schemas.microsoft.com/office/drawing/2014/main" val="1069230151"/>
                  </a:ext>
                </a:extLst>
              </a:tr>
              <a:tr h="304508">
                <a:tc>
                  <a:txBody>
                    <a:bodyPr/>
                    <a:lstStyle/>
                    <a:p>
                      <a:pPr algn="l"/>
                      <a:r>
                        <a:rPr lang="en-US" altLang="zh-CN" sz="2000" b="0" i="0" u="none" dirty="0" err="1">
                          <a:solidFill>
                            <a:schemeClr val="tx1"/>
                          </a:solidFill>
                          <a:effectLst/>
                          <a:latin typeface="FangSong" panose="02010609060101010101" pitchFamily="49" charset="-122"/>
                          <a:ea typeface="FangSong" panose="02010609060101010101" pitchFamily="49" charset="-122"/>
                        </a:rPr>
                        <a:t>Kube</a:t>
                      </a:r>
                      <a:r>
                        <a:rPr lang="en-US" altLang="zh-CN" sz="2000" b="0" i="0" u="none" dirty="0">
                          <a:solidFill>
                            <a:schemeClr val="tx1"/>
                          </a:solidFill>
                          <a:effectLst/>
                          <a:latin typeface="FangSong" panose="02010609060101010101" pitchFamily="49" charset="-122"/>
                          <a:ea typeface="FangSong" panose="02010609060101010101" pitchFamily="49" charset="-122"/>
                        </a:rPr>
                        <a:t>-system</a:t>
                      </a:r>
                      <a:endParaRPr lang="en" sz="2000" b="0" i="0" u="none" dirty="0">
                        <a:solidFill>
                          <a:schemeClr val="tx1"/>
                        </a:solidFill>
                        <a:effectLst/>
                        <a:latin typeface="FangSong" panose="02010609060101010101" pitchFamily="49" charset="-122"/>
                        <a:ea typeface="FangSong" panose="02010609060101010101" pitchFamily="49" charset="-122"/>
                      </a:endParaRPr>
                    </a:p>
                  </a:txBody>
                  <a:tcPr marL="49326" marR="49326" marT="22766" marB="22766" anchor="ctr"/>
                </a:tc>
                <a:tc>
                  <a:txBody>
                    <a:bodyPr/>
                    <a:lstStyle/>
                    <a:p>
                      <a:pPr algn="l"/>
                      <a:r>
                        <a:rPr lang="en" altLang="zh-CN" sz="2000" b="0" i="0" u="none" strike="noStrike" cap="none" spc="0" baseline="0" dirty="0">
                          <a:ln>
                            <a:noFill/>
                          </a:ln>
                          <a:solidFill>
                            <a:schemeClr val="tx1"/>
                          </a:solidFill>
                          <a:effectLst/>
                          <a:uFillTx/>
                          <a:latin typeface="FangSong" panose="02010609060101010101" pitchFamily="49" charset="-122"/>
                          <a:ea typeface="FangSong" panose="02010609060101010101" pitchFamily="49" charset="-122"/>
                          <a:cs typeface="+mn-cs"/>
                          <a:sym typeface="Helvetica Neue Light"/>
                        </a:rPr>
                        <a:t>gpu-manager</a:t>
                      </a:r>
                      <a:endParaRPr lang="en" sz="2000" b="0" i="0" u="none" dirty="0">
                        <a:solidFill>
                          <a:schemeClr val="tx1"/>
                        </a:solidFill>
                        <a:effectLst/>
                        <a:latin typeface="FangSong" panose="02010609060101010101" pitchFamily="49" charset="-122"/>
                        <a:ea typeface="FangSong" panose="02010609060101010101" pitchFamily="49" charset="-122"/>
                      </a:endParaRPr>
                    </a:p>
                  </a:txBody>
                  <a:tcPr marL="49326" marR="49326" marT="22766" marB="22766" anchor="ctr"/>
                </a:tc>
                <a:tc>
                  <a:txBody>
                    <a:bodyPr/>
                    <a:lstStyle/>
                    <a:p>
                      <a:pPr algn="l"/>
                      <a:r>
                        <a:rPr lang="en-US" altLang="zh-CN" sz="2000" b="0" i="0" u="none" dirty="0" err="1">
                          <a:solidFill>
                            <a:schemeClr val="tx1"/>
                          </a:solidFill>
                          <a:effectLst/>
                          <a:latin typeface="FangSong" panose="02010609060101010101" pitchFamily="49" charset="-122"/>
                          <a:ea typeface="FangSong" panose="02010609060101010101" pitchFamily="49" charset="-122"/>
                        </a:rPr>
                        <a:t>Vgpu</a:t>
                      </a:r>
                      <a:r>
                        <a:rPr lang="zh-CN" altLang="en-US" sz="2000" b="0" i="0" u="none" dirty="0">
                          <a:solidFill>
                            <a:schemeClr val="tx1"/>
                          </a:solidFill>
                          <a:effectLst/>
                          <a:latin typeface="FangSong" panose="02010609060101010101" pitchFamily="49" charset="-122"/>
                          <a:ea typeface="FangSong" panose="02010609060101010101" pitchFamily="49" charset="-122"/>
                        </a:rPr>
                        <a:t>插件</a:t>
                      </a:r>
                    </a:p>
                  </a:txBody>
                  <a:tcPr marL="49326" marR="49326" marT="22766" marB="22766" anchor="ctr"/>
                </a:tc>
                <a:extLst>
                  <a:ext uri="{0D108BD9-81ED-4DB2-BD59-A6C34878D82A}">
                    <a16:rowId xmlns:a16="http://schemas.microsoft.com/office/drawing/2014/main" val="1541867958"/>
                  </a:ext>
                </a:extLst>
              </a:tr>
              <a:tr h="175020">
                <a:tc>
                  <a:txBody>
                    <a:bodyPr/>
                    <a:lstStyle/>
                    <a:p>
                      <a:pPr algn="l"/>
                      <a:r>
                        <a:rPr lang="en" sz="2000" b="0" u="none" dirty="0" err="1">
                          <a:solidFill>
                            <a:schemeClr val="tx1"/>
                          </a:solidFill>
                          <a:effectLst/>
                          <a:latin typeface="FangSong" panose="02010609060101010101" pitchFamily="49" charset="-122"/>
                          <a:ea typeface="FangSong" panose="02010609060101010101" pitchFamily="49" charset="-122"/>
                        </a:rPr>
                        <a:t>kubeflow</a:t>
                      </a:r>
                      <a:endParaRPr lang="en" sz="2000" b="0" i="0" u="none" dirty="0">
                        <a:solidFill>
                          <a:schemeClr val="tx1"/>
                        </a:solidFill>
                        <a:effectLst/>
                        <a:latin typeface="FangSong" panose="02010609060101010101" pitchFamily="49" charset="-122"/>
                        <a:ea typeface="FangSong" panose="02010609060101010101" pitchFamily="49" charset="-122"/>
                      </a:endParaRPr>
                    </a:p>
                  </a:txBody>
                  <a:tcPr marL="49326" marR="49326" marT="22766" marB="22766" anchor="ctr"/>
                </a:tc>
                <a:tc>
                  <a:txBody>
                    <a:bodyPr/>
                    <a:lstStyle/>
                    <a:p>
                      <a:pPr algn="l"/>
                      <a:r>
                        <a:rPr lang="en" sz="2000" b="0" u="none" dirty="0" err="1">
                          <a:solidFill>
                            <a:schemeClr val="tx1"/>
                          </a:solidFill>
                          <a:effectLst/>
                          <a:latin typeface="FangSong" panose="02010609060101010101" pitchFamily="49" charset="-122"/>
                          <a:ea typeface="FangSong" panose="02010609060101010101" pitchFamily="49" charset="-122"/>
                        </a:rPr>
                        <a:t>frameworkcontroller</a:t>
                      </a:r>
                      <a:endParaRPr lang="en" sz="2000" b="0" i="0" u="none" dirty="0">
                        <a:solidFill>
                          <a:schemeClr val="tx1"/>
                        </a:solidFill>
                        <a:effectLst/>
                        <a:latin typeface="FangSong" panose="02010609060101010101" pitchFamily="49" charset="-122"/>
                        <a:ea typeface="FangSong" panose="02010609060101010101" pitchFamily="49" charset="-122"/>
                      </a:endParaRPr>
                    </a:p>
                  </a:txBody>
                  <a:tcPr marL="49326" marR="49326" marT="22766" marB="22766" anchor="ctr"/>
                </a:tc>
                <a:tc>
                  <a:txBody>
                    <a:bodyPr/>
                    <a:lstStyle/>
                    <a:p>
                      <a:pPr algn="l"/>
                      <a:r>
                        <a:rPr lang="en" sz="2000" b="0" u="none" dirty="0" err="1">
                          <a:solidFill>
                            <a:schemeClr val="tx1"/>
                          </a:solidFill>
                          <a:effectLst/>
                          <a:latin typeface="FangSong" panose="02010609060101010101" pitchFamily="49" charset="-122"/>
                          <a:ea typeface="FangSong" panose="02010609060101010101" pitchFamily="49" charset="-122"/>
                        </a:rPr>
                        <a:t>nni</a:t>
                      </a:r>
                      <a:r>
                        <a:rPr lang="zh-CN" altLang="en-US" sz="2000" b="0" u="none" dirty="0">
                          <a:solidFill>
                            <a:schemeClr val="tx1"/>
                          </a:solidFill>
                          <a:effectLst/>
                          <a:latin typeface="FangSong" panose="02010609060101010101" pitchFamily="49" charset="-122"/>
                          <a:ea typeface="FangSong" panose="02010609060101010101" pitchFamily="49" charset="-122"/>
                        </a:rPr>
                        <a:t>超参搜索需要的分布式组件</a:t>
                      </a:r>
                      <a:endParaRPr lang="zh-CN" altLang="en-US" sz="2000" b="0" i="0" u="none" dirty="0">
                        <a:solidFill>
                          <a:schemeClr val="tx1"/>
                        </a:solidFill>
                        <a:effectLst/>
                        <a:latin typeface="FangSong" panose="02010609060101010101" pitchFamily="49" charset="-122"/>
                        <a:ea typeface="FangSong" panose="02010609060101010101" pitchFamily="49" charset="-122"/>
                      </a:endParaRPr>
                    </a:p>
                  </a:txBody>
                  <a:tcPr marL="49326" marR="49326" marT="22766" marB="22766" anchor="ctr"/>
                </a:tc>
                <a:extLst>
                  <a:ext uri="{0D108BD9-81ED-4DB2-BD59-A6C34878D82A}">
                    <a16:rowId xmlns:a16="http://schemas.microsoft.com/office/drawing/2014/main" val="525331811"/>
                  </a:ext>
                </a:extLst>
              </a:tr>
              <a:tr h="175020">
                <a:tc>
                  <a:txBody>
                    <a:bodyPr/>
                    <a:lstStyle/>
                    <a:p>
                      <a:pPr algn="l"/>
                      <a:r>
                        <a:rPr lang="en" sz="2000" b="0" u="none" dirty="0" err="1">
                          <a:solidFill>
                            <a:schemeClr val="tx1"/>
                          </a:solidFill>
                          <a:effectLst/>
                          <a:latin typeface="FangSong" panose="02010609060101010101" pitchFamily="49" charset="-122"/>
                          <a:ea typeface="FangSong" panose="02010609060101010101" pitchFamily="49" charset="-122"/>
                        </a:rPr>
                        <a:t>kubeflow</a:t>
                      </a:r>
                      <a:endParaRPr lang="en" sz="2000" b="0" i="0" u="none" dirty="0">
                        <a:solidFill>
                          <a:schemeClr val="tx1"/>
                        </a:solidFill>
                        <a:effectLst/>
                        <a:latin typeface="FangSong" panose="02010609060101010101" pitchFamily="49" charset="-122"/>
                        <a:ea typeface="FangSong" panose="02010609060101010101" pitchFamily="49" charset="-122"/>
                      </a:endParaRPr>
                    </a:p>
                  </a:txBody>
                  <a:tcPr marL="49326" marR="49326" marT="22766" marB="22766" anchor="ctr"/>
                </a:tc>
                <a:tc>
                  <a:txBody>
                    <a:bodyPr/>
                    <a:lstStyle/>
                    <a:p>
                      <a:pPr algn="l"/>
                      <a:r>
                        <a:rPr lang="en" sz="2000" b="0" u="none" dirty="0">
                          <a:solidFill>
                            <a:schemeClr val="tx1"/>
                          </a:solidFill>
                          <a:effectLst/>
                          <a:latin typeface="FangSong" panose="02010609060101010101" pitchFamily="49" charset="-122"/>
                          <a:ea typeface="FangSong" panose="02010609060101010101" pitchFamily="49" charset="-122"/>
                        </a:rPr>
                        <a:t>workflow-controller</a:t>
                      </a:r>
                      <a:endParaRPr lang="en" sz="2000" b="0" i="0" u="none" dirty="0">
                        <a:solidFill>
                          <a:schemeClr val="tx1"/>
                        </a:solidFill>
                        <a:effectLst/>
                        <a:latin typeface="FangSong" panose="02010609060101010101" pitchFamily="49" charset="-122"/>
                        <a:ea typeface="FangSong" panose="02010609060101010101" pitchFamily="49" charset="-122"/>
                      </a:endParaRPr>
                    </a:p>
                  </a:txBody>
                  <a:tcPr marL="49326" marR="49326" marT="22766" marB="22766" anchor="ctr"/>
                </a:tc>
                <a:tc>
                  <a:txBody>
                    <a:bodyPr/>
                    <a:lstStyle/>
                    <a:p>
                      <a:pPr algn="l"/>
                      <a:r>
                        <a:rPr lang="en" sz="2000" b="0" u="none" dirty="0" err="1">
                          <a:solidFill>
                            <a:schemeClr val="tx1"/>
                          </a:solidFill>
                          <a:effectLst/>
                          <a:latin typeface="FangSong" panose="02010609060101010101" pitchFamily="49" charset="-122"/>
                          <a:ea typeface="FangSong" panose="02010609060101010101" pitchFamily="49" charset="-122"/>
                        </a:rPr>
                        <a:t>argo</a:t>
                      </a:r>
                      <a:r>
                        <a:rPr lang="en" sz="2000" b="0" u="none" dirty="0">
                          <a:solidFill>
                            <a:schemeClr val="tx1"/>
                          </a:solidFill>
                          <a:effectLst/>
                          <a:latin typeface="FangSong" panose="02010609060101010101" pitchFamily="49" charset="-122"/>
                          <a:ea typeface="FangSong" panose="02010609060101010101" pitchFamily="49" charset="-122"/>
                        </a:rPr>
                        <a:t> </a:t>
                      </a:r>
                      <a:r>
                        <a:rPr lang="zh-CN" altLang="en-US" sz="2000" b="0" u="none" dirty="0">
                          <a:solidFill>
                            <a:schemeClr val="tx1"/>
                          </a:solidFill>
                          <a:effectLst/>
                          <a:latin typeface="FangSong" panose="02010609060101010101" pitchFamily="49" charset="-122"/>
                          <a:ea typeface="FangSong" panose="02010609060101010101" pitchFamily="49" charset="-122"/>
                        </a:rPr>
                        <a:t>云原生调度</a:t>
                      </a:r>
                      <a:endParaRPr lang="zh-CN" altLang="en-US" sz="2000" b="0" i="0" u="none" dirty="0">
                        <a:solidFill>
                          <a:schemeClr val="tx1"/>
                        </a:solidFill>
                        <a:effectLst/>
                        <a:latin typeface="FangSong" panose="02010609060101010101" pitchFamily="49" charset="-122"/>
                        <a:ea typeface="FangSong" panose="02010609060101010101" pitchFamily="49" charset="-122"/>
                      </a:endParaRPr>
                    </a:p>
                  </a:txBody>
                  <a:tcPr marL="49326" marR="49326" marT="22766" marB="22766" anchor="ctr"/>
                </a:tc>
                <a:extLst>
                  <a:ext uri="{0D108BD9-81ED-4DB2-BD59-A6C34878D82A}">
                    <a16:rowId xmlns:a16="http://schemas.microsoft.com/office/drawing/2014/main" val="4227035719"/>
                  </a:ext>
                </a:extLst>
              </a:tr>
              <a:tr h="175020">
                <a:tc>
                  <a:txBody>
                    <a:bodyPr/>
                    <a:lstStyle/>
                    <a:p>
                      <a:pPr algn="l"/>
                      <a:r>
                        <a:rPr lang="en" sz="2000" b="0" u="none" dirty="0" err="1">
                          <a:solidFill>
                            <a:schemeClr val="tx1"/>
                          </a:solidFill>
                          <a:effectLst/>
                          <a:latin typeface="FangSong" panose="02010609060101010101" pitchFamily="49" charset="-122"/>
                          <a:ea typeface="FangSong" panose="02010609060101010101" pitchFamily="49" charset="-122"/>
                        </a:rPr>
                        <a:t>kubeflow</a:t>
                      </a:r>
                      <a:endParaRPr lang="en" sz="2000" b="0" i="0" u="none" dirty="0">
                        <a:solidFill>
                          <a:schemeClr val="tx1"/>
                        </a:solidFill>
                        <a:effectLst/>
                        <a:latin typeface="FangSong" panose="02010609060101010101" pitchFamily="49" charset="-122"/>
                        <a:ea typeface="FangSong" panose="02010609060101010101" pitchFamily="49" charset="-122"/>
                      </a:endParaRPr>
                    </a:p>
                  </a:txBody>
                  <a:tcPr marL="49326" marR="49326" marT="22766" marB="22766" anchor="ctr"/>
                </a:tc>
                <a:tc>
                  <a:txBody>
                    <a:bodyPr/>
                    <a:lstStyle/>
                    <a:p>
                      <a:pPr algn="l"/>
                      <a:r>
                        <a:rPr lang="en" sz="2000" b="0" u="none" dirty="0" err="1">
                          <a:solidFill>
                            <a:schemeClr val="tx1"/>
                          </a:solidFill>
                          <a:effectLst/>
                          <a:latin typeface="FangSong" panose="02010609060101010101" pitchFamily="49" charset="-122"/>
                          <a:ea typeface="FangSong" panose="02010609060101010101" pitchFamily="49" charset="-122"/>
                        </a:rPr>
                        <a:t>minio</a:t>
                      </a:r>
                      <a:endParaRPr lang="en" sz="2000" b="0" i="0" u="none" dirty="0">
                        <a:solidFill>
                          <a:schemeClr val="tx1"/>
                        </a:solidFill>
                        <a:effectLst/>
                        <a:latin typeface="FangSong" panose="02010609060101010101" pitchFamily="49" charset="-122"/>
                        <a:ea typeface="FangSong" panose="02010609060101010101" pitchFamily="49" charset="-122"/>
                      </a:endParaRPr>
                    </a:p>
                  </a:txBody>
                  <a:tcPr marL="49326" marR="49326" marT="22766" marB="22766" anchor="ctr"/>
                </a:tc>
                <a:tc>
                  <a:txBody>
                    <a:bodyPr/>
                    <a:lstStyle/>
                    <a:p>
                      <a:pPr algn="l"/>
                      <a:r>
                        <a:rPr lang="zh-CN" altLang="en-US" sz="2000" b="0" u="none" dirty="0">
                          <a:solidFill>
                            <a:schemeClr val="tx1"/>
                          </a:solidFill>
                          <a:effectLst/>
                          <a:latin typeface="FangSong" panose="02010609060101010101" pitchFamily="49" charset="-122"/>
                          <a:ea typeface="FangSong" panose="02010609060101010101" pitchFamily="49" charset="-122"/>
                        </a:rPr>
                        <a:t>对象存储</a:t>
                      </a:r>
                      <a:endParaRPr lang="zh-CN" altLang="en-US" sz="2000" b="0" i="0" u="none" dirty="0">
                        <a:solidFill>
                          <a:schemeClr val="tx1"/>
                        </a:solidFill>
                        <a:effectLst/>
                        <a:latin typeface="FangSong" panose="02010609060101010101" pitchFamily="49" charset="-122"/>
                        <a:ea typeface="FangSong" panose="02010609060101010101" pitchFamily="49" charset="-122"/>
                      </a:endParaRPr>
                    </a:p>
                  </a:txBody>
                  <a:tcPr marL="49326" marR="49326" marT="22766" marB="22766" anchor="ctr"/>
                </a:tc>
                <a:extLst>
                  <a:ext uri="{0D108BD9-81ED-4DB2-BD59-A6C34878D82A}">
                    <a16:rowId xmlns:a16="http://schemas.microsoft.com/office/drawing/2014/main" val="3362902819"/>
                  </a:ext>
                </a:extLst>
              </a:tr>
              <a:tr h="175020">
                <a:tc>
                  <a:txBody>
                    <a:bodyPr/>
                    <a:lstStyle/>
                    <a:p>
                      <a:pPr algn="l"/>
                      <a:r>
                        <a:rPr lang="en" sz="2000" b="0" u="none">
                          <a:solidFill>
                            <a:schemeClr val="tx1"/>
                          </a:solidFill>
                          <a:effectLst/>
                          <a:latin typeface="FangSong" panose="02010609060101010101" pitchFamily="49" charset="-122"/>
                          <a:ea typeface="FangSong" panose="02010609060101010101" pitchFamily="49" charset="-122"/>
                        </a:rPr>
                        <a:t>kubeflow</a:t>
                      </a:r>
                      <a:endParaRPr lang="en" sz="2000" b="0" i="0" u="none">
                        <a:solidFill>
                          <a:schemeClr val="tx1"/>
                        </a:solidFill>
                        <a:effectLst/>
                        <a:latin typeface="FangSong" panose="02010609060101010101" pitchFamily="49" charset="-122"/>
                        <a:ea typeface="FangSong" panose="02010609060101010101" pitchFamily="49" charset="-122"/>
                      </a:endParaRPr>
                    </a:p>
                  </a:txBody>
                  <a:tcPr marL="49326" marR="49326" marT="22766" marB="22766" anchor="ctr"/>
                </a:tc>
                <a:tc>
                  <a:txBody>
                    <a:bodyPr/>
                    <a:lstStyle/>
                    <a:p>
                      <a:pPr algn="l"/>
                      <a:r>
                        <a:rPr lang="en" sz="2000" b="0" u="none" dirty="0">
                          <a:solidFill>
                            <a:schemeClr val="tx1"/>
                          </a:solidFill>
                          <a:effectLst/>
                          <a:latin typeface="FangSong" panose="02010609060101010101" pitchFamily="49" charset="-122"/>
                          <a:ea typeface="FangSong" panose="02010609060101010101" pitchFamily="49" charset="-122"/>
                        </a:rPr>
                        <a:t>spark-operator</a:t>
                      </a:r>
                      <a:endParaRPr lang="en" sz="2000" b="0" i="0" u="none" dirty="0">
                        <a:solidFill>
                          <a:schemeClr val="tx1"/>
                        </a:solidFill>
                        <a:effectLst/>
                        <a:latin typeface="FangSong" panose="02010609060101010101" pitchFamily="49" charset="-122"/>
                        <a:ea typeface="FangSong" panose="02010609060101010101" pitchFamily="49" charset="-122"/>
                      </a:endParaRPr>
                    </a:p>
                  </a:txBody>
                  <a:tcPr marL="49326" marR="49326" marT="22766" marB="22766" anchor="ctr"/>
                </a:tc>
                <a:tc>
                  <a:txBody>
                    <a:bodyPr/>
                    <a:lstStyle/>
                    <a:p>
                      <a:pPr algn="l"/>
                      <a:r>
                        <a:rPr lang="en" sz="2000" b="0" u="none" dirty="0">
                          <a:solidFill>
                            <a:schemeClr val="tx1"/>
                          </a:solidFill>
                          <a:effectLst/>
                          <a:latin typeface="FangSong" panose="02010609060101010101" pitchFamily="49" charset="-122"/>
                          <a:ea typeface="FangSong" panose="02010609060101010101" pitchFamily="49" charset="-122"/>
                        </a:rPr>
                        <a:t>spark serverless </a:t>
                      </a:r>
                      <a:r>
                        <a:rPr lang="zh-CN" altLang="en-US" sz="2000" b="0" u="none" dirty="0">
                          <a:solidFill>
                            <a:schemeClr val="tx1"/>
                          </a:solidFill>
                          <a:effectLst/>
                          <a:latin typeface="FangSong" panose="02010609060101010101" pitchFamily="49" charset="-122"/>
                          <a:ea typeface="FangSong" panose="02010609060101010101" pitchFamily="49" charset="-122"/>
                        </a:rPr>
                        <a:t>分布式计算</a:t>
                      </a:r>
                      <a:endParaRPr lang="zh-CN" altLang="en-US" sz="2000" b="0" i="0" u="none" dirty="0">
                        <a:solidFill>
                          <a:schemeClr val="tx1"/>
                        </a:solidFill>
                        <a:effectLst/>
                        <a:latin typeface="FangSong" panose="02010609060101010101" pitchFamily="49" charset="-122"/>
                        <a:ea typeface="FangSong" panose="02010609060101010101" pitchFamily="49" charset="-122"/>
                      </a:endParaRPr>
                    </a:p>
                  </a:txBody>
                  <a:tcPr marL="49326" marR="49326" marT="22766" marB="22766" anchor="ctr"/>
                </a:tc>
                <a:extLst>
                  <a:ext uri="{0D108BD9-81ED-4DB2-BD59-A6C34878D82A}">
                    <a16:rowId xmlns:a16="http://schemas.microsoft.com/office/drawing/2014/main" val="743175528"/>
                  </a:ext>
                </a:extLst>
              </a:tr>
              <a:tr h="175020">
                <a:tc>
                  <a:txBody>
                    <a:bodyPr/>
                    <a:lstStyle/>
                    <a:p>
                      <a:pPr algn="l"/>
                      <a:r>
                        <a:rPr lang="en" sz="2000" b="0" u="none" dirty="0" err="1">
                          <a:solidFill>
                            <a:schemeClr val="tx1"/>
                          </a:solidFill>
                          <a:effectLst/>
                          <a:latin typeface="FangSong" panose="02010609060101010101" pitchFamily="49" charset="-122"/>
                          <a:ea typeface="FangSong" panose="02010609060101010101" pitchFamily="49" charset="-122"/>
                        </a:rPr>
                        <a:t>kubeflow</a:t>
                      </a:r>
                      <a:endParaRPr lang="en" sz="2000" b="0" i="0" u="none" dirty="0">
                        <a:solidFill>
                          <a:schemeClr val="tx1"/>
                        </a:solidFill>
                        <a:effectLst/>
                        <a:latin typeface="FangSong" panose="02010609060101010101" pitchFamily="49" charset="-122"/>
                        <a:ea typeface="FangSong" panose="02010609060101010101" pitchFamily="49" charset="-122"/>
                      </a:endParaRPr>
                    </a:p>
                  </a:txBody>
                  <a:tcPr marL="49326" marR="49326" marT="22766" marB="22766" anchor="ctr"/>
                </a:tc>
                <a:tc>
                  <a:txBody>
                    <a:bodyPr/>
                    <a:lstStyle/>
                    <a:p>
                      <a:pPr algn="l"/>
                      <a:r>
                        <a:rPr lang="en" sz="2000" b="0" u="none" dirty="0">
                          <a:solidFill>
                            <a:schemeClr val="tx1"/>
                          </a:solidFill>
                          <a:effectLst/>
                          <a:latin typeface="FangSong" panose="02010609060101010101" pitchFamily="49" charset="-122"/>
                          <a:ea typeface="FangSong" panose="02010609060101010101" pitchFamily="49" charset="-122"/>
                        </a:rPr>
                        <a:t>train-operator</a:t>
                      </a:r>
                      <a:endParaRPr lang="en" sz="2000" b="0" i="0" u="none" dirty="0">
                        <a:solidFill>
                          <a:schemeClr val="tx1"/>
                        </a:solidFill>
                        <a:effectLst/>
                        <a:latin typeface="FangSong" panose="02010609060101010101" pitchFamily="49" charset="-122"/>
                        <a:ea typeface="FangSong" panose="02010609060101010101" pitchFamily="49" charset="-122"/>
                      </a:endParaRPr>
                    </a:p>
                  </a:txBody>
                  <a:tcPr marL="49326" marR="49326" marT="22766" marB="22766" anchor="ctr"/>
                </a:tc>
                <a:tc>
                  <a:txBody>
                    <a:bodyPr/>
                    <a:lstStyle/>
                    <a:p>
                      <a:pPr algn="l"/>
                      <a:r>
                        <a:rPr lang="en" sz="2000" b="0" u="none" dirty="0" err="1">
                          <a:solidFill>
                            <a:schemeClr val="tx1"/>
                          </a:solidFill>
                          <a:effectLst/>
                          <a:latin typeface="FangSong" panose="02010609060101010101" pitchFamily="49" charset="-122"/>
                          <a:ea typeface="FangSong" panose="02010609060101010101" pitchFamily="49" charset="-122"/>
                        </a:rPr>
                        <a:t>tf</a:t>
                      </a:r>
                      <a:r>
                        <a:rPr lang="en" sz="2000" b="0" u="none" dirty="0">
                          <a:solidFill>
                            <a:schemeClr val="tx1"/>
                          </a:solidFill>
                          <a:effectLst/>
                          <a:latin typeface="FangSong" panose="02010609060101010101" pitchFamily="49" charset="-122"/>
                          <a:ea typeface="FangSong" panose="02010609060101010101" pitchFamily="49" charset="-122"/>
                        </a:rPr>
                        <a:t>/</a:t>
                      </a:r>
                      <a:r>
                        <a:rPr lang="en" sz="2000" b="0" u="none" dirty="0" err="1">
                          <a:solidFill>
                            <a:schemeClr val="tx1"/>
                          </a:solidFill>
                          <a:effectLst/>
                          <a:latin typeface="FangSong" panose="02010609060101010101" pitchFamily="49" charset="-122"/>
                          <a:ea typeface="FangSong" panose="02010609060101010101" pitchFamily="49" charset="-122"/>
                        </a:rPr>
                        <a:t>pytorch</a:t>
                      </a:r>
                      <a:r>
                        <a:rPr lang="en" sz="2000" b="0" u="none" dirty="0">
                          <a:solidFill>
                            <a:schemeClr val="tx1"/>
                          </a:solidFill>
                          <a:effectLst/>
                          <a:latin typeface="FangSong" panose="02010609060101010101" pitchFamily="49" charset="-122"/>
                          <a:ea typeface="FangSong" panose="02010609060101010101" pitchFamily="49" charset="-122"/>
                        </a:rPr>
                        <a:t>/</a:t>
                      </a:r>
                      <a:r>
                        <a:rPr lang="en" sz="2000" b="0" u="none" dirty="0" err="1">
                          <a:solidFill>
                            <a:schemeClr val="tx1"/>
                          </a:solidFill>
                          <a:effectLst/>
                          <a:latin typeface="FangSong" panose="02010609060101010101" pitchFamily="49" charset="-122"/>
                          <a:ea typeface="FangSong" panose="02010609060101010101" pitchFamily="49" charset="-122"/>
                        </a:rPr>
                        <a:t>xgb</a:t>
                      </a:r>
                      <a:r>
                        <a:rPr lang="en" sz="2000" b="0" u="none" dirty="0">
                          <a:solidFill>
                            <a:schemeClr val="tx1"/>
                          </a:solidFill>
                          <a:effectLst/>
                          <a:latin typeface="FangSong" panose="02010609060101010101" pitchFamily="49" charset="-122"/>
                          <a:ea typeface="FangSong" panose="02010609060101010101" pitchFamily="49" charset="-122"/>
                        </a:rPr>
                        <a:t>/</a:t>
                      </a:r>
                      <a:r>
                        <a:rPr lang="en" sz="2000" b="0" u="none" dirty="0" err="1">
                          <a:solidFill>
                            <a:schemeClr val="tx1"/>
                          </a:solidFill>
                          <a:effectLst/>
                          <a:latin typeface="FangSong" panose="02010609060101010101" pitchFamily="49" charset="-122"/>
                          <a:ea typeface="FangSong" panose="02010609060101010101" pitchFamily="49" charset="-122"/>
                        </a:rPr>
                        <a:t>mxnet</a:t>
                      </a:r>
                      <a:r>
                        <a:rPr lang="en" sz="2000" b="0" u="none" dirty="0">
                          <a:solidFill>
                            <a:schemeClr val="tx1"/>
                          </a:solidFill>
                          <a:effectLst/>
                          <a:latin typeface="FangSong" panose="02010609060101010101" pitchFamily="49" charset="-122"/>
                          <a:ea typeface="FangSong" panose="02010609060101010101" pitchFamily="49" charset="-122"/>
                        </a:rPr>
                        <a:t>/</a:t>
                      </a:r>
                      <a:r>
                        <a:rPr lang="en" sz="2000" b="0" u="none" dirty="0" err="1">
                          <a:solidFill>
                            <a:schemeClr val="tx1"/>
                          </a:solidFill>
                          <a:effectLst/>
                          <a:latin typeface="FangSong" panose="02010609060101010101" pitchFamily="49" charset="-122"/>
                          <a:ea typeface="FangSong" panose="02010609060101010101" pitchFamily="49" charset="-122"/>
                        </a:rPr>
                        <a:t>mpi</a:t>
                      </a:r>
                      <a:r>
                        <a:rPr lang="en-US" altLang="zh-CN" sz="2000" b="0" u="none" dirty="0">
                          <a:solidFill>
                            <a:schemeClr val="tx1"/>
                          </a:solidFill>
                          <a:effectLst/>
                          <a:latin typeface="FangSong" panose="02010609060101010101" pitchFamily="49" charset="-122"/>
                          <a:ea typeface="FangSong" panose="02010609060101010101" pitchFamily="49" charset="-122"/>
                        </a:rPr>
                        <a:t>/paddle</a:t>
                      </a:r>
                      <a:r>
                        <a:rPr lang="zh-CN" altLang="en-US" sz="2000" b="0" u="none" dirty="0">
                          <a:solidFill>
                            <a:schemeClr val="tx1"/>
                          </a:solidFill>
                          <a:effectLst/>
                          <a:latin typeface="FangSong" panose="02010609060101010101" pitchFamily="49" charset="-122"/>
                          <a:ea typeface="FangSong" panose="02010609060101010101" pitchFamily="49" charset="-122"/>
                        </a:rPr>
                        <a:t>等分布式</a:t>
                      </a:r>
                      <a:endParaRPr lang="zh-CN" altLang="en-US" sz="2000" b="0" i="0" u="none" dirty="0">
                        <a:solidFill>
                          <a:schemeClr val="tx1"/>
                        </a:solidFill>
                        <a:effectLst/>
                        <a:latin typeface="FangSong" panose="02010609060101010101" pitchFamily="49" charset="-122"/>
                        <a:ea typeface="FangSong" panose="02010609060101010101" pitchFamily="49" charset="-122"/>
                      </a:endParaRPr>
                    </a:p>
                  </a:txBody>
                  <a:tcPr marL="49326" marR="49326" marT="22766" marB="22766" anchor="ctr"/>
                </a:tc>
                <a:extLst>
                  <a:ext uri="{0D108BD9-81ED-4DB2-BD59-A6C34878D82A}">
                    <a16:rowId xmlns:a16="http://schemas.microsoft.com/office/drawing/2014/main" val="1781192334"/>
                  </a:ext>
                </a:extLst>
              </a:tr>
              <a:tr h="175020">
                <a:tc>
                  <a:txBody>
                    <a:bodyPr/>
                    <a:lstStyle/>
                    <a:p>
                      <a:pPr algn="l"/>
                      <a:r>
                        <a:rPr lang="en" altLang="zh-CN" sz="2000" b="0" u="none" dirty="0" err="1">
                          <a:solidFill>
                            <a:schemeClr val="tx1"/>
                          </a:solidFill>
                          <a:effectLst/>
                          <a:latin typeface="FangSong" panose="02010609060101010101" pitchFamily="49" charset="-122"/>
                          <a:ea typeface="FangSong" panose="02010609060101010101" pitchFamily="49" charset="-122"/>
                        </a:rPr>
                        <a:t>kubeflow</a:t>
                      </a:r>
                      <a:endParaRPr lang="en" altLang="zh-CN" sz="2000" b="0" i="0" u="none" dirty="0">
                        <a:solidFill>
                          <a:schemeClr val="tx1"/>
                        </a:solidFill>
                        <a:effectLst/>
                        <a:latin typeface="FangSong" panose="02010609060101010101" pitchFamily="49" charset="-122"/>
                        <a:ea typeface="FangSong" panose="02010609060101010101" pitchFamily="49" charset="-122"/>
                      </a:endParaRPr>
                    </a:p>
                  </a:txBody>
                  <a:tcPr marL="49326" marR="49326" marT="22766" marB="22766" anchor="ctr"/>
                </a:tc>
                <a:tc>
                  <a:txBody>
                    <a:bodyPr/>
                    <a:lstStyle/>
                    <a:p>
                      <a:pPr algn="l"/>
                      <a:r>
                        <a:rPr lang="en-US" altLang="zh-CN" sz="2000" b="0" i="0" u="none" strike="noStrike" cap="none" spc="0" baseline="0" dirty="0">
                          <a:ln>
                            <a:noFill/>
                          </a:ln>
                          <a:solidFill>
                            <a:schemeClr val="tx1"/>
                          </a:solidFill>
                          <a:effectLst/>
                          <a:uFillTx/>
                          <a:latin typeface="FangSong" panose="02010609060101010101" pitchFamily="49" charset="-122"/>
                          <a:ea typeface="FangSong" panose="02010609060101010101" pitchFamily="49" charset="-122"/>
                          <a:cs typeface="+mn-cs"/>
                          <a:sym typeface="Helvetica Neue Light"/>
                        </a:rPr>
                        <a:t>Volcano-</a:t>
                      </a:r>
                      <a:r>
                        <a:rPr lang="zh-CN" altLang="en-US" sz="2000" b="0" i="0" u="none" strike="noStrike" cap="none" spc="0" baseline="0" dirty="0">
                          <a:ln>
                            <a:noFill/>
                          </a:ln>
                          <a:solidFill>
                            <a:schemeClr val="tx1"/>
                          </a:solidFill>
                          <a:effectLst/>
                          <a:uFillTx/>
                          <a:latin typeface="FangSong" panose="02010609060101010101" pitchFamily="49" charset="-122"/>
                          <a:ea typeface="FangSong" panose="02010609060101010101" pitchFamily="49" charset="-122"/>
                          <a:cs typeface="+mn-cs"/>
                          <a:sym typeface="Helvetica Neue Light"/>
                        </a:rPr>
                        <a:t>*</a:t>
                      </a:r>
                    </a:p>
                  </a:txBody>
                  <a:tcPr marL="49326" marR="49326" marT="22766" marB="22766" anchor="ctr"/>
                </a:tc>
                <a:tc>
                  <a:txBody>
                    <a:bodyPr/>
                    <a:lstStyle/>
                    <a:p>
                      <a:pPr algn="l"/>
                      <a:r>
                        <a:rPr lang="en" sz="2000" b="0" u="none" dirty="0">
                          <a:solidFill>
                            <a:schemeClr val="tx1"/>
                          </a:solidFill>
                          <a:effectLst/>
                          <a:latin typeface="FangSong" panose="02010609060101010101" pitchFamily="49" charset="-122"/>
                          <a:ea typeface="FangSong" panose="02010609060101010101" pitchFamily="49" charset="-122"/>
                        </a:rPr>
                        <a:t>volcano</a:t>
                      </a:r>
                      <a:r>
                        <a:rPr lang="zh-CN" altLang="en-US" sz="2000" b="0" u="none" dirty="0">
                          <a:solidFill>
                            <a:schemeClr val="tx1"/>
                          </a:solidFill>
                          <a:effectLst/>
                          <a:latin typeface="FangSong" panose="02010609060101010101" pitchFamily="49" charset="-122"/>
                          <a:ea typeface="FangSong" panose="02010609060101010101" pitchFamily="49" charset="-122"/>
                        </a:rPr>
                        <a:t>分布式和批调度</a:t>
                      </a:r>
                      <a:endParaRPr lang="zh-CN" altLang="en-US" sz="2000" b="0" i="0" u="none" dirty="0">
                        <a:solidFill>
                          <a:schemeClr val="tx1"/>
                        </a:solidFill>
                        <a:effectLst/>
                        <a:latin typeface="FangSong" panose="02010609060101010101" pitchFamily="49" charset="-122"/>
                        <a:ea typeface="FangSong" panose="02010609060101010101" pitchFamily="49" charset="-122"/>
                      </a:endParaRPr>
                    </a:p>
                  </a:txBody>
                  <a:tcPr marL="49326" marR="49326" marT="22766" marB="22766" anchor="ctr"/>
                </a:tc>
                <a:extLst>
                  <a:ext uri="{0D108BD9-81ED-4DB2-BD59-A6C34878D82A}">
                    <a16:rowId xmlns:a16="http://schemas.microsoft.com/office/drawing/2014/main" val="3807102037"/>
                  </a:ext>
                </a:extLst>
              </a:tr>
              <a:tr h="175020">
                <a:tc>
                  <a:txBody>
                    <a:bodyPr/>
                    <a:lstStyle/>
                    <a:p>
                      <a:pPr algn="l"/>
                      <a:r>
                        <a:rPr lang="en" sz="2000" b="0" u="none">
                          <a:solidFill>
                            <a:schemeClr val="tx1"/>
                          </a:solidFill>
                          <a:effectLst/>
                          <a:latin typeface="FangSong" panose="02010609060101010101" pitchFamily="49" charset="-122"/>
                          <a:ea typeface="FangSong" panose="02010609060101010101" pitchFamily="49" charset="-122"/>
                        </a:rPr>
                        <a:t>istio-system</a:t>
                      </a:r>
                      <a:endParaRPr lang="en" sz="2000" b="0" i="0" u="none">
                        <a:solidFill>
                          <a:schemeClr val="tx1"/>
                        </a:solidFill>
                        <a:effectLst/>
                        <a:latin typeface="FangSong" panose="02010609060101010101" pitchFamily="49" charset="-122"/>
                        <a:ea typeface="FangSong" panose="02010609060101010101" pitchFamily="49" charset="-122"/>
                      </a:endParaRPr>
                    </a:p>
                  </a:txBody>
                  <a:tcPr marL="49326" marR="49326" marT="22766" marB="22766" anchor="ctr"/>
                </a:tc>
                <a:tc>
                  <a:txBody>
                    <a:bodyPr/>
                    <a:lstStyle/>
                    <a:p>
                      <a:pPr algn="l"/>
                      <a:r>
                        <a:rPr lang="en" sz="2000" b="0" u="none" dirty="0" err="1">
                          <a:solidFill>
                            <a:schemeClr val="tx1"/>
                          </a:solidFill>
                          <a:effectLst/>
                          <a:latin typeface="FangSong" panose="02010609060101010101" pitchFamily="49" charset="-122"/>
                          <a:ea typeface="FangSong" panose="02010609060101010101" pitchFamily="49" charset="-122"/>
                        </a:rPr>
                        <a:t>istio-ingressgateway</a:t>
                      </a:r>
                      <a:endParaRPr lang="en" sz="2000" b="0" i="0" u="none" dirty="0">
                        <a:solidFill>
                          <a:schemeClr val="tx1"/>
                        </a:solidFill>
                        <a:effectLst/>
                        <a:latin typeface="FangSong" panose="02010609060101010101" pitchFamily="49" charset="-122"/>
                        <a:ea typeface="FangSong" panose="02010609060101010101" pitchFamily="49" charset="-122"/>
                      </a:endParaRPr>
                    </a:p>
                  </a:txBody>
                  <a:tcPr marL="49326" marR="49326" marT="22766" marB="22766" anchor="ctr"/>
                </a:tc>
                <a:tc>
                  <a:txBody>
                    <a:bodyPr/>
                    <a:lstStyle/>
                    <a:p>
                      <a:pPr algn="l"/>
                      <a:r>
                        <a:rPr lang="zh-CN" altLang="en-US" sz="2000" b="0" u="none">
                          <a:solidFill>
                            <a:schemeClr val="tx1"/>
                          </a:solidFill>
                          <a:effectLst/>
                          <a:latin typeface="FangSong" panose="02010609060101010101" pitchFamily="49" charset="-122"/>
                          <a:ea typeface="FangSong" panose="02010609060101010101" pitchFamily="49" charset="-122"/>
                        </a:rPr>
                        <a:t>入口网关，用来代理所有外部访问</a:t>
                      </a:r>
                      <a:endParaRPr lang="zh-CN" altLang="en-US" sz="2000" b="0" i="0" u="none">
                        <a:solidFill>
                          <a:schemeClr val="tx1"/>
                        </a:solidFill>
                        <a:effectLst/>
                        <a:latin typeface="FangSong" panose="02010609060101010101" pitchFamily="49" charset="-122"/>
                        <a:ea typeface="FangSong" panose="02010609060101010101" pitchFamily="49" charset="-122"/>
                      </a:endParaRPr>
                    </a:p>
                  </a:txBody>
                  <a:tcPr marL="49326" marR="49326" marT="22766" marB="22766" anchor="ctr"/>
                </a:tc>
                <a:extLst>
                  <a:ext uri="{0D108BD9-81ED-4DB2-BD59-A6C34878D82A}">
                    <a16:rowId xmlns:a16="http://schemas.microsoft.com/office/drawing/2014/main" val="838213548"/>
                  </a:ext>
                </a:extLst>
              </a:tr>
              <a:tr h="175020">
                <a:tc>
                  <a:txBody>
                    <a:bodyPr/>
                    <a:lstStyle/>
                    <a:p>
                      <a:pPr algn="l"/>
                      <a:r>
                        <a:rPr lang="en" sz="2000" b="0" u="none">
                          <a:solidFill>
                            <a:schemeClr val="tx1"/>
                          </a:solidFill>
                          <a:effectLst/>
                          <a:latin typeface="FangSong" panose="02010609060101010101" pitchFamily="49" charset="-122"/>
                          <a:ea typeface="FangSong" panose="02010609060101010101" pitchFamily="49" charset="-122"/>
                        </a:rPr>
                        <a:t>istio-system</a:t>
                      </a:r>
                      <a:endParaRPr lang="en" sz="2000" b="0" i="0" u="none">
                        <a:solidFill>
                          <a:schemeClr val="tx1"/>
                        </a:solidFill>
                        <a:effectLst/>
                        <a:latin typeface="FangSong" panose="02010609060101010101" pitchFamily="49" charset="-122"/>
                        <a:ea typeface="FangSong" panose="02010609060101010101" pitchFamily="49" charset="-122"/>
                      </a:endParaRPr>
                    </a:p>
                  </a:txBody>
                  <a:tcPr marL="49326" marR="49326" marT="22766" marB="22766" anchor="ctr"/>
                </a:tc>
                <a:tc>
                  <a:txBody>
                    <a:bodyPr/>
                    <a:lstStyle/>
                    <a:p>
                      <a:pPr algn="l"/>
                      <a:r>
                        <a:rPr lang="en-US" altLang="zh-CN" sz="2000" b="0" i="0" u="none" dirty="0" err="1">
                          <a:solidFill>
                            <a:schemeClr val="tx1"/>
                          </a:solidFill>
                          <a:effectLst/>
                          <a:latin typeface="FangSong" panose="02010609060101010101" pitchFamily="49" charset="-122"/>
                          <a:ea typeface="FangSong" panose="02010609060101010101" pitchFamily="49" charset="-122"/>
                        </a:rPr>
                        <a:t>istiod</a:t>
                      </a:r>
                      <a:endParaRPr lang="zh-CN" altLang="en-US" sz="2000" b="0" i="0" u="none" dirty="0">
                        <a:solidFill>
                          <a:schemeClr val="tx1"/>
                        </a:solidFill>
                        <a:effectLst/>
                        <a:latin typeface="FangSong" panose="02010609060101010101" pitchFamily="49" charset="-122"/>
                        <a:ea typeface="FangSong" panose="02010609060101010101" pitchFamily="49" charset="-122"/>
                      </a:endParaRPr>
                    </a:p>
                  </a:txBody>
                  <a:tcPr marL="49326" marR="49326" marT="22766" marB="22766" anchor="ctr"/>
                </a:tc>
                <a:tc>
                  <a:txBody>
                    <a:bodyPr/>
                    <a:lstStyle/>
                    <a:p>
                      <a:pPr algn="l"/>
                      <a:r>
                        <a:rPr lang="en" sz="2000" b="0" u="none" dirty="0">
                          <a:solidFill>
                            <a:schemeClr val="tx1"/>
                          </a:solidFill>
                          <a:effectLst/>
                          <a:latin typeface="FangSong" panose="02010609060101010101" pitchFamily="49" charset="-122"/>
                          <a:ea typeface="FangSong" panose="02010609060101010101" pitchFamily="49" charset="-122"/>
                        </a:rPr>
                        <a:t>Istio</a:t>
                      </a:r>
                      <a:r>
                        <a:rPr lang="en-US" sz="2000" b="0" u="none" dirty="0" err="1">
                          <a:solidFill>
                            <a:schemeClr val="tx1"/>
                          </a:solidFill>
                          <a:effectLst/>
                          <a:latin typeface="FangSong" panose="02010609060101010101" pitchFamily="49" charset="-122"/>
                          <a:ea typeface="FangSong" panose="02010609060101010101" pitchFamily="49" charset="-122"/>
                        </a:rPr>
                        <a:t>控制面</a:t>
                      </a:r>
                      <a:endParaRPr lang="zh-CN" altLang="en-US" sz="2000" b="0" i="0" u="none" dirty="0">
                        <a:solidFill>
                          <a:schemeClr val="tx1"/>
                        </a:solidFill>
                        <a:effectLst/>
                        <a:latin typeface="FangSong" panose="02010609060101010101" pitchFamily="49" charset="-122"/>
                        <a:ea typeface="FangSong" panose="02010609060101010101" pitchFamily="49" charset="-122"/>
                      </a:endParaRPr>
                    </a:p>
                  </a:txBody>
                  <a:tcPr marL="49326" marR="49326" marT="22766" marB="22766" anchor="ctr"/>
                </a:tc>
                <a:extLst>
                  <a:ext uri="{0D108BD9-81ED-4DB2-BD59-A6C34878D82A}">
                    <a16:rowId xmlns:a16="http://schemas.microsoft.com/office/drawing/2014/main" val="3459775507"/>
                  </a:ext>
                </a:extLst>
              </a:tr>
              <a:tr h="175020">
                <a:tc>
                  <a:txBody>
                    <a:bodyPr/>
                    <a:lstStyle/>
                    <a:p>
                      <a:pPr algn="l"/>
                      <a:r>
                        <a:rPr lang="en" sz="2000" b="0" u="none" dirty="0">
                          <a:solidFill>
                            <a:schemeClr val="tx1"/>
                          </a:solidFill>
                          <a:effectLst/>
                          <a:latin typeface="FangSong" panose="02010609060101010101" pitchFamily="49" charset="-122"/>
                          <a:ea typeface="FangSong" panose="02010609060101010101" pitchFamily="49" charset="-122"/>
                        </a:rPr>
                        <a:t>monitoring</a:t>
                      </a:r>
                      <a:endParaRPr lang="en" sz="2000" b="0" i="0" u="none" dirty="0">
                        <a:solidFill>
                          <a:schemeClr val="tx1"/>
                        </a:solidFill>
                        <a:effectLst/>
                        <a:latin typeface="FangSong" panose="02010609060101010101" pitchFamily="49" charset="-122"/>
                        <a:ea typeface="FangSong" panose="02010609060101010101" pitchFamily="49" charset="-122"/>
                      </a:endParaRPr>
                    </a:p>
                  </a:txBody>
                  <a:tcPr marL="49326" marR="49326" marT="22766" marB="22766" anchor="ctr"/>
                </a:tc>
                <a:tc>
                  <a:txBody>
                    <a:bodyPr/>
                    <a:lstStyle/>
                    <a:p>
                      <a:pPr algn="l"/>
                      <a:r>
                        <a:rPr lang="en" sz="2000" b="0" u="none" dirty="0" err="1">
                          <a:solidFill>
                            <a:schemeClr val="tx1"/>
                          </a:solidFill>
                          <a:effectLst/>
                          <a:latin typeface="FangSong" panose="02010609060101010101" pitchFamily="49" charset="-122"/>
                          <a:ea typeface="FangSong" panose="02010609060101010101" pitchFamily="49" charset="-122"/>
                        </a:rPr>
                        <a:t>dcgm</a:t>
                      </a:r>
                      <a:r>
                        <a:rPr lang="en" sz="2000" b="0" u="none" dirty="0">
                          <a:solidFill>
                            <a:schemeClr val="tx1"/>
                          </a:solidFill>
                          <a:effectLst/>
                          <a:latin typeface="FangSong" panose="02010609060101010101" pitchFamily="49" charset="-122"/>
                          <a:ea typeface="FangSong" panose="02010609060101010101" pitchFamily="49" charset="-122"/>
                        </a:rPr>
                        <a:t>-exporter</a:t>
                      </a:r>
                      <a:endParaRPr lang="en" sz="2000" b="0" i="0" u="none" dirty="0">
                        <a:solidFill>
                          <a:schemeClr val="tx1"/>
                        </a:solidFill>
                        <a:effectLst/>
                        <a:latin typeface="FangSong" panose="02010609060101010101" pitchFamily="49" charset="-122"/>
                        <a:ea typeface="FangSong" panose="02010609060101010101" pitchFamily="49" charset="-122"/>
                      </a:endParaRPr>
                    </a:p>
                  </a:txBody>
                  <a:tcPr marL="49326" marR="49326" marT="22766" marB="22766" anchor="ctr"/>
                </a:tc>
                <a:tc>
                  <a:txBody>
                    <a:bodyPr/>
                    <a:lstStyle/>
                    <a:p>
                      <a:pPr algn="l"/>
                      <a:r>
                        <a:rPr lang="en" sz="2000" b="0" u="none">
                          <a:solidFill>
                            <a:schemeClr val="tx1"/>
                          </a:solidFill>
                          <a:effectLst/>
                          <a:latin typeface="FangSong" panose="02010609060101010101" pitchFamily="49" charset="-122"/>
                          <a:ea typeface="FangSong" panose="02010609060101010101" pitchFamily="49" charset="-122"/>
                        </a:rPr>
                        <a:t>gpu</a:t>
                      </a:r>
                      <a:r>
                        <a:rPr lang="zh-CN" altLang="en-US" sz="2000" b="0" u="none">
                          <a:solidFill>
                            <a:schemeClr val="tx1"/>
                          </a:solidFill>
                          <a:effectLst/>
                          <a:latin typeface="FangSong" panose="02010609060101010101" pitchFamily="49" charset="-122"/>
                          <a:ea typeface="FangSong" panose="02010609060101010101" pitchFamily="49" charset="-122"/>
                        </a:rPr>
                        <a:t>机器资源监控</a:t>
                      </a:r>
                      <a:endParaRPr lang="zh-CN" altLang="en-US" sz="2000" b="0" i="0" u="none">
                        <a:solidFill>
                          <a:schemeClr val="tx1"/>
                        </a:solidFill>
                        <a:effectLst/>
                        <a:latin typeface="FangSong" panose="02010609060101010101" pitchFamily="49" charset="-122"/>
                        <a:ea typeface="FangSong" panose="02010609060101010101" pitchFamily="49" charset="-122"/>
                      </a:endParaRPr>
                    </a:p>
                  </a:txBody>
                  <a:tcPr marL="49326" marR="49326" marT="22766" marB="22766" anchor="ctr"/>
                </a:tc>
                <a:extLst>
                  <a:ext uri="{0D108BD9-81ED-4DB2-BD59-A6C34878D82A}">
                    <a16:rowId xmlns:a16="http://schemas.microsoft.com/office/drawing/2014/main" val="1141832892"/>
                  </a:ext>
                </a:extLst>
              </a:tr>
              <a:tr h="175020">
                <a:tc>
                  <a:txBody>
                    <a:bodyPr/>
                    <a:lstStyle/>
                    <a:p>
                      <a:pPr algn="l"/>
                      <a:r>
                        <a:rPr lang="en" sz="2000" b="0" u="none">
                          <a:solidFill>
                            <a:schemeClr val="tx1"/>
                          </a:solidFill>
                          <a:effectLst/>
                          <a:latin typeface="FangSong" panose="02010609060101010101" pitchFamily="49" charset="-122"/>
                          <a:ea typeface="FangSong" panose="02010609060101010101" pitchFamily="49" charset="-122"/>
                        </a:rPr>
                        <a:t>monitoring</a:t>
                      </a:r>
                      <a:endParaRPr lang="en" sz="2000" b="0" i="0" u="none">
                        <a:solidFill>
                          <a:schemeClr val="tx1"/>
                        </a:solidFill>
                        <a:effectLst/>
                        <a:latin typeface="FangSong" panose="02010609060101010101" pitchFamily="49" charset="-122"/>
                        <a:ea typeface="FangSong" panose="02010609060101010101" pitchFamily="49" charset="-122"/>
                      </a:endParaRPr>
                    </a:p>
                  </a:txBody>
                  <a:tcPr marL="49326" marR="49326" marT="22766" marB="22766" anchor="ctr"/>
                </a:tc>
                <a:tc>
                  <a:txBody>
                    <a:bodyPr/>
                    <a:lstStyle/>
                    <a:p>
                      <a:pPr algn="l"/>
                      <a:r>
                        <a:rPr lang="en" sz="2000" b="0" u="none" dirty="0">
                          <a:solidFill>
                            <a:schemeClr val="tx1"/>
                          </a:solidFill>
                          <a:effectLst/>
                          <a:latin typeface="FangSong" panose="02010609060101010101" pitchFamily="49" charset="-122"/>
                          <a:ea typeface="FangSong" panose="02010609060101010101" pitchFamily="49" charset="-122"/>
                        </a:rPr>
                        <a:t>node-exporter</a:t>
                      </a:r>
                      <a:endParaRPr lang="en" sz="2000" b="0" i="0" u="none" dirty="0">
                        <a:solidFill>
                          <a:schemeClr val="tx1"/>
                        </a:solidFill>
                        <a:effectLst/>
                        <a:latin typeface="FangSong" panose="02010609060101010101" pitchFamily="49" charset="-122"/>
                        <a:ea typeface="FangSong" panose="02010609060101010101" pitchFamily="49" charset="-122"/>
                      </a:endParaRPr>
                    </a:p>
                  </a:txBody>
                  <a:tcPr marL="49326" marR="49326" marT="22766" marB="22766" anchor="ctr"/>
                </a:tc>
                <a:tc>
                  <a:txBody>
                    <a:bodyPr/>
                    <a:lstStyle/>
                    <a:p>
                      <a:pPr algn="l"/>
                      <a:r>
                        <a:rPr lang="en" sz="2000" b="0" u="none">
                          <a:solidFill>
                            <a:schemeClr val="tx1"/>
                          </a:solidFill>
                          <a:effectLst/>
                          <a:latin typeface="FangSong" panose="02010609060101010101" pitchFamily="49" charset="-122"/>
                          <a:ea typeface="FangSong" panose="02010609060101010101" pitchFamily="49" charset="-122"/>
                        </a:rPr>
                        <a:t>cpu</a:t>
                      </a:r>
                      <a:r>
                        <a:rPr lang="zh-CN" altLang="en-US" sz="2000" b="0" u="none">
                          <a:solidFill>
                            <a:schemeClr val="tx1"/>
                          </a:solidFill>
                          <a:effectLst/>
                          <a:latin typeface="FangSong" panose="02010609060101010101" pitchFamily="49" charset="-122"/>
                          <a:ea typeface="FangSong" panose="02010609060101010101" pitchFamily="49" charset="-122"/>
                        </a:rPr>
                        <a:t>机器资源监控</a:t>
                      </a:r>
                      <a:endParaRPr lang="zh-CN" altLang="en-US" sz="2000" b="0" i="0" u="none">
                        <a:solidFill>
                          <a:schemeClr val="tx1"/>
                        </a:solidFill>
                        <a:effectLst/>
                        <a:latin typeface="FangSong" panose="02010609060101010101" pitchFamily="49" charset="-122"/>
                        <a:ea typeface="FangSong" panose="02010609060101010101" pitchFamily="49" charset="-122"/>
                      </a:endParaRPr>
                    </a:p>
                  </a:txBody>
                  <a:tcPr marL="49326" marR="49326" marT="22766" marB="22766" anchor="ctr"/>
                </a:tc>
                <a:extLst>
                  <a:ext uri="{0D108BD9-81ED-4DB2-BD59-A6C34878D82A}">
                    <a16:rowId xmlns:a16="http://schemas.microsoft.com/office/drawing/2014/main" val="1852414043"/>
                  </a:ext>
                </a:extLst>
              </a:tr>
              <a:tr h="175020">
                <a:tc>
                  <a:txBody>
                    <a:bodyPr/>
                    <a:lstStyle/>
                    <a:p>
                      <a:pPr algn="l"/>
                      <a:r>
                        <a:rPr lang="en" sz="2000" b="0" u="none">
                          <a:solidFill>
                            <a:schemeClr val="tx1"/>
                          </a:solidFill>
                          <a:effectLst/>
                          <a:latin typeface="FangSong" panose="02010609060101010101" pitchFamily="49" charset="-122"/>
                          <a:ea typeface="FangSong" panose="02010609060101010101" pitchFamily="49" charset="-122"/>
                        </a:rPr>
                        <a:t>monitoring</a:t>
                      </a:r>
                      <a:endParaRPr lang="en" sz="2000" b="0" i="0" u="none">
                        <a:solidFill>
                          <a:schemeClr val="tx1"/>
                        </a:solidFill>
                        <a:effectLst/>
                        <a:latin typeface="FangSong" panose="02010609060101010101" pitchFamily="49" charset="-122"/>
                        <a:ea typeface="FangSong" panose="02010609060101010101" pitchFamily="49" charset="-122"/>
                      </a:endParaRPr>
                    </a:p>
                  </a:txBody>
                  <a:tcPr marL="49326" marR="49326" marT="22766" marB="22766" anchor="ctr"/>
                </a:tc>
                <a:tc>
                  <a:txBody>
                    <a:bodyPr/>
                    <a:lstStyle/>
                    <a:p>
                      <a:pPr algn="l"/>
                      <a:r>
                        <a:rPr lang="en" sz="2000" b="0" u="none" dirty="0">
                          <a:solidFill>
                            <a:schemeClr val="tx1"/>
                          </a:solidFill>
                          <a:effectLst/>
                          <a:latin typeface="FangSong" panose="02010609060101010101" pitchFamily="49" charset="-122"/>
                          <a:ea typeface="FangSong" panose="02010609060101010101" pitchFamily="49" charset="-122"/>
                        </a:rPr>
                        <a:t>prometheus-k8s</a:t>
                      </a:r>
                      <a:endParaRPr lang="en" sz="2000" b="0" i="0" u="none" dirty="0">
                        <a:solidFill>
                          <a:schemeClr val="tx1"/>
                        </a:solidFill>
                        <a:effectLst/>
                        <a:latin typeface="FangSong" panose="02010609060101010101" pitchFamily="49" charset="-122"/>
                        <a:ea typeface="FangSong" panose="02010609060101010101" pitchFamily="49" charset="-122"/>
                      </a:endParaRPr>
                    </a:p>
                  </a:txBody>
                  <a:tcPr marL="49326" marR="49326" marT="22766" marB="22766" anchor="ctr"/>
                </a:tc>
                <a:tc>
                  <a:txBody>
                    <a:bodyPr/>
                    <a:lstStyle/>
                    <a:p>
                      <a:pPr algn="l"/>
                      <a:r>
                        <a:rPr lang="zh-CN" altLang="en-US" sz="2000" b="0" u="none">
                          <a:solidFill>
                            <a:schemeClr val="tx1"/>
                          </a:solidFill>
                          <a:effectLst/>
                          <a:latin typeface="FangSong" panose="02010609060101010101" pitchFamily="49" charset="-122"/>
                          <a:ea typeface="FangSong" panose="02010609060101010101" pitchFamily="49" charset="-122"/>
                        </a:rPr>
                        <a:t>监控数据存储服务</a:t>
                      </a:r>
                      <a:endParaRPr lang="zh-CN" altLang="en-US" sz="2000" b="0" i="0" u="none">
                        <a:solidFill>
                          <a:schemeClr val="tx1"/>
                        </a:solidFill>
                        <a:effectLst/>
                        <a:latin typeface="FangSong" panose="02010609060101010101" pitchFamily="49" charset="-122"/>
                        <a:ea typeface="FangSong" panose="02010609060101010101" pitchFamily="49" charset="-122"/>
                      </a:endParaRPr>
                    </a:p>
                  </a:txBody>
                  <a:tcPr marL="49326" marR="49326" marT="22766" marB="22766" anchor="ctr"/>
                </a:tc>
                <a:extLst>
                  <a:ext uri="{0D108BD9-81ED-4DB2-BD59-A6C34878D82A}">
                    <a16:rowId xmlns:a16="http://schemas.microsoft.com/office/drawing/2014/main" val="1557914338"/>
                  </a:ext>
                </a:extLst>
              </a:tr>
              <a:tr h="175020">
                <a:tc>
                  <a:txBody>
                    <a:bodyPr/>
                    <a:lstStyle/>
                    <a:p>
                      <a:pPr algn="l"/>
                      <a:r>
                        <a:rPr lang="en" sz="2000" b="0" u="none" dirty="0">
                          <a:solidFill>
                            <a:schemeClr val="tx1"/>
                          </a:solidFill>
                          <a:effectLst/>
                          <a:latin typeface="FangSong" panose="02010609060101010101" pitchFamily="49" charset="-122"/>
                          <a:ea typeface="FangSong" panose="02010609060101010101" pitchFamily="49" charset="-122"/>
                        </a:rPr>
                        <a:t>monitoring</a:t>
                      </a:r>
                      <a:endParaRPr lang="en" sz="2000" b="0" i="0" u="none" dirty="0">
                        <a:solidFill>
                          <a:schemeClr val="tx1"/>
                        </a:solidFill>
                        <a:effectLst/>
                        <a:latin typeface="FangSong" panose="02010609060101010101" pitchFamily="49" charset="-122"/>
                        <a:ea typeface="FangSong" panose="02010609060101010101" pitchFamily="49" charset="-122"/>
                      </a:endParaRPr>
                    </a:p>
                  </a:txBody>
                  <a:tcPr marL="49326" marR="49326" marT="22766" marB="22766" anchor="ctr"/>
                </a:tc>
                <a:tc>
                  <a:txBody>
                    <a:bodyPr/>
                    <a:lstStyle/>
                    <a:p>
                      <a:pPr algn="l"/>
                      <a:r>
                        <a:rPr lang="en" sz="2000" b="0" u="none" dirty="0" err="1">
                          <a:solidFill>
                            <a:schemeClr val="tx1"/>
                          </a:solidFill>
                          <a:effectLst/>
                          <a:latin typeface="FangSong" panose="02010609060101010101" pitchFamily="49" charset="-122"/>
                          <a:ea typeface="FangSong" panose="02010609060101010101" pitchFamily="49" charset="-122"/>
                        </a:rPr>
                        <a:t>grafana</a:t>
                      </a:r>
                      <a:endParaRPr lang="en" sz="2000" b="0" i="0" u="none" dirty="0">
                        <a:solidFill>
                          <a:schemeClr val="tx1"/>
                        </a:solidFill>
                        <a:effectLst/>
                        <a:latin typeface="FangSong" panose="02010609060101010101" pitchFamily="49" charset="-122"/>
                        <a:ea typeface="FangSong" panose="02010609060101010101" pitchFamily="49" charset="-122"/>
                      </a:endParaRPr>
                    </a:p>
                  </a:txBody>
                  <a:tcPr marL="49326" marR="49326" marT="22766" marB="22766" anchor="ctr"/>
                </a:tc>
                <a:tc>
                  <a:txBody>
                    <a:bodyPr/>
                    <a:lstStyle/>
                    <a:p>
                      <a:pPr algn="l"/>
                      <a:r>
                        <a:rPr lang="zh-CN" altLang="en-US" sz="2000" b="0" u="none" dirty="0">
                          <a:solidFill>
                            <a:schemeClr val="tx1"/>
                          </a:solidFill>
                          <a:effectLst/>
                          <a:latin typeface="FangSong" panose="02010609060101010101" pitchFamily="49" charset="-122"/>
                          <a:ea typeface="FangSong" panose="02010609060101010101" pitchFamily="49" charset="-122"/>
                        </a:rPr>
                        <a:t>监控数据可视化</a:t>
                      </a:r>
                      <a:endParaRPr lang="zh-CN" altLang="en-US" sz="2000" b="0" i="0" u="none" dirty="0">
                        <a:solidFill>
                          <a:schemeClr val="tx1"/>
                        </a:solidFill>
                        <a:effectLst/>
                        <a:latin typeface="FangSong" panose="02010609060101010101" pitchFamily="49" charset="-122"/>
                        <a:ea typeface="FangSong" panose="02010609060101010101" pitchFamily="49" charset="-122"/>
                      </a:endParaRPr>
                    </a:p>
                  </a:txBody>
                  <a:tcPr marL="49326" marR="49326" marT="22766" marB="22766" anchor="ctr"/>
                </a:tc>
                <a:extLst>
                  <a:ext uri="{0D108BD9-81ED-4DB2-BD59-A6C34878D82A}">
                    <a16:rowId xmlns:a16="http://schemas.microsoft.com/office/drawing/2014/main" val="2195163166"/>
                  </a:ext>
                </a:extLst>
              </a:tr>
            </a:tbl>
          </a:graphicData>
        </a:graphic>
      </p:graphicFrame>
      <p:sp>
        <p:nvSpPr>
          <p:cNvPr id="3" name="文本框 2">
            <a:extLst>
              <a:ext uri="{FF2B5EF4-FFF2-40B4-BE49-F238E27FC236}">
                <a16:creationId xmlns:a16="http://schemas.microsoft.com/office/drawing/2014/main" id="{254A4279-7F0C-624A-BC94-F452EA8BB886}"/>
              </a:ext>
            </a:extLst>
          </p:cNvPr>
          <p:cNvSpPr txBox="1"/>
          <p:nvPr/>
        </p:nvSpPr>
        <p:spPr>
          <a:xfrm>
            <a:off x="176950" y="490454"/>
            <a:ext cx="3049329"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marL="0" marR="0" lvl="0" indent="0" algn="r" defTabSz="1300460" rtl="0" eaLnBrk="1" fontAlgn="auto" latinLnBrk="0" hangingPunct="1">
              <a:lnSpc>
                <a:spcPct val="100000"/>
              </a:lnSpc>
              <a:spcBef>
                <a:spcPts val="0"/>
              </a:spcBef>
              <a:spcAft>
                <a:spcPts val="0"/>
              </a:spcAft>
              <a:buClrTx/>
              <a:buSzTx/>
              <a:buFontTx/>
              <a:buNone/>
              <a:tabLst/>
              <a:defRPr/>
            </a:pPr>
            <a:r>
              <a:rPr kumimoji="0" lang="zh-CN" altLang="en-US"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cs typeface="Helvetica Neue"/>
                <a:sym typeface="Helvetica Neue"/>
              </a:rPr>
              <a:t>组件和作用</a:t>
            </a:r>
            <a:endParaRPr kumimoji="0" lang="en-US" altLang="zh-CN"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ea typeface="Helvetica Neue"/>
              <a:cs typeface="Helvetica Neue"/>
              <a:sym typeface="Helvetica Neue"/>
            </a:endParaRPr>
          </a:p>
        </p:txBody>
      </p:sp>
      <p:pic>
        <p:nvPicPr>
          <p:cNvPr id="5" name="图片 4" descr="卡通人物&#10;&#10;低可信度描述已自动生成">
            <a:extLst>
              <a:ext uri="{FF2B5EF4-FFF2-40B4-BE49-F238E27FC236}">
                <a16:creationId xmlns:a16="http://schemas.microsoft.com/office/drawing/2014/main" id="{09B78652-D65E-684F-8193-48647A28CAB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sp>
        <p:nvSpPr>
          <p:cNvPr id="2" name="圆角矩形 1">
            <a:extLst>
              <a:ext uri="{FF2B5EF4-FFF2-40B4-BE49-F238E27FC236}">
                <a16:creationId xmlns:a16="http://schemas.microsoft.com/office/drawing/2014/main" id="{0E3A95E1-5711-154E-838A-41D40B486608}"/>
              </a:ext>
            </a:extLst>
          </p:cNvPr>
          <p:cNvSpPr/>
          <p:nvPr/>
        </p:nvSpPr>
        <p:spPr>
          <a:xfrm>
            <a:off x="12934114" y="1404879"/>
            <a:ext cx="3552668" cy="488077"/>
          </a:xfrm>
          <a:prstGeom prst="roundRect">
            <a:avLst/>
          </a:prstGeom>
          <a:solidFill>
            <a:schemeClr val="bg1"/>
          </a:solidFill>
          <a:ln w="12700" cap="flat">
            <a:solidFill>
              <a:srgbClr val="FF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r>
              <a:rPr kumimoji="0" lang="zh-CN" altLang="en-US" sz="2200" b="0" i="0" u="none" strike="noStrike" kern="0" cap="none" spc="0" normalizeH="0" baseline="0" noProof="0" dirty="0">
                <a:ln>
                  <a:noFill/>
                </a:ln>
                <a:solidFill>
                  <a:srgbClr val="FF0000"/>
                </a:solidFill>
                <a:effectLst/>
                <a:uLnTx/>
                <a:uFillTx/>
                <a:latin typeface="Helvetica Neue Medium"/>
                <a:ea typeface="+mn-ea"/>
                <a:cs typeface="Helvetica Neue Medium"/>
                <a:sym typeface="Helvetica Neue Medium"/>
              </a:rPr>
              <a:t>部署在计算集群</a:t>
            </a:r>
            <a:r>
              <a:rPr kumimoji="0" lang="en-US" altLang="zh-CN" sz="2200" b="0" i="0" u="none" strike="noStrike" kern="0" cap="none" spc="0" normalizeH="0" baseline="0" noProof="0" dirty="0">
                <a:ln>
                  <a:noFill/>
                </a:ln>
                <a:solidFill>
                  <a:srgbClr val="FF0000"/>
                </a:solidFill>
                <a:effectLst/>
                <a:uLnTx/>
                <a:uFillTx/>
                <a:latin typeface="Helvetica Neue Medium"/>
                <a:ea typeface="+mn-ea"/>
                <a:cs typeface="Helvetica Neue Medium"/>
                <a:sym typeface="Helvetica Neue Medium"/>
              </a:rPr>
              <a:t>/</a:t>
            </a:r>
            <a:r>
              <a:rPr kumimoji="0" lang="zh-CN" altLang="en-US" sz="2200" b="0" i="0" u="none" strike="noStrike" kern="0" cap="none" spc="0" normalizeH="0" baseline="0" noProof="0" dirty="0">
                <a:ln>
                  <a:noFill/>
                </a:ln>
                <a:solidFill>
                  <a:srgbClr val="FF0000"/>
                </a:solidFill>
                <a:effectLst/>
                <a:uLnTx/>
                <a:uFillTx/>
                <a:latin typeface="Helvetica Neue Medium"/>
                <a:ea typeface="+mn-ea"/>
                <a:cs typeface="Helvetica Neue Medium"/>
                <a:sym typeface="Helvetica Neue Medium"/>
              </a:rPr>
              <a:t>控制节点</a:t>
            </a:r>
          </a:p>
        </p:txBody>
      </p:sp>
      <p:sp>
        <p:nvSpPr>
          <p:cNvPr id="6" name="圆角矩形 5">
            <a:extLst>
              <a:ext uri="{FF2B5EF4-FFF2-40B4-BE49-F238E27FC236}">
                <a16:creationId xmlns:a16="http://schemas.microsoft.com/office/drawing/2014/main" id="{78078DB4-57C6-9342-85BC-CCFF049BE924}"/>
              </a:ext>
            </a:extLst>
          </p:cNvPr>
          <p:cNvSpPr/>
          <p:nvPr/>
        </p:nvSpPr>
        <p:spPr>
          <a:xfrm>
            <a:off x="761143" y="2548323"/>
            <a:ext cx="16271798" cy="804477"/>
          </a:xfrm>
          <a:prstGeom prst="roundRect">
            <a:avLst/>
          </a:prstGeom>
          <a:noFill/>
          <a:ln w="25400" cap="flat">
            <a:solidFill>
              <a:srgbClr val="FF0000"/>
            </a:solidFill>
            <a:prstDash val="sys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 name="圆角矩形 6">
            <a:extLst>
              <a:ext uri="{FF2B5EF4-FFF2-40B4-BE49-F238E27FC236}">
                <a16:creationId xmlns:a16="http://schemas.microsoft.com/office/drawing/2014/main" id="{75F45D42-E3AF-4A42-9C92-0A008B11A699}"/>
              </a:ext>
            </a:extLst>
          </p:cNvPr>
          <p:cNvSpPr/>
          <p:nvPr/>
        </p:nvSpPr>
        <p:spPr>
          <a:xfrm>
            <a:off x="761143" y="3399289"/>
            <a:ext cx="16271798" cy="634830"/>
          </a:xfrm>
          <a:prstGeom prst="roundRect">
            <a:avLst/>
          </a:prstGeom>
          <a:noFill/>
          <a:ln w="25400" cap="flat">
            <a:solidFill>
              <a:srgbClr val="FF0000"/>
            </a:solidFill>
            <a:prstDash val="sys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 name="圆角矩形 7">
            <a:extLst>
              <a:ext uri="{FF2B5EF4-FFF2-40B4-BE49-F238E27FC236}">
                <a16:creationId xmlns:a16="http://schemas.microsoft.com/office/drawing/2014/main" id="{3876F88F-0429-014F-8481-C3F7FECE479A}"/>
              </a:ext>
            </a:extLst>
          </p:cNvPr>
          <p:cNvSpPr/>
          <p:nvPr/>
        </p:nvSpPr>
        <p:spPr>
          <a:xfrm>
            <a:off x="761143" y="4089574"/>
            <a:ext cx="16271798" cy="634830"/>
          </a:xfrm>
          <a:prstGeom prst="roundRect">
            <a:avLst/>
          </a:prstGeom>
          <a:noFill/>
          <a:ln w="25400" cap="flat">
            <a:solidFill>
              <a:srgbClr val="FF0000"/>
            </a:solidFill>
            <a:prstDash val="sys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 name="圆角矩形 8">
            <a:extLst>
              <a:ext uri="{FF2B5EF4-FFF2-40B4-BE49-F238E27FC236}">
                <a16:creationId xmlns:a16="http://schemas.microsoft.com/office/drawing/2014/main" id="{D3C7EEA4-8E92-E847-BC4F-6360BF141BB9}"/>
              </a:ext>
            </a:extLst>
          </p:cNvPr>
          <p:cNvSpPr/>
          <p:nvPr/>
        </p:nvSpPr>
        <p:spPr>
          <a:xfrm>
            <a:off x="761143" y="4779859"/>
            <a:ext cx="16271798" cy="2069176"/>
          </a:xfrm>
          <a:prstGeom prst="roundRect">
            <a:avLst/>
          </a:prstGeom>
          <a:noFill/>
          <a:ln w="25400" cap="flat">
            <a:solidFill>
              <a:srgbClr val="FF0000"/>
            </a:solidFill>
            <a:prstDash val="sys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 name="圆角矩形 9">
            <a:extLst>
              <a:ext uri="{FF2B5EF4-FFF2-40B4-BE49-F238E27FC236}">
                <a16:creationId xmlns:a16="http://schemas.microsoft.com/office/drawing/2014/main" id="{F279EDCB-F7A0-484F-ABD1-BEAEC5482045}"/>
              </a:ext>
            </a:extLst>
          </p:cNvPr>
          <p:cNvSpPr/>
          <p:nvPr/>
        </p:nvSpPr>
        <p:spPr>
          <a:xfrm>
            <a:off x="761143" y="6904490"/>
            <a:ext cx="16271798" cy="634830"/>
          </a:xfrm>
          <a:prstGeom prst="roundRect">
            <a:avLst/>
          </a:prstGeom>
          <a:noFill/>
          <a:ln w="25400" cap="flat">
            <a:solidFill>
              <a:srgbClr val="FF0000"/>
            </a:solidFill>
            <a:prstDash val="sys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 name="圆角矩形 10">
            <a:extLst>
              <a:ext uri="{FF2B5EF4-FFF2-40B4-BE49-F238E27FC236}">
                <a16:creationId xmlns:a16="http://schemas.microsoft.com/office/drawing/2014/main" id="{B3BD80EB-7FAD-5A42-9648-08B0C920F821}"/>
              </a:ext>
            </a:extLst>
          </p:cNvPr>
          <p:cNvSpPr/>
          <p:nvPr/>
        </p:nvSpPr>
        <p:spPr>
          <a:xfrm>
            <a:off x="722389" y="7586342"/>
            <a:ext cx="16271798" cy="1383378"/>
          </a:xfrm>
          <a:prstGeom prst="roundRect">
            <a:avLst/>
          </a:prstGeom>
          <a:noFill/>
          <a:ln w="25400" cap="flat">
            <a:solidFill>
              <a:srgbClr val="FF0000"/>
            </a:solidFill>
            <a:prstDash val="sys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spTree>
    <p:extLst>
      <p:ext uri="{BB962C8B-B14F-4D97-AF65-F5344CB8AC3E}">
        <p14:creationId xmlns:p14="http://schemas.microsoft.com/office/powerpoint/2010/main" val="2244909541"/>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a:extLst>
              <a:ext uri="{FF2B5EF4-FFF2-40B4-BE49-F238E27FC236}">
                <a16:creationId xmlns:a16="http://schemas.microsoft.com/office/drawing/2014/main" id="{F4182273-0345-FB47-8288-B644DDDBC1C9}"/>
              </a:ext>
            </a:extLst>
          </p:cNvPr>
          <p:cNvGraphicFramePr>
            <a:graphicFrameLocks noGrp="1"/>
          </p:cNvGraphicFramePr>
          <p:nvPr>
            <p:extLst>
              <p:ext uri="{D42A27DB-BD31-4B8C-83A1-F6EECF244321}">
                <p14:modId xmlns:p14="http://schemas.microsoft.com/office/powerpoint/2010/main" val="1199306082"/>
              </p:ext>
            </p:extLst>
          </p:nvPr>
        </p:nvGraphicFramePr>
        <p:xfrm>
          <a:off x="1000081" y="2057707"/>
          <a:ext cx="15836957" cy="6872325"/>
        </p:xfrm>
        <a:graphic>
          <a:graphicData uri="http://schemas.openxmlformats.org/drawingml/2006/table">
            <a:tbl>
              <a:tblPr>
                <a:tableStyleId>{3C2FFA5D-87B4-456A-9821-1D502468CF0F}</a:tableStyleId>
              </a:tblPr>
              <a:tblGrid>
                <a:gridCol w="2879077">
                  <a:extLst>
                    <a:ext uri="{9D8B030D-6E8A-4147-A177-3AD203B41FA5}">
                      <a16:colId xmlns:a16="http://schemas.microsoft.com/office/drawing/2014/main" val="288433464"/>
                    </a:ext>
                  </a:extLst>
                </a:gridCol>
                <a:gridCol w="4710110">
                  <a:extLst>
                    <a:ext uri="{9D8B030D-6E8A-4147-A177-3AD203B41FA5}">
                      <a16:colId xmlns:a16="http://schemas.microsoft.com/office/drawing/2014/main" val="824380394"/>
                    </a:ext>
                  </a:extLst>
                </a:gridCol>
                <a:gridCol w="8247770">
                  <a:extLst>
                    <a:ext uri="{9D8B030D-6E8A-4147-A177-3AD203B41FA5}">
                      <a16:colId xmlns:a16="http://schemas.microsoft.com/office/drawing/2014/main" val="422864571"/>
                    </a:ext>
                  </a:extLst>
                </a:gridCol>
              </a:tblGrid>
              <a:tr h="175020">
                <a:tc>
                  <a:txBody>
                    <a:bodyPr/>
                    <a:lstStyle/>
                    <a:p>
                      <a:pPr algn="l"/>
                      <a:r>
                        <a:rPr lang="zh-CN" altLang="en-US" sz="2400" b="0" i="0" dirty="0">
                          <a:effectLst/>
                          <a:latin typeface="FangSong" panose="02010609060101010101" pitchFamily="49" charset="-122"/>
                          <a:ea typeface="FangSong" panose="02010609060101010101" pitchFamily="49" charset="-122"/>
                        </a:rPr>
                        <a:t>命名空间</a:t>
                      </a:r>
                    </a:p>
                  </a:txBody>
                  <a:tcPr marL="49326" marR="49326" marT="22766" marB="22766" anchor="ctr">
                    <a:cell3D prstMaterial="dkEdge">
                      <a:bevel w="25400" h="25400" prst="angle"/>
                      <a:lightRig rig="flood" dir="t"/>
                    </a:cell3D>
                  </a:tcPr>
                </a:tc>
                <a:tc>
                  <a:txBody>
                    <a:bodyPr/>
                    <a:lstStyle/>
                    <a:p>
                      <a:pPr algn="l"/>
                      <a:r>
                        <a:rPr lang="zh-CN" altLang="en-US" sz="2400" b="0" i="0">
                          <a:effectLst/>
                          <a:latin typeface="FangSong" panose="02010609060101010101" pitchFamily="49" charset="-122"/>
                          <a:ea typeface="FangSong" panose="02010609060101010101" pitchFamily="49" charset="-122"/>
                        </a:rPr>
                        <a:t>组件名</a:t>
                      </a:r>
                    </a:p>
                  </a:txBody>
                  <a:tcPr marL="49326" marR="49326" marT="22766" marB="22766" anchor="ctr">
                    <a:cell3D prstMaterial="dkEdge">
                      <a:bevel w="25400" h="25400" prst="angle"/>
                      <a:lightRig rig="flood" dir="t"/>
                    </a:cell3D>
                  </a:tcPr>
                </a:tc>
                <a:tc>
                  <a:txBody>
                    <a:bodyPr/>
                    <a:lstStyle/>
                    <a:p>
                      <a:pPr algn="l"/>
                      <a:r>
                        <a:rPr lang="zh-CN" altLang="en-US" sz="2400" b="0" i="0" dirty="0">
                          <a:effectLst/>
                          <a:latin typeface="FangSong" panose="02010609060101010101" pitchFamily="49" charset="-122"/>
                          <a:ea typeface="FangSong" panose="02010609060101010101" pitchFamily="49" charset="-122"/>
                        </a:rPr>
                        <a:t>组件说明</a:t>
                      </a:r>
                    </a:p>
                  </a:txBody>
                  <a:tcPr marL="49326" marR="49326" marT="22766" marB="22766" anchor="ctr">
                    <a:cell3D prstMaterial="dkEdge">
                      <a:bevel w="25400" h="25400" prst="angle"/>
                      <a:lightRig rig="flood" dir="t"/>
                    </a:cell3D>
                  </a:tcPr>
                </a:tc>
                <a:extLst>
                  <a:ext uri="{0D108BD9-81ED-4DB2-BD59-A6C34878D82A}">
                    <a16:rowId xmlns:a16="http://schemas.microsoft.com/office/drawing/2014/main" val="2272679851"/>
                  </a:ext>
                </a:extLst>
              </a:tr>
              <a:tr h="898423">
                <a:tc gridSpan="3">
                  <a:txBody>
                    <a:bodyPr/>
                    <a:lstStyle/>
                    <a:p>
                      <a:pPr algn="l"/>
                      <a:r>
                        <a:rPr lang="en" sz="2400" b="0" i="0" dirty="0">
                          <a:solidFill>
                            <a:srgbClr val="FF0000"/>
                          </a:solidFill>
                          <a:effectLst/>
                          <a:latin typeface="FangSong" panose="02010609060101010101" pitchFamily="49" charset="-122"/>
                          <a:ea typeface="FangSong" panose="02010609060101010101" pitchFamily="49" charset="-122"/>
                        </a:rPr>
                        <a:t>cube</a:t>
                      </a:r>
                      <a:r>
                        <a:rPr lang="en-US" altLang="zh-CN" sz="2400" b="0" i="0" dirty="0">
                          <a:solidFill>
                            <a:srgbClr val="FF0000"/>
                          </a:solidFill>
                          <a:effectLst/>
                          <a:latin typeface="FangSong" panose="02010609060101010101" pitchFamily="49" charset="-122"/>
                          <a:ea typeface="FangSong" panose="02010609060101010101" pitchFamily="49" charset="-122"/>
                        </a:rPr>
                        <a:t>-studio</a:t>
                      </a:r>
                      <a:r>
                        <a:rPr lang="zh-CN" altLang="en-US" sz="2400" b="0" i="0" dirty="0">
                          <a:solidFill>
                            <a:srgbClr val="FF0000"/>
                          </a:solidFill>
                          <a:effectLst/>
                          <a:latin typeface="FangSong" panose="02010609060101010101" pitchFamily="49" charset="-122"/>
                          <a:ea typeface="FangSong" panose="02010609060101010101" pitchFamily="49" charset="-122"/>
                        </a:rPr>
                        <a:t> 前后端</a:t>
                      </a:r>
                      <a:r>
                        <a:rPr lang="en-US" altLang="zh-CN" sz="2400" b="0" i="0" dirty="0">
                          <a:solidFill>
                            <a:srgbClr val="FF0000"/>
                          </a:solidFill>
                          <a:effectLst/>
                          <a:latin typeface="FangSong" panose="02010609060101010101" pitchFamily="49" charset="-122"/>
                          <a:ea typeface="FangSong" panose="02010609060101010101" pitchFamily="49" charset="-122"/>
                        </a:rPr>
                        <a:t>pod</a:t>
                      </a:r>
                      <a:endParaRPr lang="en" sz="2400" b="0" i="0" dirty="0">
                        <a:solidFill>
                          <a:srgbClr val="FF0000"/>
                        </a:solidFill>
                        <a:effectLst/>
                        <a:latin typeface="FangSong" panose="02010609060101010101" pitchFamily="49" charset="-122"/>
                        <a:ea typeface="FangSong" panose="02010609060101010101" pitchFamily="49" charset="-122"/>
                      </a:endParaRPr>
                    </a:p>
                  </a:txBody>
                  <a:tcPr marL="49326" marR="49326" marT="22766" marB="22766" anchor="ctr"/>
                </a:tc>
                <a:tc hMerge="1">
                  <a:txBody>
                    <a:bodyPr/>
                    <a:lstStyle/>
                    <a:p>
                      <a:pPr algn="l"/>
                      <a:endParaRPr lang="en" sz="2000" b="0" i="0" dirty="0">
                        <a:effectLst/>
                        <a:latin typeface="Microsoft YaHei" panose="020B0503020204020204" pitchFamily="34" charset="-122"/>
                        <a:ea typeface="Microsoft YaHei" panose="020B0503020204020204" pitchFamily="34" charset="-122"/>
                      </a:endParaRPr>
                    </a:p>
                  </a:txBody>
                  <a:tcPr marL="49326" marR="49326" marT="22766" marB="22766" anchor="ctr"/>
                </a:tc>
                <a:tc hMerge="1">
                  <a:txBody>
                    <a:bodyPr/>
                    <a:lstStyle/>
                    <a:p>
                      <a:pPr algn="l"/>
                      <a:endParaRPr lang="zh-CN" altLang="en-US" sz="2000" b="0" i="0" dirty="0">
                        <a:effectLst/>
                        <a:latin typeface="Microsoft YaHei" panose="020B0503020204020204" pitchFamily="34" charset="-122"/>
                        <a:ea typeface="Microsoft YaHei" panose="020B0503020204020204" pitchFamily="34" charset="-122"/>
                      </a:endParaRPr>
                    </a:p>
                  </a:txBody>
                  <a:tcPr marL="49326" marR="49326" marT="22766" marB="22766" anchor="ctr"/>
                </a:tc>
                <a:extLst>
                  <a:ext uri="{0D108BD9-81ED-4DB2-BD59-A6C34878D82A}">
                    <a16:rowId xmlns:a16="http://schemas.microsoft.com/office/drawing/2014/main" val="751060397"/>
                  </a:ext>
                </a:extLst>
              </a:tr>
              <a:tr h="175020">
                <a:tc>
                  <a:txBody>
                    <a:bodyPr/>
                    <a:lstStyle/>
                    <a:p>
                      <a:pPr algn="l"/>
                      <a:r>
                        <a:rPr lang="en" sz="2400" b="0" i="0" dirty="0">
                          <a:effectLst/>
                          <a:latin typeface="FangSong" panose="02010609060101010101" pitchFamily="49" charset="-122"/>
                          <a:ea typeface="FangSong" panose="02010609060101010101" pitchFamily="49" charset="-122"/>
                        </a:rPr>
                        <a:t>infra</a:t>
                      </a:r>
                    </a:p>
                  </a:txBody>
                  <a:tcPr marL="49326" marR="49326" marT="22766" marB="22766" anchor="ctr"/>
                </a:tc>
                <a:tc>
                  <a:txBody>
                    <a:bodyPr/>
                    <a:lstStyle/>
                    <a:p>
                      <a:pPr algn="l"/>
                      <a:r>
                        <a:rPr lang="en" sz="2400" b="0" i="0" dirty="0" err="1">
                          <a:effectLst/>
                          <a:latin typeface="FangSong" panose="02010609060101010101" pitchFamily="49" charset="-122"/>
                          <a:ea typeface="FangSong" panose="02010609060101010101" pitchFamily="49" charset="-122"/>
                        </a:rPr>
                        <a:t>kubeflow</a:t>
                      </a:r>
                      <a:r>
                        <a:rPr lang="en" sz="2400" b="0" i="0" dirty="0">
                          <a:effectLst/>
                          <a:latin typeface="FangSong" panose="02010609060101010101" pitchFamily="49" charset="-122"/>
                          <a:ea typeface="FangSong" panose="02010609060101010101" pitchFamily="49" charset="-122"/>
                        </a:rPr>
                        <a:t>-dashboard</a:t>
                      </a:r>
                    </a:p>
                  </a:txBody>
                  <a:tcPr marL="49326" marR="49326" marT="22766" marB="22766" anchor="ctr"/>
                </a:tc>
                <a:tc>
                  <a:txBody>
                    <a:bodyPr/>
                    <a:lstStyle/>
                    <a:p>
                      <a:pPr algn="l"/>
                      <a:r>
                        <a:rPr lang="en" sz="2400" b="0" i="0">
                          <a:effectLst/>
                          <a:latin typeface="FangSong" panose="02010609060101010101" pitchFamily="49" charset="-122"/>
                          <a:ea typeface="FangSong" panose="02010609060101010101" pitchFamily="49" charset="-122"/>
                        </a:rPr>
                        <a:t>cube-studio</a:t>
                      </a:r>
                      <a:r>
                        <a:rPr lang="zh-CN" altLang="en-US" sz="2400" b="0" i="0">
                          <a:effectLst/>
                          <a:latin typeface="FangSong" panose="02010609060101010101" pitchFamily="49" charset="-122"/>
                          <a:ea typeface="FangSong" panose="02010609060101010101" pitchFamily="49" charset="-122"/>
                        </a:rPr>
                        <a:t>平台的</a:t>
                      </a:r>
                      <a:r>
                        <a:rPr lang="en" sz="2400" b="0" i="0">
                          <a:effectLst/>
                          <a:latin typeface="FangSong" panose="02010609060101010101" pitchFamily="49" charset="-122"/>
                          <a:ea typeface="FangSong" panose="02010609060101010101" pitchFamily="49" charset="-122"/>
                        </a:rPr>
                        <a:t>web</a:t>
                      </a:r>
                      <a:r>
                        <a:rPr lang="zh-CN" altLang="en-US" sz="2400" b="0" i="0">
                          <a:effectLst/>
                          <a:latin typeface="FangSong" panose="02010609060101010101" pitchFamily="49" charset="-122"/>
                          <a:ea typeface="FangSong" panose="02010609060101010101" pitchFamily="49" charset="-122"/>
                        </a:rPr>
                        <a:t>前后端</a:t>
                      </a:r>
                    </a:p>
                  </a:txBody>
                  <a:tcPr marL="49326" marR="49326" marT="22766" marB="22766" anchor="ctr"/>
                </a:tc>
                <a:extLst>
                  <a:ext uri="{0D108BD9-81ED-4DB2-BD59-A6C34878D82A}">
                    <a16:rowId xmlns:a16="http://schemas.microsoft.com/office/drawing/2014/main" val="3778038059"/>
                  </a:ext>
                </a:extLst>
              </a:tr>
              <a:tr h="304508">
                <a:tc>
                  <a:txBody>
                    <a:bodyPr/>
                    <a:lstStyle/>
                    <a:p>
                      <a:pPr algn="l"/>
                      <a:r>
                        <a:rPr lang="en" sz="2400" b="0" i="0" dirty="0">
                          <a:effectLst/>
                          <a:latin typeface="FangSong" panose="02010609060101010101" pitchFamily="49" charset="-122"/>
                          <a:ea typeface="FangSong" panose="02010609060101010101" pitchFamily="49" charset="-122"/>
                        </a:rPr>
                        <a:t>infra</a:t>
                      </a:r>
                    </a:p>
                  </a:txBody>
                  <a:tcPr marL="49326" marR="49326" marT="22766" marB="22766" anchor="ctr"/>
                </a:tc>
                <a:tc>
                  <a:txBody>
                    <a:bodyPr/>
                    <a:lstStyle/>
                    <a:p>
                      <a:pPr algn="l"/>
                      <a:r>
                        <a:rPr lang="en" sz="2400" b="0" i="0" dirty="0" err="1">
                          <a:effectLst/>
                          <a:latin typeface="FangSong" panose="02010609060101010101" pitchFamily="49" charset="-122"/>
                          <a:ea typeface="FangSong" panose="02010609060101010101" pitchFamily="49" charset="-122"/>
                        </a:rPr>
                        <a:t>kubeflow</a:t>
                      </a:r>
                      <a:r>
                        <a:rPr lang="en" sz="2400" b="0" i="0" dirty="0">
                          <a:effectLst/>
                          <a:latin typeface="FangSong" panose="02010609060101010101" pitchFamily="49" charset="-122"/>
                          <a:ea typeface="FangSong" panose="02010609060101010101" pitchFamily="49" charset="-122"/>
                        </a:rPr>
                        <a:t>-dashboard-schedule</a:t>
                      </a:r>
                    </a:p>
                  </a:txBody>
                  <a:tcPr marL="49326" marR="49326" marT="22766" marB="22766" anchor="ctr"/>
                </a:tc>
                <a:tc>
                  <a:txBody>
                    <a:bodyPr/>
                    <a:lstStyle/>
                    <a:p>
                      <a:pPr algn="l"/>
                      <a:r>
                        <a:rPr lang="zh-CN" altLang="en-US" sz="2400" b="0" i="0" dirty="0">
                          <a:effectLst/>
                          <a:latin typeface="FangSong" panose="02010609060101010101" pitchFamily="49" charset="-122"/>
                          <a:ea typeface="FangSong" panose="02010609060101010101" pitchFamily="49" charset="-122"/>
                        </a:rPr>
                        <a:t>用来调度</a:t>
                      </a:r>
                      <a:r>
                        <a:rPr lang="en" sz="2400" b="0" i="0" dirty="0">
                          <a:effectLst/>
                          <a:latin typeface="FangSong" panose="02010609060101010101" pitchFamily="49" charset="-122"/>
                          <a:ea typeface="FangSong" panose="02010609060101010101" pitchFamily="49" charset="-122"/>
                        </a:rPr>
                        <a:t>cube-studio</a:t>
                      </a:r>
                      <a:r>
                        <a:rPr lang="zh-CN" altLang="en-US" sz="2400" b="0" i="0" dirty="0">
                          <a:effectLst/>
                          <a:latin typeface="FangSong" panose="02010609060101010101" pitchFamily="49" charset="-122"/>
                          <a:ea typeface="FangSong" panose="02010609060101010101" pitchFamily="49" charset="-122"/>
                        </a:rPr>
                        <a:t>系统自带的调度任务，比如定时清理</a:t>
                      </a:r>
                    </a:p>
                  </a:txBody>
                  <a:tcPr marL="49326" marR="49326" marT="22766" marB="22766" anchor="ctr"/>
                </a:tc>
                <a:extLst>
                  <a:ext uri="{0D108BD9-81ED-4DB2-BD59-A6C34878D82A}">
                    <a16:rowId xmlns:a16="http://schemas.microsoft.com/office/drawing/2014/main" val="1734082186"/>
                  </a:ext>
                </a:extLst>
              </a:tr>
              <a:tr h="304508">
                <a:tc>
                  <a:txBody>
                    <a:bodyPr/>
                    <a:lstStyle/>
                    <a:p>
                      <a:pPr algn="l"/>
                      <a:r>
                        <a:rPr lang="en" sz="2400" b="0" i="0" dirty="0">
                          <a:effectLst/>
                          <a:latin typeface="FangSong" panose="02010609060101010101" pitchFamily="49" charset="-122"/>
                          <a:ea typeface="FangSong" panose="02010609060101010101" pitchFamily="49" charset="-122"/>
                        </a:rPr>
                        <a:t>infra</a:t>
                      </a:r>
                    </a:p>
                  </a:txBody>
                  <a:tcPr marL="49326" marR="49326" marT="22766" marB="22766" anchor="ctr"/>
                </a:tc>
                <a:tc>
                  <a:txBody>
                    <a:bodyPr/>
                    <a:lstStyle/>
                    <a:p>
                      <a:pPr algn="l"/>
                      <a:r>
                        <a:rPr lang="en" sz="2400" b="0" i="0">
                          <a:effectLst/>
                          <a:latin typeface="FangSong" panose="02010609060101010101" pitchFamily="49" charset="-122"/>
                          <a:ea typeface="FangSong" panose="02010609060101010101" pitchFamily="49" charset="-122"/>
                        </a:rPr>
                        <a:t>kubeflow-dashboard-worker</a:t>
                      </a:r>
                    </a:p>
                  </a:txBody>
                  <a:tcPr marL="49326" marR="49326" marT="22766" marB="22766" anchor="ctr"/>
                </a:tc>
                <a:tc>
                  <a:txBody>
                    <a:bodyPr/>
                    <a:lstStyle/>
                    <a:p>
                      <a:pPr algn="l"/>
                      <a:r>
                        <a:rPr lang="zh-CN" altLang="en-US" sz="2400" b="0" i="0">
                          <a:effectLst/>
                          <a:latin typeface="FangSong" panose="02010609060101010101" pitchFamily="49" charset="-122"/>
                          <a:ea typeface="FangSong" panose="02010609060101010101" pitchFamily="49" charset="-122"/>
                        </a:rPr>
                        <a:t>用来执行</a:t>
                      </a:r>
                      <a:r>
                        <a:rPr lang="en" sz="2400" b="0" i="0">
                          <a:effectLst/>
                          <a:latin typeface="FangSong" panose="02010609060101010101" pitchFamily="49" charset="-122"/>
                          <a:ea typeface="FangSong" panose="02010609060101010101" pitchFamily="49" charset="-122"/>
                        </a:rPr>
                        <a:t>cube-studio</a:t>
                      </a:r>
                      <a:r>
                        <a:rPr lang="zh-CN" altLang="en-US" sz="2400" b="0" i="0">
                          <a:effectLst/>
                          <a:latin typeface="FangSong" panose="02010609060101010101" pitchFamily="49" charset="-122"/>
                          <a:ea typeface="FangSong" panose="02010609060101010101" pitchFamily="49" charset="-122"/>
                        </a:rPr>
                        <a:t>系统自带的调度任务，比如定时清理</a:t>
                      </a:r>
                    </a:p>
                  </a:txBody>
                  <a:tcPr marL="49326" marR="49326" marT="22766" marB="22766" anchor="ctr"/>
                </a:tc>
                <a:extLst>
                  <a:ext uri="{0D108BD9-81ED-4DB2-BD59-A6C34878D82A}">
                    <a16:rowId xmlns:a16="http://schemas.microsoft.com/office/drawing/2014/main" val="3308284447"/>
                  </a:ext>
                </a:extLst>
              </a:tr>
              <a:tr h="304508">
                <a:tc>
                  <a:txBody>
                    <a:bodyPr/>
                    <a:lstStyle/>
                    <a:p>
                      <a:pPr algn="l"/>
                      <a:r>
                        <a:rPr lang="en" sz="2400" b="0" i="0" dirty="0">
                          <a:effectLst/>
                          <a:latin typeface="FangSong" panose="02010609060101010101" pitchFamily="49" charset="-122"/>
                          <a:ea typeface="FangSong" panose="02010609060101010101" pitchFamily="49" charset="-122"/>
                        </a:rPr>
                        <a:t>infra</a:t>
                      </a:r>
                    </a:p>
                  </a:txBody>
                  <a:tcPr marL="49326" marR="49326" marT="22766" marB="22766" anchor="ctr"/>
                </a:tc>
                <a:tc>
                  <a:txBody>
                    <a:bodyPr/>
                    <a:lstStyle/>
                    <a:p>
                      <a:pPr algn="l"/>
                      <a:r>
                        <a:rPr lang="en" sz="2400" b="0" i="0" dirty="0" err="1">
                          <a:effectLst/>
                          <a:latin typeface="FangSong" panose="02010609060101010101" pitchFamily="49" charset="-122"/>
                          <a:ea typeface="FangSong" panose="02010609060101010101" pitchFamily="49" charset="-122"/>
                        </a:rPr>
                        <a:t>kubeflow</a:t>
                      </a:r>
                      <a:r>
                        <a:rPr lang="en" sz="2400" b="0" i="0" dirty="0">
                          <a:effectLst/>
                          <a:latin typeface="FangSong" panose="02010609060101010101" pitchFamily="49" charset="-122"/>
                          <a:ea typeface="FangSong" panose="02010609060101010101" pitchFamily="49" charset="-122"/>
                        </a:rPr>
                        <a:t>-watch</a:t>
                      </a:r>
                    </a:p>
                  </a:txBody>
                  <a:tcPr marL="49326" marR="49326" marT="22766" marB="22766" anchor="ctr"/>
                </a:tc>
                <a:tc>
                  <a:txBody>
                    <a:bodyPr/>
                    <a:lstStyle/>
                    <a:p>
                      <a:pPr algn="l"/>
                      <a:r>
                        <a:rPr lang="zh-CN" altLang="en-US" sz="2400" b="0" i="0">
                          <a:effectLst/>
                          <a:latin typeface="FangSong" panose="02010609060101010101" pitchFamily="49" charset="-122"/>
                          <a:ea typeface="FangSong" panose="02010609060101010101" pitchFamily="49" charset="-122"/>
                        </a:rPr>
                        <a:t>用来监控</a:t>
                      </a:r>
                      <a:r>
                        <a:rPr lang="en" sz="2400" b="0" i="0">
                          <a:effectLst/>
                          <a:latin typeface="FangSong" panose="02010609060101010101" pitchFamily="49" charset="-122"/>
                          <a:ea typeface="FangSong" panose="02010609060101010101" pitchFamily="49" charset="-122"/>
                        </a:rPr>
                        <a:t>cube-studio</a:t>
                      </a:r>
                      <a:r>
                        <a:rPr lang="zh-CN" altLang="en-US" sz="2400" b="0" i="0">
                          <a:effectLst/>
                          <a:latin typeface="FangSong" panose="02010609060101010101" pitchFamily="49" charset="-122"/>
                          <a:ea typeface="FangSong" panose="02010609060101010101" pitchFamily="49" charset="-122"/>
                        </a:rPr>
                        <a:t>平台中的任务，发起通知和信息更新</a:t>
                      </a:r>
                    </a:p>
                  </a:txBody>
                  <a:tcPr marL="49326" marR="49326" marT="22766" marB="22766" anchor="ctr"/>
                </a:tc>
                <a:extLst>
                  <a:ext uri="{0D108BD9-81ED-4DB2-BD59-A6C34878D82A}">
                    <a16:rowId xmlns:a16="http://schemas.microsoft.com/office/drawing/2014/main" val="366650760"/>
                  </a:ext>
                </a:extLst>
              </a:tr>
              <a:tr h="175020">
                <a:tc>
                  <a:txBody>
                    <a:bodyPr/>
                    <a:lstStyle/>
                    <a:p>
                      <a:pPr algn="l"/>
                      <a:r>
                        <a:rPr lang="en" sz="2400" b="0" i="0" dirty="0">
                          <a:effectLst/>
                          <a:latin typeface="FangSong" panose="02010609060101010101" pitchFamily="49" charset="-122"/>
                          <a:ea typeface="FangSong" panose="02010609060101010101" pitchFamily="49" charset="-122"/>
                        </a:rPr>
                        <a:t>infra</a:t>
                      </a:r>
                    </a:p>
                  </a:txBody>
                  <a:tcPr marL="49326" marR="49326" marT="22766" marB="22766" anchor="ctr"/>
                </a:tc>
                <a:tc>
                  <a:txBody>
                    <a:bodyPr/>
                    <a:lstStyle/>
                    <a:p>
                      <a:pPr algn="l"/>
                      <a:r>
                        <a:rPr lang="en" sz="2400" b="0" i="0">
                          <a:effectLst/>
                          <a:latin typeface="FangSong" panose="02010609060101010101" pitchFamily="49" charset="-122"/>
                          <a:ea typeface="FangSong" panose="02010609060101010101" pitchFamily="49" charset="-122"/>
                        </a:rPr>
                        <a:t>mysql</a:t>
                      </a:r>
                    </a:p>
                  </a:txBody>
                  <a:tcPr marL="49326" marR="49326" marT="22766" marB="22766" anchor="ctr"/>
                </a:tc>
                <a:tc>
                  <a:txBody>
                    <a:bodyPr/>
                    <a:lstStyle/>
                    <a:p>
                      <a:pPr algn="l"/>
                      <a:r>
                        <a:rPr lang="zh-CN" altLang="en-US" sz="2400" b="0" i="0">
                          <a:effectLst/>
                          <a:latin typeface="FangSong" panose="02010609060101010101" pitchFamily="49" charset="-122"/>
                          <a:ea typeface="FangSong" panose="02010609060101010101" pitchFamily="49" charset="-122"/>
                        </a:rPr>
                        <a:t>平台元数据的存储</a:t>
                      </a:r>
                    </a:p>
                  </a:txBody>
                  <a:tcPr marL="49326" marR="49326" marT="22766" marB="22766" anchor="ctr"/>
                </a:tc>
                <a:extLst>
                  <a:ext uri="{0D108BD9-81ED-4DB2-BD59-A6C34878D82A}">
                    <a16:rowId xmlns:a16="http://schemas.microsoft.com/office/drawing/2014/main" val="1033182121"/>
                  </a:ext>
                </a:extLst>
              </a:tr>
              <a:tr h="175020">
                <a:tc>
                  <a:txBody>
                    <a:bodyPr/>
                    <a:lstStyle/>
                    <a:p>
                      <a:pPr algn="l"/>
                      <a:r>
                        <a:rPr lang="en" sz="2400" b="0" i="0" dirty="0">
                          <a:effectLst/>
                          <a:latin typeface="FangSong" panose="02010609060101010101" pitchFamily="49" charset="-122"/>
                          <a:ea typeface="FangSong" panose="02010609060101010101" pitchFamily="49" charset="-122"/>
                        </a:rPr>
                        <a:t>infra</a:t>
                      </a:r>
                    </a:p>
                  </a:txBody>
                  <a:tcPr marL="49326" marR="49326" marT="22766" marB="22766" anchor="ctr"/>
                </a:tc>
                <a:tc>
                  <a:txBody>
                    <a:bodyPr/>
                    <a:lstStyle/>
                    <a:p>
                      <a:pPr algn="l"/>
                      <a:r>
                        <a:rPr lang="en" sz="2400" b="0" i="0" dirty="0" err="1">
                          <a:effectLst/>
                          <a:latin typeface="FangSong" panose="02010609060101010101" pitchFamily="49" charset="-122"/>
                          <a:ea typeface="FangSong" panose="02010609060101010101" pitchFamily="49" charset="-122"/>
                        </a:rPr>
                        <a:t>redis</a:t>
                      </a:r>
                      <a:endParaRPr lang="en" sz="2400" b="0" i="0" dirty="0">
                        <a:effectLst/>
                        <a:latin typeface="FangSong" panose="02010609060101010101" pitchFamily="49" charset="-122"/>
                        <a:ea typeface="FangSong" panose="02010609060101010101" pitchFamily="49" charset="-122"/>
                      </a:endParaRPr>
                    </a:p>
                  </a:txBody>
                  <a:tcPr marL="49326" marR="49326" marT="22766" marB="22766" anchor="ctr"/>
                </a:tc>
                <a:tc>
                  <a:txBody>
                    <a:bodyPr/>
                    <a:lstStyle/>
                    <a:p>
                      <a:pPr algn="l"/>
                      <a:r>
                        <a:rPr lang="zh-CN" altLang="en-US" sz="2400" b="0" i="0">
                          <a:effectLst/>
                          <a:latin typeface="FangSong" panose="02010609060101010101" pitchFamily="49" charset="-122"/>
                          <a:ea typeface="FangSong" panose="02010609060101010101" pitchFamily="49" charset="-122"/>
                        </a:rPr>
                        <a:t>平台缓存，和异步任务对接</a:t>
                      </a:r>
                    </a:p>
                  </a:txBody>
                  <a:tcPr marL="49326" marR="49326" marT="22766" marB="22766" anchor="ctr"/>
                </a:tc>
                <a:extLst>
                  <a:ext uri="{0D108BD9-81ED-4DB2-BD59-A6C34878D82A}">
                    <a16:rowId xmlns:a16="http://schemas.microsoft.com/office/drawing/2014/main" val="2349994865"/>
                  </a:ext>
                </a:extLst>
              </a:tr>
              <a:tr h="1449690">
                <a:tc gridSpan="3">
                  <a:txBody>
                    <a:bodyPr/>
                    <a:lstStyle/>
                    <a:p>
                      <a:pPr algn="l"/>
                      <a:r>
                        <a:rPr lang="en" sz="2400" b="0" i="0" dirty="0" err="1">
                          <a:solidFill>
                            <a:srgbClr val="FF0000"/>
                          </a:solidFill>
                          <a:effectLst/>
                          <a:latin typeface="FangSong" panose="02010609060101010101" pitchFamily="49" charset="-122"/>
                          <a:ea typeface="FangSong" panose="02010609060101010101" pitchFamily="49" charset="-122"/>
                        </a:rPr>
                        <a:t>用户pod</a:t>
                      </a:r>
                      <a:endParaRPr lang="en" sz="2400" b="0" i="0" dirty="0">
                        <a:solidFill>
                          <a:srgbClr val="FF0000"/>
                        </a:solidFill>
                        <a:effectLst/>
                        <a:latin typeface="FangSong" panose="02010609060101010101" pitchFamily="49" charset="-122"/>
                        <a:ea typeface="FangSong" panose="02010609060101010101" pitchFamily="49" charset="-122"/>
                      </a:endParaRPr>
                    </a:p>
                  </a:txBody>
                  <a:tcPr marL="49326" marR="49326" marT="22766" marB="22766" anchor="ctr"/>
                </a:tc>
                <a:tc hMerge="1">
                  <a:txBody>
                    <a:bodyPr/>
                    <a:lstStyle/>
                    <a:p>
                      <a:pPr algn="l"/>
                      <a:endParaRPr lang="en" sz="2000" b="0" i="0" dirty="0">
                        <a:effectLst/>
                        <a:latin typeface="Microsoft YaHei" panose="020B0503020204020204" pitchFamily="34" charset="-122"/>
                        <a:ea typeface="Microsoft YaHei" panose="020B0503020204020204" pitchFamily="34" charset="-122"/>
                      </a:endParaRPr>
                    </a:p>
                  </a:txBody>
                  <a:tcPr marL="49326" marR="49326" marT="22766" marB="22766" anchor="ctr"/>
                </a:tc>
                <a:tc hMerge="1">
                  <a:txBody>
                    <a:bodyPr/>
                    <a:lstStyle/>
                    <a:p>
                      <a:pPr algn="l"/>
                      <a:endParaRPr lang="zh-CN" altLang="en-US" sz="2000" b="0" i="0" dirty="0">
                        <a:effectLst/>
                        <a:latin typeface="Microsoft YaHei" panose="020B0503020204020204" pitchFamily="34" charset="-122"/>
                        <a:ea typeface="Microsoft YaHei" panose="020B0503020204020204" pitchFamily="34" charset="-122"/>
                      </a:endParaRPr>
                    </a:p>
                  </a:txBody>
                  <a:tcPr marL="49326" marR="49326" marT="22766" marB="22766" anchor="ctr"/>
                </a:tc>
                <a:extLst>
                  <a:ext uri="{0D108BD9-81ED-4DB2-BD59-A6C34878D82A}">
                    <a16:rowId xmlns:a16="http://schemas.microsoft.com/office/drawing/2014/main" val="2250641736"/>
                  </a:ext>
                </a:extLst>
              </a:tr>
              <a:tr h="175020">
                <a:tc>
                  <a:txBody>
                    <a:bodyPr/>
                    <a:lstStyle/>
                    <a:p>
                      <a:pPr algn="l"/>
                      <a:r>
                        <a:rPr lang="en" sz="2400" b="0" i="0" dirty="0" err="1">
                          <a:effectLst/>
                          <a:latin typeface="FangSong" panose="02010609060101010101" pitchFamily="49" charset="-122"/>
                          <a:ea typeface="FangSong" panose="02010609060101010101" pitchFamily="49" charset="-122"/>
                        </a:rPr>
                        <a:t>jupyter</a:t>
                      </a:r>
                      <a:endParaRPr lang="en" sz="2400" b="0" i="0" dirty="0">
                        <a:effectLst/>
                        <a:latin typeface="FangSong" panose="02010609060101010101" pitchFamily="49" charset="-122"/>
                        <a:ea typeface="FangSong" panose="02010609060101010101" pitchFamily="49" charset="-122"/>
                      </a:endParaRPr>
                    </a:p>
                  </a:txBody>
                  <a:tcPr marL="49326" marR="49326" marT="22766" marB="22766" anchor="ctr"/>
                </a:tc>
                <a:tc>
                  <a:txBody>
                    <a:bodyPr/>
                    <a:lstStyle/>
                    <a:p>
                      <a:pPr algn="l"/>
                      <a:r>
                        <a:rPr lang="en" sz="2400" b="0" i="0" dirty="0">
                          <a:effectLst/>
                          <a:latin typeface="FangSong" panose="02010609060101010101" pitchFamily="49" charset="-122"/>
                          <a:ea typeface="FangSong" panose="02010609060101010101" pitchFamily="49" charset="-122"/>
                        </a:rPr>
                        <a:t>docker-*</a:t>
                      </a:r>
                    </a:p>
                  </a:txBody>
                  <a:tcPr marL="49326" marR="49326" marT="22766" marB="22766" anchor="ctr"/>
                </a:tc>
                <a:tc>
                  <a:txBody>
                    <a:bodyPr/>
                    <a:lstStyle/>
                    <a:p>
                      <a:pPr algn="l"/>
                      <a:r>
                        <a:rPr lang="zh-CN" altLang="en-US" sz="2400" b="0" i="0" dirty="0">
                          <a:effectLst/>
                          <a:latin typeface="FangSong" panose="02010609060101010101" pitchFamily="49" charset="-122"/>
                          <a:ea typeface="FangSong" panose="02010609060101010101" pitchFamily="49" charset="-122"/>
                        </a:rPr>
                        <a:t>用户创建的在线构建镜像的</a:t>
                      </a:r>
                      <a:r>
                        <a:rPr lang="en" sz="2400" b="0" i="0" dirty="0">
                          <a:effectLst/>
                          <a:latin typeface="FangSong" panose="02010609060101010101" pitchFamily="49" charset="-122"/>
                          <a:ea typeface="FangSong" panose="02010609060101010101" pitchFamily="49" charset="-122"/>
                        </a:rPr>
                        <a:t>pod</a:t>
                      </a:r>
                    </a:p>
                  </a:txBody>
                  <a:tcPr marL="49326" marR="49326" marT="22766" marB="22766" anchor="ctr"/>
                </a:tc>
                <a:extLst>
                  <a:ext uri="{0D108BD9-81ED-4DB2-BD59-A6C34878D82A}">
                    <a16:rowId xmlns:a16="http://schemas.microsoft.com/office/drawing/2014/main" val="2276283991"/>
                  </a:ext>
                </a:extLst>
              </a:tr>
              <a:tr h="175020">
                <a:tc>
                  <a:txBody>
                    <a:bodyPr/>
                    <a:lstStyle/>
                    <a:p>
                      <a:pPr algn="l"/>
                      <a:r>
                        <a:rPr lang="en" sz="2400" b="0" i="0">
                          <a:effectLst/>
                          <a:latin typeface="FangSong" panose="02010609060101010101" pitchFamily="49" charset="-122"/>
                          <a:ea typeface="FangSong" panose="02010609060101010101" pitchFamily="49" charset="-122"/>
                        </a:rPr>
                        <a:t>jupyter</a:t>
                      </a:r>
                    </a:p>
                  </a:txBody>
                  <a:tcPr marL="49326" marR="49326" marT="22766" marB="22766" anchor="ctr"/>
                </a:tc>
                <a:tc>
                  <a:txBody>
                    <a:bodyPr/>
                    <a:lstStyle/>
                    <a:p>
                      <a:pPr algn="l"/>
                      <a:r>
                        <a:rPr lang="zh-CN" altLang="en-US" sz="2400" b="0" i="0">
                          <a:effectLst/>
                          <a:latin typeface="FangSong" panose="02010609060101010101" pitchFamily="49" charset="-122"/>
                          <a:ea typeface="FangSong" panose="02010609060101010101" pitchFamily="49" charset="-122"/>
                        </a:rPr>
                        <a:t>其他</a:t>
                      </a:r>
                    </a:p>
                  </a:txBody>
                  <a:tcPr marL="49326" marR="49326" marT="22766" marB="22766" anchor="ctr"/>
                </a:tc>
                <a:tc>
                  <a:txBody>
                    <a:bodyPr/>
                    <a:lstStyle/>
                    <a:p>
                      <a:pPr algn="l"/>
                      <a:r>
                        <a:rPr lang="zh-CN" altLang="en-US" sz="2400" b="0" i="0">
                          <a:effectLst/>
                          <a:latin typeface="FangSong" panose="02010609060101010101" pitchFamily="49" charset="-122"/>
                          <a:ea typeface="FangSong" panose="02010609060101010101" pitchFamily="49" charset="-122"/>
                        </a:rPr>
                        <a:t>用户创建的在线</a:t>
                      </a:r>
                      <a:r>
                        <a:rPr lang="en" sz="2400" b="0" i="0">
                          <a:effectLst/>
                          <a:latin typeface="FangSong" panose="02010609060101010101" pitchFamily="49" charset="-122"/>
                          <a:ea typeface="FangSong" panose="02010609060101010101" pitchFamily="49" charset="-122"/>
                        </a:rPr>
                        <a:t>notebook</a:t>
                      </a:r>
                    </a:p>
                  </a:txBody>
                  <a:tcPr marL="49326" marR="49326" marT="22766" marB="22766" anchor="ctr"/>
                </a:tc>
                <a:extLst>
                  <a:ext uri="{0D108BD9-81ED-4DB2-BD59-A6C34878D82A}">
                    <a16:rowId xmlns:a16="http://schemas.microsoft.com/office/drawing/2014/main" val="3853561962"/>
                  </a:ext>
                </a:extLst>
              </a:tr>
              <a:tr h="175020">
                <a:tc>
                  <a:txBody>
                    <a:bodyPr/>
                    <a:lstStyle/>
                    <a:p>
                      <a:pPr algn="l"/>
                      <a:r>
                        <a:rPr lang="en" sz="2400" b="0" i="0">
                          <a:effectLst/>
                          <a:latin typeface="FangSong" panose="02010609060101010101" pitchFamily="49" charset="-122"/>
                          <a:ea typeface="FangSong" panose="02010609060101010101" pitchFamily="49" charset="-122"/>
                        </a:rPr>
                        <a:t>service</a:t>
                      </a:r>
                    </a:p>
                  </a:txBody>
                  <a:tcPr marL="49326" marR="49326" marT="22766" marB="22766" anchor="ctr"/>
                </a:tc>
                <a:tc>
                  <a:txBody>
                    <a:bodyPr/>
                    <a:lstStyle/>
                    <a:p>
                      <a:pPr algn="l"/>
                      <a:r>
                        <a:rPr lang="zh-CN" altLang="en-US" sz="2400" b="0" i="0">
                          <a:effectLst/>
                          <a:latin typeface="FangSong" panose="02010609060101010101" pitchFamily="49" charset="-122"/>
                          <a:ea typeface="FangSong" panose="02010609060101010101" pitchFamily="49" charset="-122"/>
                        </a:rPr>
                        <a:t>全部</a:t>
                      </a:r>
                    </a:p>
                  </a:txBody>
                  <a:tcPr marL="49326" marR="49326" marT="22766" marB="22766" anchor="ctr"/>
                </a:tc>
                <a:tc>
                  <a:txBody>
                    <a:bodyPr/>
                    <a:lstStyle/>
                    <a:p>
                      <a:pPr algn="l"/>
                      <a:r>
                        <a:rPr lang="zh-CN" altLang="en-US" sz="2400" b="0" i="0">
                          <a:effectLst/>
                          <a:latin typeface="FangSong" panose="02010609060101010101" pitchFamily="49" charset="-122"/>
                          <a:ea typeface="FangSong" panose="02010609060101010101" pitchFamily="49" charset="-122"/>
                        </a:rPr>
                        <a:t>用户创建的内部服务和推理服务</a:t>
                      </a:r>
                    </a:p>
                  </a:txBody>
                  <a:tcPr marL="49326" marR="49326" marT="22766" marB="22766" anchor="ctr"/>
                </a:tc>
                <a:extLst>
                  <a:ext uri="{0D108BD9-81ED-4DB2-BD59-A6C34878D82A}">
                    <a16:rowId xmlns:a16="http://schemas.microsoft.com/office/drawing/2014/main" val="2486030789"/>
                  </a:ext>
                </a:extLst>
              </a:tr>
              <a:tr h="175020">
                <a:tc>
                  <a:txBody>
                    <a:bodyPr/>
                    <a:lstStyle/>
                    <a:p>
                      <a:pPr algn="l"/>
                      <a:r>
                        <a:rPr lang="en" sz="2400" b="0" i="0" dirty="0">
                          <a:effectLst/>
                          <a:latin typeface="FangSong" panose="02010609060101010101" pitchFamily="49" charset="-122"/>
                          <a:ea typeface="FangSong" panose="02010609060101010101" pitchFamily="49" charset="-122"/>
                        </a:rPr>
                        <a:t>pipeline</a:t>
                      </a:r>
                    </a:p>
                  </a:txBody>
                  <a:tcPr marL="49326" marR="49326" marT="22766" marB="22766" anchor="ctr"/>
                </a:tc>
                <a:tc>
                  <a:txBody>
                    <a:bodyPr/>
                    <a:lstStyle/>
                    <a:p>
                      <a:pPr algn="l"/>
                      <a:r>
                        <a:rPr lang="zh-CN" altLang="en-US" sz="2400" b="0" i="0">
                          <a:effectLst/>
                          <a:latin typeface="FangSong" panose="02010609060101010101" pitchFamily="49" charset="-122"/>
                          <a:ea typeface="FangSong" panose="02010609060101010101" pitchFamily="49" charset="-122"/>
                        </a:rPr>
                        <a:t>全部</a:t>
                      </a:r>
                    </a:p>
                  </a:txBody>
                  <a:tcPr marL="49326" marR="49326" marT="22766" marB="22766" anchor="ctr"/>
                </a:tc>
                <a:tc>
                  <a:txBody>
                    <a:bodyPr/>
                    <a:lstStyle/>
                    <a:p>
                      <a:pPr algn="l"/>
                      <a:r>
                        <a:rPr lang="zh-CN" altLang="en-US" sz="2400" b="0" i="0" dirty="0">
                          <a:effectLst/>
                          <a:latin typeface="FangSong" panose="02010609060101010101" pitchFamily="49" charset="-122"/>
                          <a:ea typeface="FangSong" panose="02010609060101010101" pitchFamily="49" charset="-122"/>
                        </a:rPr>
                        <a:t>用户创建的</a:t>
                      </a:r>
                      <a:r>
                        <a:rPr lang="en" sz="2400" b="0" i="0" dirty="0">
                          <a:effectLst/>
                          <a:latin typeface="FangSong" panose="02010609060101010101" pitchFamily="49" charset="-122"/>
                          <a:ea typeface="FangSong" panose="02010609060101010101" pitchFamily="49" charset="-122"/>
                        </a:rPr>
                        <a:t>pipeline</a:t>
                      </a:r>
                      <a:r>
                        <a:rPr lang="zh-CN" altLang="en-US" sz="2400" b="0" i="0" dirty="0">
                          <a:effectLst/>
                          <a:latin typeface="FangSong" panose="02010609060101010101" pitchFamily="49" charset="-122"/>
                          <a:ea typeface="FangSong" panose="02010609060101010101" pitchFamily="49" charset="-122"/>
                        </a:rPr>
                        <a:t>任务</a:t>
                      </a:r>
                    </a:p>
                  </a:txBody>
                  <a:tcPr marL="49326" marR="49326" marT="22766" marB="22766" anchor="ctr"/>
                </a:tc>
                <a:extLst>
                  <a:ext uri="{0D108BD9-81ED-4DB2-BD59-A6C34878D82A}">
                    <a16:rowId xmlns:a16="http://schemas.microsoft.com/office/drawing/2014/main" val="3285750218"/>
                  </a:ext>
                </a:extLst>
              </a:tr>
            </a:tbl>
          </a:graphicData>
        </a:graphic>
      </p:graphicFrame>
      <p:sp>
        <p:nvSpPr>
          <p:cNvPr id="3" name="文本框 2">
            <a:extLst>
              <a:ext uri="{FF2B5EF4-FFF2-40B4-BE49-F238E27FC236}">
                <a16:creationId xmlns:a16="http://schemas.microsoft.com/office/drawing/2014/main" id="{254A4279-7F0C-624A-BC94-F452EA8BB886}"/>
              </a:ext>
            </a:extLst>
          </p:cNvPr>
          <p:cNvSpPr txBox="1"/>
          <p:nvPr/>
        </p:nvSpPr>
        <p:spPr>
          <a:xfrm>
            <a:off x="176950" y="490454"/>
            <a:ext cx="3192783"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marL="0" marR="0" lvl="0" indent="0" algn="r" defTabSz="1300460" rtl="0" eaLnBrk="1" fontAlgn="auto" latinLnBrk="0" hangingPunct="1">
              <a:lnSpc>
                <a:spcPct val="100000"/>
              </a:lnSpc>
              <a:spcBef>
                <a:spcPts val="0"/>
              </a:spcBef>
              <a:spcAft>
                <a:spcPts val="0"/>
              </a:spcAft>
              <a:buClrTx/>
              <a:buSzTx/>
              <a:buFontTx/>
              <a:buNone/>
              <a:tabLst/>
              <a:defRPr/>
            </a:pPr>
            <a:r>
              <a:rPr kumimoji="0" lang="zh-CN" altLang="en-US"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cs typeface="Helvetica Neue"/>
                <a:sym typeface="Helvetica Neue"/>
              </a:rPr>
              <a:t>组件和作用</a:t>
            </a:r>
            <a:endParaRPr kumimoji="0" lang="en-US" altLang="zh-CN"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ea typeface="Helvetica Neue"/>
              <a:cs typeface="Helvetica Neue"/>
              <a:sym typeface="Helvetica Neue"/>
            </a:endParaRPr>
          </a:p>
        </p:txBody>
      </p:sp>
      <p:pic>
        <p:nvPicPr>
          <p:cNvPr id="5" name="图片 4" descr="卡通人物&#10;&#10;低可信度描述已自动生成">
            <a:extLst>
              <a:ext uri="{FF2B5EF4-FFF2-40B4-BE49-F238E27FC236}">
                <a16:creationId xmlns:a16="http://schemas.microsoft.com/office/drawing/2014/main" id="{09B78652-D65E-684F-8193-48647A28CAB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sp>
        <p:nvSpPr>
          <p:cNvPr id="6" name="圆角矩形 5">
            <a:extLst>
              <a:ext uri="{FF2B5EF4-FFF2-40B4-BE49-F238E27FC236}">
                <a16:creationId xmlns:a16="http://schemas.microsoft.com/office/drawing/2014/main" id="{3B5555A6-91E2-4841-A9ED-82DEB4220E34}"/>
              </a:ext>
            </a:extLst>
          </p:cNvPr>
          <p:cNvSpPr/>
          <p:nvPr/>
        </p:nvSpPr>
        <p:spPr>
          <a:xfrm>
            <a:off x="13021733" y="8685993"/>
            <a:ext cx="3631029" cy="488077"/>
          </a:xfrm>
          <a:prstGeom prst="roundRect">
            <a:avLst/>
          </a:prstGeom>
          <a:solidFill>
            <a:schemeClr val="bg1"/>
          </a:solidFill>
          <a:ln w="12700" cap="flat">
            <a:solidFill>
              <a:srgbClr val="FF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r>
              <a:rPr kumimoji="0" lang="zh-CN" altLang="en-US" sz="2200" b="0" i="0" u="none" strike="noStrike" kern="0" cap="none" spc="0" normalizeH="0" baseline="0" noProof="0" dirty="0">
                <a:ln>
                  <a:noFill/>
                </a:ln>
                <a:solidFill>
                  <a:srgbClr val="FF0000"/>
                </a:solidFill>
                <a:effectLst/>
                <a:uLnTx/>
                <a:uFillTx/>
                <a:latin typeface="Helvetica Neue Medium"/>
                <a:ea typeface="+mn-ea"/>
                <a:cs typeface="Helvetica Neue Medium"/>
                <a:sym typeface="Helvetica Neue Medium"/>
              </a:rPr>
              <a:t>部署在计算集群</a:t>
            </a:r>
            <a:r>
              <a:rPr kumimoji="0" lang="en-US" altLang="zh-CN" sz="2200" b="0" i="0" u="none" strike="noStrike" kern="0" cap="none" spc="0" normalizeH="0" baseline="0" noProof="0" dirty="0">
                <a:ln>
                  <a:noFill/>
                </a:ln>
                <a:solidFill>
                  <a:srgbClr val="FF0000"/>
                </a:solidFill>
                <a:effectLst/>
                <a:uLnTx/>
                <a:uFillTx/>
                <a:latin typeface="Helvetica Neue Medium"/>
                <a:ea typeface="+mn-ea"/>
                <a:cs typeface="Helvetica Neue Medium"/>
                <a:sym typeface="Helvetica Neue Medium"/>
              </a:rPr>
              <a:t>/</a:t>
            </a:r>
            <a:r>
              <a:rPr kumimoji="0" lang="zh-CN" altLang="en-US" sz="2200" b="0" i="0" u="none" strike="noStrike" kern="0" cap="none" spc="0" normalizeH="0" baseline="0" noProof="0" dirty="0">
                <a:ln>
                  <a:noFill/>
                </a:ln>
                <a:solidFill>
                  <a:srgbClr val="FF0000"/>
                </a:solidFill>
                <a:effectLst/>
                <a:uLnTx/>
                <a:uFillTx/>
                <a:latin typeface="Helvetica Neue Medium"/>
                <a:ea typeface="+mn-ea"/>
                <a:cs typeface="Helvetica Neue Medium"/>
                <a:sym typeface="Helvetica Neue Medium"/>
              </a:rPr>
              <a:t>计算节点</a:t>
            </a:r>
          </a:p>
        </p:txBody>
      </p:sp>
      <p:sp>
        <p:nvSpPr>
          <p:cNvPr id="7" name="圆角矩形 6">
            <a:extLst>
              <a:ext uri="{FF2B5EF4-FFF2-40B4-BE49-F238E27FC236}">
                <a16:creationId xmlns:a16="http://schemas.microsoft.com/office/drawing/2014/main" id="{19DD6818-988C-EB45-9564-6EB536D4B8F7}"/>
              </a:ext>
            </a:extLst>
          </p:cNvPr>
          <p:cNvSpPr/>
          <p:nvPr/>
        </p:nvSpPr>
        <p:spPr>
          <a:xfrm>
            <a:off x="13246863" y="5493869"/>
            <a:ext cx="2788171" cy="488077"/>
          </a:xfrm>
          <a:prstGeom prst="roundRect">
            <a:avLst/>
          </a:prstGeom>
          <a:solidFill>
            <a:schemeClr val="bg1"/>
          </a:solidFill>
          <a:ln w="12700" cap="flat">
            <a:solidFill>
              <a:srgbClr val="FF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r>
              <a:rPr kumimoji="0" lang="zh-CN" altLang="en-US" sz="2200" b="0" i="0" u="none" strike="noStrike" kern="0" cap="none" spc="0" normalizeH="0" baseline="0" noProof="0" dirty="0">
                <a:ln>
                  <a:noFill/>
                </a:ln>
                <a:solidFill>
                  <a:srgbClr val="FF0000"/>
                </a:solidFill>
                <a:effectLst/>
                <a:uLnTx/>
                <a:uFillTx/>
                <a:latin typeface="Helvetica Neue Medium"/>
                <a:ea typeface="+mn-ea"/>
                <a:cs typeface="Helvetica Neue Medium"/>
                <a:sym typeface="Helvetica Neue Medium"/>
              </a:rPr>
              <a:t>部署在控制集群</a:t>
            </a:r>
          </a:p>
        </p:txBody>
      </p:sp>
    </p:spTree>
    <p:extLst>
      <p:ext uri="{BB962C8B-B14F-4D97-AF65-F5344CB8AC3E}">
        <p14:creationId xmlns:p14="http://schemas.microsoft.com/office/powerpoint/2010/main" val="2254539164"/>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a:extLst>
              <a:ext uri="{FF2B5EF4-FFF2-40B4-BE49-F238E27FC236}">
                <a16:creationId xmlns:a16="http://schemas.microsoft.com/office/drawing/2014/main" id="{3CA12E18-8E6C-D649-9DC4-E1A3276E7E9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67731" y="609708"/>
            <a:ext cx="13004800" cy="5181600"/>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
            <a:extLst>
              <a:ext uri="{FF2B5EF4-FFF2-40B4-BE49-F238E27FC236}">
                <a16:creationId xmlns:a16="http://schemas.microsoft.com/office/drawing/2014/main" id="{254A4279-7F0C-624A-BC94-F452EA8BB886}"/>
              </a:ext>
            </a:extLst>
          </p:cNvPr>
          <p:cNvSpPr txBox="1"/>
          <p:nvPr/>
        </p:nvSpPr>
        <p:spPr>
          <a:xfrm>
            <a:off x="176950" y="490454"/>
            <a:ext cx="4650231"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marL="0" marR="0" lvl="0" indent="0" algn="r" defTabSz="1300460" rtl="0" eaLnBrk="1" fontAlgn="auto" latinLnBrk="0" hangingPunct="1">
              <a:lnSpc>
                <a:spcPct val="100000"/>
              </a:lnSpc>
              <a:spcBef>
                <a:spcPts val="0"/>
              </a:spcBef>
              <a:spcAft>
                <a:spcPts val="0"/>
              </a:spcAft>
              <a:buClrTx/>
              <a:buSzTx/>
              <a:buFontTx/>
              <a:buNone/>
              <a:tabLst/>
              <a:defRPr/>
            </a:pPr>
            <a:r>
              <a:rPr lang="en-US" altLang="zh-CN" sz="3413" kern="1200" dirty="0" err="1">
                <a:gradFill>
                  <a:gsLst>
                    <a:gs pos="43000">
                      <a:srgbClr val="00A2FF"/>
                    </a:gs>
                    <a:gs pos="100000">
                      <a:srgbClr val="16E7CF"/>
                    </a:gs>
                  </a:gsLst>
                  <a:lin ang="2700000" scaled="0"/>
                </a:gradFill>
                <a:latin typeface="Helvetica Neue Medium"/>
              </a:rPr>
              <a:t>k</a:t>
            </a:r>
            <a:r>
              <a:rPr lang="en-US" altLang="zh-CN" sz="3413" kern="1200" dirty="0" err="1">
                <a:gradFill>
                  <a:gsLst>
                    <a:gs pos="43000">
                      <a:srgbClr val="00A2FF"/>
                    </a:gs>
                    <a:gs pos="100000">
                      <a:srgbClr val="16E7CF"/>
                    </a:gs>
                  </a:gsLst>
                  <a:lin ang="2700000" scaled="0"/>
                </a:gradFill>
                <a:latin typeface="Helvetica Neue Medium"/>
                <a:ea typeface="Helvetica Neue"/>
              </a:rPr>
              <a:t>ubeflow</a:t>
            </a:r>
            <a:r>
              <a:rPr lang="zh-CN" altLang="en-US" sz="3413" kern="1200" dirty="0">
                <a:gradFill>
                  <a:gsLst>
                    <a:gs pos="43000">
                      <a:srgbClr val="00A2FF"/>
                    </a:gs>
                    <a:gs pos="100000">
                      <a:srgbClr val="16E7CF"/>
                    </a:gs>
                  </a:gsLst>
                  <a:lin ang="2700000" scaled="0"/>
                </a:gradFill>
                <a:latin typeface="Helvetica Neue Medium"/>
                <a:ea typeface="Helvetica Neue"/>
              </a:rPr>
              <a:t>基础组件</a:t>
            </a:r>
            <a:endParaRPr kumimoji="0" lang="en-US" altLang="zh-CN"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ea typeface="Helvetica Neue"/>
              <a:cs typeface="Helvetica Neue"/>
              <a:sym typeface="Helvetica Neue"/>
            </a:endParaRPr>
          </a:p>
        </p:txBody>
      </p:sp>
      <p:pic>
        <p:nvPicPr>
          <p:cNvPr id="5" name="图片 4" descr="卡通人物&#10;&#10;低可信度描述已自动生成">
            <a:extLst>
              <a:ext uri="{FF2B5EF4-FFF2-40B4-BE49-F238E27FC236}">
                <a16:creationId xmlns:a16="http://schemas.microsoft.com/office/drawing/2014/main" id="{09B78652-D65E-684F-8193-48647A28CAB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sp>
        <p:nvSpPr>
          <p:cNvPr id="9" name="文本框 8">
            <a:extLst>
              <a:ext uri="{FF2B5EF4-FFF2-40B4-BE49-F238E27FC236}">
                <a16:creationId xmlns:a16="http://schemas.microsoft.com/office/drawing/2014/main" id="{489E3B58-2B19-6449-8D7B-A97DCFB303D3}"/>
              </a:ext>
            </a:extLst>
          </p:cNvPr>
          <p:cNvSpPr txBox="1"/>
          <p:nvPr/>
        </p:nvSpPr>
        <p:spPr>
          <a:xfrm>
            <a:off x="176951" y="5598615"/>
            <a:ext cx="8784114" cy="3949421"/>
          </a:xfrm>
          <a:prstGeom prst="rect">
            <a:avLst/>
          </a:prstGeom>
          <a:noFill/>
          <a:ln w="28575" cap="flat">
            <a:solidFill>
              <a:srgbClr val="FF0000"/>
            </a:solidFill>
            <a:prstDash val="sysDot"/>
            <a:miter lim="400000"/>
          </a:ln>
          <a:effectLst/>
          <a:sp3d/>
        </p:spPr>
        <p:style>
          <a:lnRef idx="0">
            <a:scrgbClr r="0" g="0" b="0"/>
          </a:lnRef>
          <a:fillRef idx="0">
            <a:scrgbClr r="0" g="0" b="0"/>
          </a:fillRef>
          <a:effectRef idx="0">
            <a:scrgbClr r="0" g="0" b="0"/>
          </a:effectRef>
          <a:fontRef idx="none"/>
        </p:style>
        <p:txBody>
          <a:bodyPr wrap="square">
            <a:noAutofit/>
          </a:bodyPr>
          <a:lstStyle/>
          <a:p>
            <a:pPr marL="342900" indent="-342900" algn="l">
              <a:lnSpc>
                <a:spcPts val="3580"/>
              </a:lnSpc>
              <a:buFont typeface="Arial" panose="020B0604020202020204" pitchFamily="34" charset="0"/>
              <a:buChar char="•"/>
            </a:pPr>
            <a:r>
              <a:rPr lang="en" altLang="zh-CN" b="0" i="0" dirty="0" err="1">
                <a:effectLst/>
                <a:latin typeface="Lato" panose="020F0502020204030204" pitchFamily="34" charset="0"/>
              </a:rPr>
              <a:t>jupyter</a:t>
            </a:r>
            <a:r>
              <a:rPr lang="zh-CN" altLang="en" b="0" i="0" dirty="0">
                <a:effectLst/>
                <a:latin typeface="Lato" panose="020F0502020204030204" pitchFamily="34" charset="0"/>
              </a:rPr>
              <a:t>：</a:t>
            </a:r>
            <a:r>
              <a:rPr lang="en" altLang="zh-CN" b="0" i="0" dirty="0" err="1">
                <a:effectLst/>
                <a:latin typeface="Lato" panose="020F0502020204030204" pitchFamily="34" charset="0"/>
              </a:rPr>
              <a:t>jupyter</a:t>
            </a:r>
            <a:r>
              <a:rPr lang="en" altLang="zh-CN" b="0" i="0" dirty="0">
                <a:effectLst/>
                <a:latin typeface="Lato" panose="020F0502020204030204" pitchFamily="34" charset="0"/>
              </a:rPr>
              <a:t> </a:t>
            </a:r>
            <a:r>
              <a:rPr lang="zh-CN" altLang="en-US" b="0" i="0" dirty="0">
                <a:effectLst/>
                <a:latin typeface="Lato" panose="020F0502020204030204" pitchFamily="34" charset="0"/>
              </a:rPr>
              <a:t>创建和管理多用户交互式</a:t>
            </a:r>
            <a:r>
              <a:rPr lang="en" altLang="zh-CN" b="0" i="0" dirty="0" err="1">
                <a:effectLst/>
                <a:latin typeface="Lato" panose="020F0502020204030204" pitchFamily="34" charset="0"/>
              </a:rPr>
              <a:t>Jupyter</a:t>
            </a:r>
            <a:r>
              <a:rPr lang="en" altLang="zh-CN" b="0" i="0" dirty="0">
                <a:effectLst/>
                <a:latin typeface="Lato" panose="020F0502020204030204" pitchFamily="34" charset="0"/>
              </a:rPr>
              <a:t> notebooks</a:t>
            </a:r>
            <a:r>
              <a:rPr lang="zh-CN" altLang="en" b="0" i="0" dirty="0">
                <a:effectLst/>
                <a:latin typeface="Lato" panose="020F0502020204030204" pitchFamily="34" charset="0"/>
              </a:rPr>
              <a:t>。</a:t>
            </a:r>
          </a:p>
          <a:p>
            <a:pPr marL="342900" indent="-342900" algn="l">
              <a:lnSpc>
                <a:spcPts val="3580"/>
              </a:lnSpc>
              <a:buFont typeface="Arial" panose="020B0604020202020204" pitchFamily="34" charset="0"/>
              <a:buChar char="•"/>
            </a:pPr>
            <a:r>
              <a:rPr lang="en" altLang="zh-CN" b="0" i="0" dirty="0" err="1">
                <a:effectLst/>
                <a:latin typeface="Lato" panose="020F0502020204030204" pitchFamily="34" charset="0"/>
              </a:rPr>
              <a:t>istio</a:t>
            </a:r>
            <a:r>
              <a:rPr lang="zh-CN" altLang="en" b="0" i="0" dirty="0">
                <a:effectLst/>
                <a:latin typeface="Lato" panose="020F0502020204030204" pitchFamily="34" charset="0"/>
              </a:rPr>
              <a:t>：</a:t>
            </a:r>
            <a:r>
              <a:rPr lang="zh-CN" altLang="en-US" b="0" i="0" dirty="0">
                <a:effectLst/>
                <a:latin typeface="Lato" panose="020F0502020204030204" pitchFamily="34" charset="0"/>
              </a:rPr>
              <a:t>提供微服务的管理，服务网格，网关，里面包含更多的内容</a:t>
            </a:r>
          </a:p>
          <a:p>
            <a:pPr marL="342900" indent="-342900" algn="l">
              <a:lnSpc>
                <a:spcPts val="3580"/>
              </a:lnSpc>
              <a:buFont typeface="Arial" panose="020B0604020202020204" pitchFamily="34" charset="0"/>
              <a:buChar char="•"/>
            </a:pPr>
            <a:r>
              <a:rPr lang="en" altLang="zh-CN" b="0" i="0" dirty="0" err="1">
                <a:effectLst/>
                <a:latin typeface="Lato" panose="020F0502020204030204" pitchFamily="34" charset="0"/>
              </a:rPr>
              <a:t>knative</a:t>
            </a:r>
            <a:r>
              <a:rPr lang="zh-CN" altLang="en" b="0" i="0" dirty="0">
                <a:effectLst/>
                <a:latin typeface="Lato" panose="020F0502020204030204" pitchFamily="34" charset="0"/>
              </a:rPr>
              <a:t>：</a:t>
            </a:r>
            <a:r>
              <a:rPr lang="en" altLang="zh-CN" b="0" i="0" dirty="0">
                <a:effectLst/>
                <a:latin typeface="Lato" panose="020F0502020204030204" pitchFamily="34" charset="0"/>
              </a:rPr>
              <a:t>serverless</a:t>
            </a:r>
            <a:r>
              <a:rPr lang="zh-CN" altLang="en-US" b="0" i="0" dirty="0">
                <a:effectLst/>
                <a:latin typeface="Lato" panose="020F0502020204030204" pitchFamily="34" charset="0"/>
              </a:rPr>
              <a:t>的框架，谷歌开源</a:t>
            </a:r>
          </a:p>
          <a:p>
            <a:pPr marL="342900" indent="-342900" algn="l">
              <a:lnSpc>
                <a:spcPts val="3580"/>
              </a:lnSpc>
              <a:buFont typeface="Arial" panose="020B0604020202020204" pitchFamily="34" charset="0"/>
              <a:buChar char="•"/>
            </a:pPr>
            <a:r>
              <a:rPr lang="en" altLang="zh-CN" b="0" i="0" dirty="0" err="1">
                <a:effectLst/>
                <a:latin typeface="Lato" panose="020F0502020204030204" pitchFamily="34" charset="0"/>
              </a:rPr>
              <a:t>kfserving</a:t>
            </a:r>
            <a:r>
              <a:rPr lang="zh-CN" altLang="en" b="0" i="0" dirty="0">
                <a:effectLst/>
                <a:latin typeface="Lato" panose="020F0502020204030204" pitchFamily="34" charset="0"/>
              </a:rPr>
              <a:t>：</a:t>
            </a:r>
            <a:r>
              <a:rPr lang="zh-CN" altLang="en-US" b="0" i="0" dirty="0">
                <a:effectLst/>
                <a:latin typeface="Lato" panose="020F0502020204030204" pitchFamily="34" charset="0"/>
              </a:rPr>
              <a:t>模型的在线部署，支持版本控制及无需停止线上服务，切换模型等功能</a:t>
            </a:r>
          </a:p>
          <a:p>
            <a:pPr marL="342900" indent="-342900" algn="l">
              <a:lnSpc>
                <a:spcPts val="3580"/>
              </a:lnSpc>
              <a:buFont typeface="Arial" panose="020B0604020202020204" pitchFamily="34" charset="0"/>
              <a:buChar char="•"/>
            </a:pPr>
            <a:r>
              <a:rPr lang="en" altLang="zh-CN" b="0" i="0" dirty="0" err="1">
                <a:effectLst/>
                <a:latin typeface="Lato" panose="020F0502020204030204" pitchFamily="34" charset="0"/>
              </a:rPr>
              <a:t>seldon</a:t>
            </a:r>
            <a:r>
              <a:rPr lang="zh-CN" altLang="en" b="0" i="0" dirty="0">
                <a:effectLst/>
                <a:latin typeface="Lato" panose="020F0502020204030204" pitchFamily="34" charset="0"/>
              </a:rPr>
              <a:t>：</a:t>
            </a:r>
            <a:r>
              <a:rPr lang="en" altLang="zh-CN" b="0" i="0" dirty="0">
                <a:effectLst/>
                <a:latin typeface="Lato" panose="020F0502020204030204" pitchFamily="34" charset="0"/>
              </a:rPr>
              <a:t>Seldon </a:t>
            </a:r>
            <a:r>
              <a:rPr lang="zh-CN" altLang="en-US" b="0" i="0" dirty="0">
                <a:effectLst/>
                <a:latin typeface="Lato" panose="020F0502020204030204" pitchFamily="34" charset="0"/>
              </a:rPr>
              <a:t>提供在</a:t>
            </a:r>
            <a:r>
              <a:rPr lang="en" altLang="zh-CN" b="0" i="0" dirty="0">
                <a:effectLst/>
                <a:latin typeface="Lato" panose="020F0502020204030204" pitchFamily="34" charset="0"/>
              </a:rPr>
              <a:t>Kubernetes</a:t>
            </a:r>
            <a:r>
              <a:rPr lang="zh-CN" altLang="en-US" b="0" i="0" dirty="0">
                <a:effectLst/>
                <a:latin typeface="Lato" panose="020F0502020204030204" pitchFamily="34" charset="0"/>
              </a:rPr>
              <a:t>上对机器学习模型的部署</a:t>
            </a:r>
          </a:p>
        </p:txBody>
      </p:sp>
      <p:sp>
        <p:nvSpPr>
          <p:cNvPr id="13" name="文本框 12">
            <a:extLst>
              <a:ext uri="{FF2B5EF4-FFF2-40B4-BE49-F238E27FC236}">
                <a16:creationId xmlns:a16="http://schemas.microsoft.com/office/drawing/2014/main" id="{D21EE9D9-2716-6946-922F-744C5C10F74D}"/>
              </a:ext>
            </a:extLst>
          </p:cNvPr>
          <p:cNvSpPr txBox="1"/>
          <p:nvPr/>
        </p:nvSpPr>
        <p:spPr>
          <a:xfrm>
            <a:off x="9046125" y="5598616"/>
            <a:ext cx="7757602" cy="3949420"/>
          </a:xfrm>
          <a:prstGeom prst="rect">
            <a:avLst/>
          </a:prstGeom>
          <a:noFill/>
          <a:ln w="31750" cap="flat">
            <a:solidFill>
              <a:srgbClr val="FF0000"/>
            </a:solidFill>
            <a:prstDash val="sysDot"/>
            <a:miter lim="400000"/>
          </a:ln>
          <a:effectLst/>
          <a:sp3d/>
        </p:spPr>
        <p:style>
          <a:lnRef idx="0">
            <a:scrgbClr r="0" g="0" b="0"/>
          </a:lnRef>
          <a:fillRef idx="0">
            <a:scrgbClr r="0" g="0" b="0"/>
          </a:fillRef>
          <a:effectRef idx="0">
            <a:scrgbClr r="0" g="0" b="0"/>
          </a:effectRef>
          <a:fontRef idx="none"/>
        </p:style>
        <p:txBody>
          <a:bodyPr wrap="square">
            <a:noAutofit/>
          </a:bodyPr>
          <a:lstStyle/>
          <a:p>
            <a:pPr marL="342900" indent="-342900" algn="l">
              <a:lnSpc>
                <a:spcPts val="3480"/>
              </a:lnSpc>
              <a:buFont typeface="Arial" panose="020B0604020202020204" pitchFamily="34" charset="0"/>
              <a:buChar char="•"/>
            </a:pPr>
            <a:r>
              <a:rPr lang="en" altLang="zh-CN" b="0" i="0" dirty="0">
                <a:effectLst/>
                <a:latin typeface="Lato" panose="020F0502020204030204" pitchFamily="34" charset="0"/>
              </a:rPr>
              <a:t>pipeline: Kubeflow </a:t>
            </a:r>
            <a:r>
              <a:rPr lang="zh-CN" altLang="en-US" b="0" i="0" dirty="0">
                <a:effectLst/>
                <a:latin typeface="Lato" panose="020F0502020204030204" pitchFamily="34" charset="0"/>
              </a:rPr>
              <a:t>社区新近开源的端到端的 </a:t>
            </a:r>
            <a:r>
              <a:rPr lang="en" altLang="zh-CN" b="0" i="0" dirty="0">
                <a:effectLst/>
                <a:latin typeface="Lato" panose="020F0502020204030204" pitchFamily="34" charset="0"/>
              </a:rPr>
              <a:t>ML/DL </a:t>
            </a:r>
            <a:r>
              <a:rPr lang="zh-CN" altLang="en-US" b="0" i="0" dirty="0">
                <a:effectLst/>
                <a:latin typeface="Lato" panose="020F0502020204030204" pitchFamily="34" charset="0"/>
              </a:rPr>
              <a:t>工作流系统。</a:t>
            </a:r>
            <a:endParaRPr lang="en" altLang="zh-CN" b="0" i="0" dirty="0">
              <a:effectLst/>
              <a:latin typeface="Lato" panose="020F0502020204030204" pitchFamily="34" charset="0"/>
            </a:endParaRPr>
          </a:p>
          <a:p>
            <a:pPr marL="342900" indent="-342900" algn="l">
              <a:lnSpc>
                <a:spcPts val="3480"/>
              </a:lnSpc>
              <a:buFont typeface="Arial" panose="020B0604020202020204" pitchFamily="34" charset="0"/>
              <a:buChar char="•"/>
            </a:pPr>
            <a:r>
              <a:rPr lang="en" altLang="zh-CN" b="0" dirty="0" err="1">
                <a:latin typeface="Lato" panose="020F0502020204030204" pitchFamily="34" charset="0"/>
              </a:rPr>
              <a:t>k</a:t>
            </a:r>
            <a:r>
              <a:rPr lang="en" altLang="zh-CN" b="0" i="0" dirty="0" err="1">
                <a:effectLst/>
                <a:latin typeface="Lato" panose="020F0502020204030204" pitchFamily="34" charset="0"/>
              </a:rPr>
              <a:t>atib</a:t>
            </a:r>
            <a:r>
              <a:rPr lang="zh-CN" altLang="en" b="0" i="0" dirty="0">
                <a:effectLst/>
                <a:latin typeface="Lato" panose="020F0502020204030204" pitchFamily="34" charset="0"/>
              </a:rPr>
              <a:t>：</a:t>
            </a:r>
            <a:r>
              <a:rPr lang="en-US" altLang="zh-CN" b="0" dirty="0">
                <a:latin typeface="Lato" panose="020F0502020204030204" pitchFamily="34" charset="0"/>
              </a:rPr>
              <a:t>k</a:t>
            </a:r>
            <a:r>
              <a:rPr lang="en" altLang="zh-CN" b="0" i="0" dirty="0" err="1">
                <a:effectLst/>
                <a:latin typeface="Lato" panose="020F0502020204030204" pitchFamily="34" charset="0"/>
              </a:rPr>
              <a:t>atib</a:t>
            </a:r>
            <a:r>
              <a:rPr lang="zh-CN" altLang="en-US" b="0" i="0" dirty="0">
                <a:effectLst/>
                <a:latin typeface="Lato" panose="020F0502020204030204" pitchFamily="34" charset="0"/>
              </a:rPr>
              <a:t>是一个超参数训练系统。</a:t>
            </a:r>
          </a:p>
          <a:p>
            <a:pPr marL="342900" indent="-342900" algn="l">
              <a:lnSpc>
                <a:spcPts val="3480"/>
              </a:lnSpc>
              <a:buFont typeface="Arial" panose="020B0604020202020204" pitchFamily="34" charset="0"/>
              <a:buChar char="•"/>
            </a:pPr>
            <a:r>
              <a:rPr lang="en" altLang="zh-CN" b="0" i="0" dirty="0">
                <a:effectLst/>
                <a:latin typeface="Lato" panose="020F0502020204030204" pitchFamily="34" charset="0"/>
              </a:rPr>
              <a:t>xx-operator</a:t>
            </a:r>
            <a:r>
              <a:rPr lang="zh-CN" altLang="en" b="0" i="0" dirty="0">
                <a:effectLst/>
                <a:latin typeface="Lato" panose="020F0502020204030204" pitchFamily="34" charset="0"/>
              </a:rPr>
              <a:t>：</a:t>
            </a:r>
            <a:r>
              <a:rPr lang="zh-CN" altLang="en-US" b="0" i="0" dirty="0">
                <a:effectLst/>
                <a:latin typeface="Lato" panose="020F0502020204030204" pitchFamily="34" charset="0"/>
              </a:rPr>
              <a:t>支持</a:t>
            </a:r>
            <a:r>
              <a:rPr lang="en" altLang="zh-CN" b="0" i="0" dirty="0" err="1">
                <a:effectLst/>
                <a:latin typeface="Lato" panose="020F0502020204030204" pitchFamily="34" charset="0"/>
              </a:rPr>
              <a:t>tf</a:t>
            </a:r>
            <a:r>
              <a:rPr lang="zh-CN" altLang="en-US" b="0" i="0" dirty="0">
                <a:effectLst/>
                <a:latin typeface="Lato" panose="020F0502020204030204" pitchFamily="34" charset="0"/>
              </a:rPr>
              <a:t>分布式训练系统。例如：</a:t>
            </a:r>
            <a:r>
              <a:rPr lang="en" altLang="zh-CN" b="0" i="0" dirty="0">
                <a:effectLst/>
                <a:latin typeface="Lato" panose="020F0502020204030204" pitchFamily="34" charset="0"/>
              </a:rPr>
              <a:t>spark-operator</a:t>
            </a:r>
            <a:r>
              <a:rPr lang="zh-CN" altLang="en" b="0" i="0" dirty="0">
                <a:effectLst/>
                <a:latin typeface="Lato" panose="020F0502020204030204" pitchFamily="34" charset="0"/>
              </a:rPr>
              <a:t>，</a:t>
            </a:r>
            <a:r>
              <a:rPr lang="en" altLang="zh-CN" b="0" i="0" dirty="0" err="1">
                <a:effectLst/>
                <a:latin typeface="Lato" panose="020F0502020204030204" pitchFamily="34" charset="0"/>
              </a:rPr>
              <a:t>tfjob</a:t>
            </a:r>
            <a:r>
              <a:rPr lang="en" altLang="zh-CN" b="0" i="0" dirty="0">
                <a:effectLst/>
                <a:latin typeface="Lato" panose="020F0502020204030204" pitchFamily="34" charset="0"/>
              </a:rPr>
              <a:t>-operator</a:t>
            </a:r>
            <a:r>
              <a:rPr lang="zh-CN" altLang="en" b="0" i="0" dirty="0">
                <a:effectLst/>
                <a:latin typeface="Lato" panose="020F0502020204030204" pitchFamily="34" charset="0"/>
              </a:rPr>
              <a:t>，</a:t>
            </a:r>
            <a:r>
              <a:rPr lang="en" altLang="zh-CN" b="0" i="0" dirty="0" err="1">
                <a:effectLst/>
                <a:latin typeface="Lato" panose="020F0502020204030204" pitchFamily="34" charset="0"/>
              </a:rPr>
              <a:t>pytorch</a:t>
            </a:r>
            <a:r>
              <a:rPr lang="en" altLang="zh-CN" b="0" i="0" dirty="0">
                <a:effectLst/>
                <a:latin typeface="Lato" panose="020F0502020204030204" pitchFamily="34" charset="0"/>
              </a:rPr>
              <a:t>-operator</a:t>
            </a:r>
          </a:p>
          <a:p>
            <a:pPr marL="342900" indent="-342900" algn="l">
              <a:lnSpc>
                <a:spcPts val="3480"/>
              </a:lnSpc>
              <a:buFont typeface="Arial" panose="020B0604020202020204" pitchFamily="34" charset="0"/>
              <a:buChar char="•"/>
            </a:pPr>
            <a:r>
              <a:rPr lang="en" altLang="zh-CN" b="0" i="0" dirty="0" err="1">
                <a:effectLst/>
                <a:latin typeface="Lato" panose="020F0502020204030204" pitchFamily="34" charset="0"/>
              </a:rPr>
              <a:t>tensorboard</a:t>
            </a:r>
            <a:r>
              <a:rPr lang="zh-CN" altLang="en" b="0" i="0" dirty="0">
                <a:effectLst/>
                <a:latin typeface="Lato" panose="020F0502020204030204" pitchFamily="34" charset="0"/>
              </a:rPr>
              <a:t>：</a:t>
            </a:r>
            <a:r>
              <a:rPr lang="en" altLang="zh-CN" b="0" i="0" dirty="0" err="1">
                <a:effectLst/>
                <a:latin typeface="Lato" panose="020F0502020204030204" pitchFamily="34" charset="0"/>
              </a:rPr>
              <a:t>tf</a:t>
            </a:r>
            <a:r>
              <a:rPr lang="zh-CN" altLang="en-US" b="0" i="0" dirty="0">
                <a:effectLst/>
                <a:latin typeface="Lato" panose="020F0502020204030204" pitchFamily="34" charset="0"/>
              </a:rPr>
              <a:t>训练效果跟踪</a:t>
            </a:r>
          </a:p>
          <a:p>
            <a:pPr marL="342900" indent="-342900" algn="l">
              <a:lnSpc>
                <a:spcPts val="3480"/>
              </a:lnSpc>
              <a:buFont typeface="Arial" panose="020B0604020202020204" pitchFamily="34" charset="0"/>
              <a:buChar char="•"/>
            </a:pPr>
            <a:r>
              <a:rPr lang="en" altLang="zh-CN" b="0" i="0" dirty="0">
                <a:effectLst/>
                <a:latin typeface="Lato" panose="020F0502020204030204" pitchFamily="34" charset="0"/>
              </a:rPr>
              <a:t>profiles</a:t>
            </a:r>
            <a:r>
              <a:rPr lang="zh-CN" altLang="en" b="0" i="0" dirty="0">
                <a:effectLst/>
                <a:latin typeface="Lato" panose="020F0502020204030204" pitchFamily="34" charset="0"/>
              </a:rPr>
              <a:t>：</a:t>
            </a:r>
            <a:r>
              <a:rPr lang="zh-CN" altLang="en-US" b="0" i="0" dirty="0">
                <a:effectLst/>
                <a:latin typeface="Lato" panose="020F0502020204030204" pitchFamily="34" charset="0"/>
              </a:rPr>
              <a:t>多用户</a:t>
            </a:r>
          </a:p>
          <a:p>
            <a:pPr marL="342900" indent="-342900" algn="l">
              <a:lnSpc>
                <a:spcPts val="3480"/>
              </a:lnSpc>
              <a:buFont typeface="Arial" panose="020B0604020202020204" pitchFamily="34" charset="0"/>
              <a:buChar char="•"/>
            </a:pPr>
            <a:r>
              <a:rPr lang="en" altLang="zh-CN" b="0" i="0" dirty="0" err="1">
                <a:effectLst/>
                <a:latin typeface="Lato" panose="020F0502020204030204" pitchFamily="34" charset="0"/>
              </a:rPr>
              <a:t>centraldashbaord</a:t>
            </a:r>
            <a:r>
              <a:rPr lang="zh-CN" altLang="en" b="0" i="0" dirty="0">
                <a:effectLst/>
                <a:latin typeface="Lato" panose="020F0502020204030204" pitchFamily="34" charset="0"/>
              </a:rPr>
              <a:t>：</a:t>
            </a:r>
            <a:r>
              <a:rPr lang="en" altLang="zh-CN" b="0" i="0" dirty="0" err="1">
                <a:effectLst/>
                <a:latin typeface="Lato" panose="020F0502020204030204" pitchFamily="34" charset="0"/>
              </a:rPr>
              <a:t>kubeflow</a:t>
            </a:r>
            <a:r>
              <a:rPr lang="zh-CN" altLang="en-US" b="0" i="0" dirty="0">
                <a:effectLst/>
                <a:latin typeface="Lato" panose="020F0502020204030204" pitchFamily="34" charset="0"/>
              </a:rPr>
              <a:t>官方的统一</a:t>
            </a:r>
            <a:r>
              <a:rPr lang="en" altLang="zh-CN" b="0" i="0" dirty="0" err="1">
                <a:effectLst/>
                <a:latin typeface="Lato" panose="020F0502020204030204" pitchFamily="34" charset="0"/>
              </a:rPr>
              <a:t>ui</a:t>
            </a:r>
            <a:endParaRPr lang="en" altLang="zh-CN" b="0" i="0" dirty="0">
              <a:effectLst/>
              <a:latin typeface="Lato" panose="020F0502020204030204" pitchFamily="34" charset="0"/>
            </a:endParaRPr>
          </a:p>
        </p:txBody>
      </p:sp>
    </p:spTree>
    <p:extLst>
      <p:ext uri="{BB962C8B-B14F-4D97-AF65-F5344CB8AC3E}">
        <p14:creationId xmlns:p14="http://schemas.microsoft.com/office/powerpoint/2010/main" val="177405427"/>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4BFAEC5-B7AB-ED49-80F7-33AAACE56629}"/>
              </a:ext>
            </a:extLst>
          </p:cNvPr>
          <p:cNvSpPr txBox="1"/>
          <p:nvPr/>
        </p:nvSpPr>
        <p:spPr>
          <a:xfrm>
            <a:off x="176950" y="490454"/>
            <a:ext cx="2602109"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marL="0" marR="0" lvl="0" indent="0" algn="r" defTabSz="1300460" rtl="0" eaLnBrk="1" fontAlgn="auto" latinLnBrk="0" hangingPunct="1">
              <a:lnSpc>
                <a:spcPct val="100000"/>
              </a:lnSpc>
              <a:spcBef>
                <a:spcPts val="0"/>
              </a:spcBef>
              <a:spcAft>
                <a:spcPts val="0"/>
              </a:spcAft>
              <a:buClrTx/>
              <a:buSzTx/>
              <a:buFontTx/>
              <a:buNone/>
              <a:tabLst/>
              <a:defRPr/>
            </a:pPr>
            <a:r>
              <a:rPr lang="en-US" altLang="zh-CN" sz="3413" kern="1200" dirty="0">
                <a:gradFill>
                  <a:gsLst>
                    <a:gs pos="43000">
                      <a:srgbClr val="00A2FF"/>
                    </a:gs>
                    <a:gs pos="100000">
                      <a:srgbClr val="16E7CF"/>
                    </a:gs>
                  </a:gsLst>
                  <a:lin ang="2700000" scaled="0"/>
                </a:gradFill>
                <a:latin typeface="Helvetica Neue Medium"/>
              </a:rPr>
              <a:t>k8s</a:t>
            </a:r>
            <a:r>
              <a:rPr lang="zh-CN" altLang="en-US" sz="3413" kern="1200" dirty="0">
                <a:gradFill>
                  <a:gsLst>
                    <a:gs pos="43000">
                      <a:srgbClr val="00A2FF"/>
                    </a:gs>
                    <a:gs pos="100000">
                      <a:srgbClr val="16E7CF"/>
                    </a:gs>
                  </a:gsLst>
                  <a:lin ang="2700000" scaled="0"/>
                </a:gradFill>
                <a:latin typeface="Helvetica Neue Medium"/>
              </a:rPr>
              <a:t>扩展</a:t>
            </a:r>
            <a:endParaRPr kumimoji="0" lang="en-US" altLang="zh-CN"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ea typeface="Helvetica Neue"/>
              <a:cs typeface="Helvetica Neue"/>
              <a:sym typeface="Helvetica Neue"/>
            </a:endParaRPr>
          </a:p>
        </p:txBody>
      </p:sp>
      <p:pic>
        <p:nvPicPr>
          <p:cNvPr id="4" name="图片 3" descr="卡通人物&#10;&#10;低可信度描述已自动生成">
            <a:extLst>
              <a:ext uri="{FF2B5EF4-FFF2-40B4-BE49-F238E27FC236}">
                <a16:creationId xmlns:a16="http://schemas.microsoft.com/office/drawing/2014/main" id="{64292B3A-91F4-A84F-BAED-627F452BFCE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pic>
        <p:nvPicPr>
          <p:cNvPr id="7" name="图片 6" descr="图形用户界面&#10;&#10;描述已自动生成">
            <a:extLst>
              <a:ext uri="{FF2B5EF4-FFF2-40B4-BE49-F238E27FC236}">
                <a16:creationId xmlns:a16="http://schemas.microsoft.com/office/drawing/2014/main" id="{52E8CAE8-1B50-E748-A6C8-7AD0B44DA46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77407" y="342864"/>
            <a:ext cx="9450582" cy="8713407"/>
          </a:xfrm>
          <a:prstGeom prst="rect">
            <a:avLst/>
          </a:prstGeom>
        </p:spPr>
      </p:pic>
      <p:sp>
        <p:nvSpPr>
          <p:cNvPr id="8" name="文本框 7">
            <a:extLst>
              <a:ext uri="{FF2B5EF4-FFF2-40B4-BE49-F238E27FC236}">
                <a16:creationId xmlns:a16="http://schemas.microsoft.com/office/drawing/2014/main" id="{8AB4776F-CD45-B648-BDF3-60F075A121D1}"/>
              </a:ext>
            </a:extLst>
          </p:cNvPr>
          <p:cNvSpPr txBox="1"/>
          <p:nvPr/>
        </p:nvSpPr>
        <p:spPr>
          <a:xfrm>
            <a:off x="8670131" y="8825438"/>
            <a:ext cx="1731564" cy="461665"/>
          </a:xfrm>
          <a:prstGeom prst="rect">
            <a:avLst/>
          </a:prstGeom>
          <a:noFill/>
          <a:ln w="22225">
            <a:solidFill>
              <a:srgbClr val="FF0000"/>
            </a:solidFill>
            <a:prstDash val="sysDash"/>
          </a:ln>
        </p:spPr>
        <p:txBody>
          <a:bodyPr wrap="none" rtlCol="0">
            <a:spAutoFit/>
          </a:bodyPr>
          <a:lstStyle/>
          <a:p>
            <a:r>
              <a:rPr kumimoji="1" lang="zh-CN" altLang="en-US" dirty="0"/>
              <a:t>分布式存储</a:t>
            </a:r>
          </a:p>
        </p:txBody>
      </p:sp>
      <p:sp>
        <p:nvSpPr>
          <p:cNvPr id="12" name="文本框 11">
            <a:extLst>
              <a:ext uri="{FF2B5EF4-FFF2-40B4-BE49-F238E27FC236}">
                <a16:creationId xmlns:a16="http://schemas.microsoft.com/office/drawing/2014/main" id="{E73BDC0C-D94E-A240-B8CF-5D72FA0931E9}"/>
              </a:ext>
            </a:extLst>
          </p:cNvPr>
          <p:cNvSpPr txBox="1"/>
          <p:nvPr/>
        </p:nvSpPr>
        <p:spPr>
          <a:xfrm>
            <a:off x="5707989" y="8825438"/>
            <a:ext cx="1731564" cy="461665"/>
          </a:xfrm>
          <a:prstGeom prst="rect">
            <a:avLst/>
          </a:prstGeom>
          <a:noFill/>
          <a:ln w="22225">
            <a:solidFill>
              <a:srgbClr val="FF0000"/>
            </a:solidFill>
            <a:prstDash val="sysDash"/>
          </a:ln>
        </p:spPr>
        <p:txBody>
          <a:bodyPr wrap="none" rtlCol="0">
            <a:spAutoFit/>
          </a:bodyPr>
          <a:lstStyle/>
          <a:p>
            <a:r>
              <a:rPr kumimoji="1" lang="zh-CN" altLang="en-US" dirty="0"/>
              <a:t>多架构网卡</a:t>
            </a:r>
          </a:p>
        </p:txBody>
      </p:sp>
      <p:sp>
        <p:nvSpPr>
          <p:cNvPr id="13" name="文本框 12">
            <a:extLst>
              <a:ext uri="{FF2B5EF4-FFF2-40B4-BE49-F238E27FC236}">
                <a16:creationId xmlns:a16="http://schemas.microsoft.com/office/drawing/2014/main" id="{59615577-3C44-4948-B8F0-E8821D773B3E}"/>
              </a:ext>
            </a:extLst>
          </p:cNvPr>
          <p:cNvSpPr txBox="1"/>
          <p:nvPr/>
        </p:nvSpPr>
        <p:spPr>
          <a:xfrm>
            <a:off x="11381290" y="8825437"/>
            <a:ext cx="2040943" cy="461665"/>
          </a:xfrm>
          <a:prstGeom prst="rect">
            <a:avLst/>
          </a:prstGeom>
          <a:noFill/>
          <a:ln w="22225">
            <a:solidFill>
              <a:srgbClr val="FF0000"/>
            </a:solidFill>
            <a:prstDash val="sysDash"/>
          </a:ln>
        </p:spPr>
        <p:txBody>
          <a:bodyPr wrap="none" rtlCol="0">
            <a:spAutoFit/>
          </a:bodyPr>
          <a:lstStyle/>
          <a:p>
            <a:r>
              <a:rPr kumimoji="1" lang="zh-CN" altLang="en-US" dirty="0"/>
              <a:t>在线构建镜像</a:t>
            </a:r>
          </a:p>
        </p:txBody>
      </p:sp>
      <p:sp>
        <p:nvSpPr>
          <p:cNvPr id="14" name="文本框 13">
            <a:extLst>
              <a:ext uri="{FF2B5EF4-FFF2-40B4-BE49-F238E27FC236}">
                <a16:creationId xmlns:a16="http://schemas.microsoft.com/office/drawing/2014/main" id="{25ED5CB0-188F-1545-9F5B-AD0FBB2492B5}"/>
              </a:ext>
            </a:extLst>
          </p:cNvPr>
          <p:cNvSpPr txBox="1"/>
          <p:nvPr/>
        </p:nvSpPr>
        <p:spPr>
          <a:xfrm>
            <a:off x="6569963" y="5872030"/>
            <a:ext cx="4228643" cy="461665"/>
          </a:xfrm>
          <a:prstGeom prst="rect">
            <a:avLst/>
          </a:prstGeom>
          <a:noFill/>
          <a:ln w="22225">
            <a:solidFill>
              <a:srgbClr val="FF0000"/>
            </a:solidFill>
            <a:prstDash val="sysDash"/>
          </a:ln>
        </p:spPr>
        <p:txBody>
          <a:bodyPr wrap="square" rtlCol="0">
            <a:spAutoFit/>
          </a:bodyPr>
          <a:lstStyle/>
          <a:p>
            <a:r>
              <a:rPr kumimoji="1" lang="zh-CN" altLang="en-US" dirty="0"/>
              <a:t>最主要的扩展</a:t>
            </a:r>
          </a:p>
        </p:txBody>
      </p:sp>
      <p:sp>
        <p:nvSpPr>
          <p:cNvPr id="15" name="文本框 14">
            <a:extLst>
              <a:ext uri="{FF2B5EF4-FFF2-40B4-BE49-F238E27FC236}">
                <a16:creationId xmlns:a16="http://schemas.microsoft.com/office/drawing/2014/main" id="{88900EE6-A420-E548-8DD3-28F5BCA2EC25}"/>
              </a:ext>
            </a:extLst>
          </p:cNvPr>
          <p:cNvSpPr txBox="1"/>
          <p:nvPr/>
        </p:nvSpPr>
        <p:spPr>
          <a:xfrm>
            <a:off x="11892456" y="5872029"/>
            <a:ext cx="3129383" cy="461665"/>
          </a:xfrm>
          <a:prstGeom prst="rect">
            <a:avLst/>
          </a:prstGeom>
          <a:noFill/>
          <a:ln w="22225">
            <a:solidFill>
              <a:srgbClr val="FF0000"/>
            </a:solidFill>
            <a:prstDash val="sysDash"/>
          </a:ln>
        </p:spPr>
        <p:txBody>
          <a:bodyPr wrap="none" rtlCol="0">
            <a:spAutoFit/>
          </a:bodyPr>
          <a:lstStyle/>
          <a:p>
            <a:r>
              <a:rPr kumimoji="1" lang="en-US" altLang="zh-CN" dirty="0"/>
              <a:t>volcano/</a:t>
            </a:r>
            <a:r>
              <a:rPr kumimoji="1" lang="en-US" altLang="zh-CN" dirty="0" err="1"/>
              <a:t>kube</a:t>
            </a:r>
            <a:r>
              <a:rPr kumimoji="1" lang="en-US" altLang="zh-CN" dirty="0"/>
              <a:t>-batch</a:t>
            </a:r>
            <a:endParaRPr kumimoji="1" lang="zh-CN" altLang="en-US" dirty="0"/>
          </a:p>
        </p:txBody>
      </p:sp>
      <p:sp>
        <p:nvSpPr>
          <p:cNvPr id="16" name="文本框 15">
            <a:extLst>
              <a:ext uri="{FF2B5EF4-FFF2-40B4-BE49-F238E27FC236}">
                <a16:creationId xmlns:a16="http://schemas.microsoft.com/office/drawing/2014/main" id="{25171EA6-56B8-3D40-9DA2-3933F851B7D8}"/>
              </a:ext>
            </a:extLst>
          </p:cNvPr>
          <p:cNvSpPr txBox="1"/>
          <p:nvPr/>
        </p:nvSpPr>
        <p:spPr>
          <a:xfrm>
            <a:off x="9121376" y="4164493"/>
            <a:ext cx="829073" cy="461665"/>
          </a:xfrm>
          <a:prstGeom prst="rect">
            <a:avLst/>
          </a:prstGeom>
          <a:noFill/>
          <a:ln w="22225">
            <a:solidFill>
              <a:srgbClr val="FF0000"/>
            </a:solidFill>
            <a:prstDash val="sysDash"/>
          </a:ln>
        </p:spPr>
        <p:txBody>
          <a:bodyPr wrap="none" rtlCol="0">
            <a:spAutoFit/>
          </a:bodyPr>
          <a:lstStyle/>
          <a:p>
            <a:r>
              <a:rPr kumimoji="1" lang="en-US" altLang="zh-CN" dirty="0"/>
              <a:t>HPA</a:t>
            </a:r>
            <a:endParaRPr kumimoji="1" lang="zh-CN" altLang="en-US" dirty="0"/>
          </a:p>
        </p:txBody>
      </p:sp>
      <p:sp>
        <p:nvSpPr>
          <p:cNvPr id="17" name="文本框 16">
            <a:extLst>
              <a:ext uri="{FF2B5EF4-FFF2-40B4-BE49-F238E27FC236}">
                <a16:creationId xmlns:a16="http://schemas.microsoft.com/office/drawing/2014/main" id="{1F5D7A31-3C72-0945-9CF5-684BDA619654}"/>
              </a:ext>
            </a:extLst>
          </p:cNvPr>
          <p:cNvSpPr txBox="1"/>
          <p:nvPr/>
        </p:nvSpPr>
        <p:spPr>
          <a:xfrm>
            <a:off x="11111985" y="1641020"/>
            <a:ext cx="2310248" cy="461665"/>
          </a:xfrm>
          <a:prstGeom prst="rect">
            <a:avLst/>
          </a:prstGeom>
          <a:noFill/>
          <a:ln w="22225">
            <a:solidFill>
              <a:srgbClr val="FF0000"/>
            </a:solidFill>
            <a:prstDash val="sysDash"/>
          </a:ln>
        </p:spPr>
        <p:txBody>
          <a:bodyPr wrap="none" rtlCol="0">
            <a:spAutoFit/>
          </a:bodyPr>
          <a:lstStyle/>
          <a:p>
            <a:r>
              <a:rPr kumimoji="1" lang="en-US" altLang="zh-CN" dirty="0"/>
              <a:t>helm/${app}</a:t>
            </a:r>
            <a:r>
              <a:rPr kumimoji="1" lang="en-US" altLang="zh-CN" dirty="0" err="1"/>
              <a:t>ctl</a:t>
            </a:r>
            <a:endParaRPr kumimoji="1" lang="zh-CN" altLang="en-US" dirty="0"/>
          </a:p>
        </p:txBody>
      </p:sp>
      <p:sp>
        <p:nvSpPr>
          <p:cNvPr id="18" name="文本框 17">
            <a:extLst>
              <a:ext uri="{FF2B5EF4-FFF2-40B4-BE49-F238E27FC236}">
                <a16:creationId xmlns:a16="http://schemas.microsoft.com/office/drawing/2014/main" id="{0D7A7209-0DCB-834E-B771-0372A7B8B495}"/>
              </a:ext>
            </a:extLst>
          </p:cNvPr>
          <p:cNvSpPr txBox="1"/>
          <p:nvPr/>
        </p:nvSpPr>
        <p:spPr>
          <a:xfrm>
            <a:off x="6130501" y="1686643"/>
            <a:ext cx="1701108" cy="461665"/>
          </a:xfrm>
          <a:prstGeom prst="rect">
            <a:avLst/>
          </a:prstGeom>
          <a:noFill/>
          <a:ln w="22225">
            <a:solidFill>
              <a:srgbClr val="FF0000"/>
            </a:solidFill>
            <a:prstDash val="sysDash"/>
          </a:ln>
        </p:spPr>
        <p:txBody>
          <a:bodyPr wrap="none" rtlCol="0">
            <a:spAutoFit/>
          </a:bodyPr>
          <a:lstStyle/>
          <a:p>
            <a:r>
              <a:rPr kumimoji="1" lang="en-US" altLang="zh-CN" dirty="0" err="1">
                <a:sym typeface="Arial"/>
              </a:rPr>
              <a:t>kustomize</a:t>
            </a:r>
            <a:endParaRPr kumimoji="1" lang="zh-CN" altLang="en-US" dirty="0"/>
          </a:p>
        </p:txBody>
      </p:sp>
    </p:spTree>
    <p:extLst>
      <p:ext uri="{BB962C8B-B14F-4D97-AF65-F5344CB8AC3E}">
        <p14:creationId xmlns:p14="http://schemas.microsoft.com/office/powerpoint/2010/main" val="41283915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4BFAEC5-B7AB-ED49-80F7-33AAACE56629}"/>
              </a:ext>
            </a:extLst>
          </p:cNvPr>
          <p:cNvSpPr txBox="1"/>
          <p:nvPr/>
        </p:nvSpPr>
        <p:spPr>
          <a:xfrm>
            <a:off x="176949" y="490454"/>
            <a:ext cx="4749799"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marL="0" marR="0" lvl="0" indent="0" algn="r" defTabSz="1300460" rtl="0" eaLnBrk="1" fontAlgn="auto" latinLnBrk="0" hangingPunct="1">
              <a:lnSpc>
                <a:spcPct val="100000"/>
              </a:lnSpc>
              <a:spcBef>
                <a:spcPts val="0"/>
              </a:spcBef>
              <a:spcAft>
                <a:spcPts val="0"/>
              </a:spcAft>
              <a:buClrTx/>
              <a:buSzTx/>
              <a:buFontTx/>
              <a:buNone/>
              <a:tabLst/>
              <a:defRPr/>
            </a:pPr>
            <a:r>
              <a:rPr lang="en-US" altLang="zh-CN" sz="3413" kern="1200" dirty="0">
                <a:gradFill>
                  <a:gsLst>
                    <a:gs pos="43000">
                      <a:srgbClr val="00A2FF"/>
                    </a:gs>
                    <a:gs pos="100000">
                      <a:srgbClr val="16E7CF"/>
                    </a:gs>
                  </a:gsLst>
                  <a:lin ang="2700000" scaled="0"/>
                </a:gradFill>
                <a:latin typeface="Helvetica Neue Medium"/>
              </a:rPr>
              <a:t>k</a:t>
            </a:r>
            <a:r>
              <a:rPr kumimoji="0" lang="en-US" altLang="zh-CN"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ea typeface="Helvetica Neue"/>
                <a:cs typeface="Helvetica Neue"/>
                <a:sym typeface="Helvetica Neue"/>
              </a:rPr>
              <a:t>8s</a:t>
            </a:r>
            <a:r>
              <a:rPr kumimoji="0" lang="zh-CN" altLang="en-US"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ea typeface="Helvetica Neue"/>
                <a:cs typeface="Helvetica Neue"/>
                <a:sym typeface="Helvetica Neue"/>
              </a:rPr>
              <a:t>扩展</a:t>
            </a:r>
            <a:r>
              <a:rPr kumimoji="0" lang="en-US" altLang="zh-CN"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ea typeface="Helvetica Neue"/>
                <a:cs typeface="Helvetica Neue"/>
                <a:sym typeface="Helvetica Neue"/>
              </a:rPr>
              <a:t>-</a:t>
            </a:r>
            <a:r>
              <a:rPr kumimoji="0" lang="zh-CN" altLang="en-US"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ea typeface="Helvetica Neue"/>
                <a:cs typeface="Helvetica Neue"/>
                <a:sym typeface="Helvetica Neue"/>
              </a:rPr>
              <a:t>分布式存储</a:t>
            </a:r>
            <a:endParaRPr kumimoji="0" lang="en-US" altLang="zh-CN"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ea typeface="Helvetica Neue"/>
              <a:cs typeface="Helvetica Neue"/>
              <a:sym typeface="Helvetica Neue"/>
            </a:endParaRPr>
          </a:p>
        </p:txBody>
      </p:sp>
      <p:pic>
        <p:nvPicPr>
          <p:cNvPr id="4" name="图片 3" descr="卡通人物&#10;&#10;低可信度描述已自动生成">
            <a:extLst>
              <a:ext uri="{FF2B5EF4-FFF2-40B4-BE49-F238E27FC236}">
                <a16:creationId xmlns:a16="http://schemas.microsoft.com/office/drawing/2014/main" id="{64292B3A-91F4-A84F-BAED-627F452BFCE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pic>
        <p:nvPicPr>
          <p:cNvPr id="9" name="图片 8">
            <a:extLst>
              <a:ext uri="{FF2B5EF4-FFF2-40B4-BE49-F238E27FC236}">
                <a16:creationId xmlns:a16="http://schemas.microsoft.com/office/drawing/2014/main" id="{E6119B39-2EAB-FF43-BB55-6A9E9D8BDAA2}"/>
              </a:ext>
            </a:extLst>
          </p:cNvPr>
          <p:cNvPicPr>
            <a:picLocks noChangeAspect="1"/>
          </p:cNvPicPr>
          <p:nvPr/>
        </p:nvPicPr>
        <p:blipFill>
          <a:blip r:embed="rId4"/>
          <a:stretch>
            <a:fillRect/>
          </a:stretch>
        </p:blipFill>
        <p:spPr>
          <a:xfrm>
            <a:off x="493654" y="1411613"/>
            <a:ext cx="4749800" cy="58166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 name="图片 1">
            <a:extLst>
              <a:ext uri="{FF2B5EF4-FFF2-40B4-BE49-F238E27FC236}">
                <a16:creationId xmlns:a16="http://schemas.microsoft.com/office/drawing/2014/main" id="{390F1B9B-0E94-EB47-8BC9-BD1B8C5697B9}"/>
              </a:ext>
            </a:extLst>
          </p:cNvPr>
          <p:cNvPicPr>
            <a:picLocks noChangeAspect="1"/>
          </p:cNvPicPr>
          <p:nvPr/>
        </p:nvPicPr>
        <p:blipFill rotWithShape="1">
          <a:blip r:embed="rId5"/>
          <a:srcRect r="28254"/>
          <a:stretch/>
        </p:blipFill>
        <p:spPr>
          <a:xfrm>
            <a:off x="5609100" y="1411614"/>
            <a:ext cx="5412417" cy="581659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图片 4">
            <a:extLst>
              <a:ext uri="{FF2B5EF4-FFF2-40B4-BE49-F238E27FC236}">
                <a16:creationId xmlns:a16="http://schemas.microsoft.com/office/drawing/2014/main" id="{4F0CDE58-9611-1047-A42F-9EDD69C0B2BC}"/>
              </a:ext>
            </a:extLst>
          </p:cNvPr>
          <p:cNvPicPr>
            <a:picLocks noChangeAspect="1"/>
          </p:cNvPicPr>
          <p:nvPr/>
        </p:nvPicPr>
        <p:blipFill rotWithShape="1">
          <a:blip r:embed="rId6"/>
          <a:srcRect r="22351"/>
          <a:stretch/>
        </p:blipFill>
        <p:spPr>
          <a:xfrm>
            <a:off x="12221288" y="190907"/>
            <a:ext cx="3559995" cy="31242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图片 5">
            <a:extLst>
              <a:ext uri="{FF2B5EF4-FFF2-40B4-BE49-F238E27FC236}">
                <a16:creationId xmlns:a16="http://schemas.microsoft.com/office/drawing/2014/main" id="{CB3A830C-9063-BE4E-BC22-E9A10F4CBDDC}"/>
              </a:ext>
            </a:extLst>
          </p:cNvPr>
          <p:cNvPicPr>
            <a:picLocks noChangeAspect="1"/>
          </p:cNvPicPr>
          <p:nvPr/>
        </p:nvPicPr>
        <p:blipFill rotWithShape="1">
          <a:blip r:embed="rId7"/>
          <a:srcRect r="12674"/>
          <a:stretch/>
        </p:blipFill>
        <p:spPr>
          <a:xfrm>
            <a:off x="12221287" y="3460089"/>
            <a:ext cx="3559995" cy="30226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图片 10">
            <a:extLst>
              <a:ext uri="{FF2B5EF4-FFF2-40B4-BE49-F238E27FC236}">
                <a16:creationId xmlns:a16="http://schemas.microsoft.com/office/drawing/2014/main" id="{89359748-3957-DC46-AD74-453FD3405BEC}"/>
              </a:ext>
            </a:extLst>
          </p:cNvPr>
          <p:cNvPicPr>
            <a:picLocks noChangeAspect="1"/>
          </p:cNvPicPr>
          <p:nvPr/>
        </p:nvPicPr>
        <p:blipFill>
          <a:blip r:embed="rId8"/>
          <a:stretch>
            <a:fillRect/>
          </a:stretch>
        </p:blipFill>
        <p:spPr>
          <a:xfrm>
            <a:off x="12221287" y="6620638"/>
            <a:ext cx="3559995" cy="30226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9" name="文本框 18">
            <a:extLst>
              <a:ext uri="{FF2B5EF4-FFF2-40B4-BE49-F238E27FC236}">
                <a16:creationId xmlns:a16="http://schemas.microsoft.com/office/drawing/2014/main" id="{C7EEC7B1-933B-5242-9FA3-7850AB7DCD40}"/>
              </a:ext>
            </a:extLst>
          </p:cNvPr>
          <p:cNvSpPr txBox="1"/>
          <p:nvPr/>
        </p:nvSpPr>
        <p:spPr>
          <a:xfrm>
            <a:off x="1751737" y="7341018"/>
            <a:ext cx="907621" cy="461665"/>
          </a:xfrm>
          <a:prstGeom prst="rect">
            <a:avLst/>
          </a:prstGeom>
          <a:noFill/>
        </p:spPr>
        <p:txBody>
          <a:bodyPr wrap="none" rtlCol="0">
            <a:spAutoFit/>
          </a:bodyPr>
          <a:lstStyle/>
          <a:p>
            <a:r>
              <a:rPr kumimoji="1" lang="en-US" altLang="zh-CN" dirty="0" err="1"/>
              <a:t>ceph</a:t>
            </a:r>
            <a:endParaRPr kumimoji="1" lang="zh-CN" altLang="en-US" dirty="0"/>
          </a:p>
        </p:txBody>
      </p:sp>
      <p:sp>
        <p:nvSpPr>
          <p:cNvPr id="20" name="文本框 19">
            <a:extLst>
              <a:ext uri="{FF2B5EF4-FFF2-40B4-BE49-F238E27FC236}">
                <a16:creationId xmlns:a16="http://schemas.microsoft.com/office/drawing/2014/main" id="{C8C1838B-F61D-C149-AB3A-F1270E427D8C}"/>
              </a:ext>
            </a:extLst>
          </p:cNvPr>
          <p:cNvSpPr txBox="1"/>
          <p:nvPr/>
        </p:nvSpPr>
        <p:spPr>
          <a:xfrm>
            <a:off x="7789324" y="7333526"/>
            <a:ext cx="628698" cy="461665"/>
          </a:xfrm>
          <a:prstGeom prst="rect">
            <a:avLst/>
          </a:prstGeom>
          <a:noFill/>
        </p:spPr>
        <p:txBody>
          <a:bodyPr wrap="none" rtlCol="0">
            <a:spAutoFit/>
          </a:bodyPr>
          <a:lstStyle/>
          <a:p>
            <a:r>
              <a:rPr kumimoji="1" lang="en-US" altLang="zh-CN" dirty="0" err="1"/>
              <a:t>cfs</a:t>
            </a:r>
            <a:endParaRPr kumimoji="1" lang="zh-CN" altLang="en-US" dirty="0"/>
          </a:p>
        </p:txBody>
      </p:sp>
      <p:sp>
        <p:nvSpPr>
          <p:cNvPr id="21" name="文本框 20">
            <a:extLst>
              <a:ext uri="{FF2B5EF4-FFF2-40B4-BE49-F238E27FC236}">
                <a16:creationId xmlns:a16="http://schemas.microsoft.com/office/drawing/2014/main" id="{6B7D38DF-D7EF-5544-AFF2-D4EE6904990F}"/>
              </a:ext>
            </a:extLst>
          </p:cNvPr>
          <p:cNvSpPr txBox="1"/>
          <p:nvPr/>
        </p:nvSpPr>
        <p:spPr>
          <a:xfrm>
            <a:off x="15832757" y="1411613"/>
            <a:ext cx="635110" cy="461665"/>
          </a:xfrm>
          <a:prstGeom prst="rect">
            <a:avLst/>
          </a:prstGeom>
          <a:noFill/>
        </p:spPr>
        <p:txBody>
          <a:bodyPr wrap="none" rtlCol="0">
            <a:spAutoFit/>
          </a:bodyPr>
          <a:lstStyle/>
          <a:p>
            <a:r>
              <a:rPr kumimoji="1" lang="en-US" altLang="zh-CN" dirty="0" err="1"/>
              <a:t>nfs</a:t>
            </a:r>
            <a:endParaRPr kumimoji="1" lang="zh-CN" altLang="en-US" dirty="0"/>
          </a:p>
        </p:txBody>
      </p:sp>
      <p:sp>
        <p:nvSpPr>
          <p:cNvPr id="22" name="文本框 21">
            <a:extLst>
              <a:ext uri="{FF2B5EF4-FFF2-40B4-BE49-F238E27FC236}">
                <a16:creationId xmlns:a16="http://schemas.microsoft.com/office/drawing/2014/main" id="{1D0FD7E4-5739-1C4F-B6F6-8F9DF846F89A}"/>
              </a:ext>
            </a:extLst>
          </p:cNvPr>
          <p:cNvSpPr txBox="1"/>
          <p:nvPr/>
        </p:nvSpPr>
        <p:spPr>
          <a:xfrm>
            <a:off x="15830352" y="4607148"/>
            <a:ext cx="639920" cy="461665"/>
          </a:xfrm>
          <a:prstGeom prst="rect">
            <a:avLst/>
          </a:prstGeom>
          <a:noFill/>
        </p:spPr>
        <p:txBody>
          <a:bodyPr wrap="none" rtlCol="0">
            <a:spAutoFit/>
          </a:bodyPr>
          <a:lstStyle/>
          <a:p>
            <a:r>
              <a:rPr kumimoji="1" lang="en-US" altLang="zh-CN" dirty="0"/>
              <a:t>gfs</a:t>
            </a:r>
            <a:endParaRPr kumimoji="1" lang="zh-CN" altLang="en-US" dirty="0"/>
          </a:p>
        </p:txBody>
      </p:sp>
      <p:sp>
        <p:nvSpPr>
          <p:cNvPr id="23" name="文本框 22">
            <a:extLst>
              <a:ext uri="{FF2B5EF4-FFF2-40B4-BE49-F238E27FC236}">
                <a16:creationId xmlns:a16="http://schemas.microsoft.com/office/drawing/2014/main" id="{85408655-9DA1-A140-B69F-360490C3A5E1}"/>
              </a:ext>
            </a:extLst>
          </p:cNvPr>
          <p:cNvSpPr txBox="1"/>
          <p:nvPr/>
        </p:nvSpPr>
        <p:spPr>
          <a:xfrm>
            <a:off x="15830352" y="7802683"/>
            <a:ext cx="1484702" cy="461665"/>
          </a:xfrm>
          <a:prstGeom prst="rect">
            <a:avLst/>
          </a:prstGeom>
          <a:noFill/>
        </p:spPr>
        <p:txBody>
          <a:bodyPr wrap="none" rtlCol="0">
            <a:spAutoFit/>
          </a:bodyPr>
          <a:lstStyle/>
          <a:p>
            <a:r>
              <a:rPr kumimoji="1" lang="en-US" altLang="zh-CN" dirty="0" err="1"/>
              <a:t>hostpath</a:t>
            </a:r>
            <a:endParaRPr kumimoji="1" lang="zh-CN" altLang="en-US" dirty="0"/>
          </a:p>
        </p:txBody>
      </p:sp>
    </p:spTree>
    <p:extLst>
      <p:ext uri="{BB962C8B-B14F-4D97-AF65-F5344CB8AC3E}">
        <p14:creationId xmlns:p14="http://schemas.microsoft.com/office/powerpoint/2010/main" val="15220099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4BFAEC5-B7AB-ED49-80F7-33AAACE56629}"/>
              </a:ext>
            </a:extLst>
          </p:cNvPr>
          <p:cNvSpPr txBox="1"/>
          <p:nvPr/>
        </p:nvSpPr>
        <p:spPr>
          <a:xfrm>
            <a:off x="176949" y="490454"/>
            <a:ext cx="4610203"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marL="0" marR="0" lvl="0" indent="0" algn="r" defTabSz="1300460" rtl="0" eaLnBrk="1" fontAlgn="auto" latinLnBrk="0" hangingPunct="1">
              <a:lnSpc>
                <a:spcPct val="100000"/>
              </a:lnSpc>
              <a:spcBef>
                <a:spcPts val="0"/>
              </a:spcBef>
              <a:spcAft>
                <a:spcPts val="0"/>
              </a:spcAft>
              <a:buClrTx/>
              <a:buSzTx/>
              <a:buFontTx/>
              <a:buNone/>
              <a:tabLst/>
              <a:defRPr/>
            </a:pPr>
            <a:r>
              <a:rPr lang="en-US" altLang="zh-CN" sz="3413" kern="1200" dirty="0">
                <a:gradFill>
                  <a:gsLst>
                    <a:gs pos="43000">
                      <a:srgbClr val="00A2FF"/>
                    </a:gs>
                    <a:gs pos="100000">
                      <a:srgbClr val="16E7CF"/>
                    </a:gs>
                  </a:gsLst>
                  <a:lin ang="2700000" scaled="0"/>
                </a:gradFill>
                <a:latin typeface="Helvetica Neue Medium"/>
              </a:rPr>
              <a:t>k</a:t>
            </a:r>
            <a:r>
              <a:rPr kumimoji="0" lang="en-US" altLang="zh-CN"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ea typeface="Helvetica Neue"/>
                <a:cs typeface="Helvetica Neue"/>
                <a:sym typeface="Helvetica Neue"/>
              </a:rPr>
              <a:t>8s</a:t>
            </a:r>
            <a:r>
              <a:rPr kumimoji="0" lang="zh-CN" altLang="en-US"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ea typeface="Helvetica Neue"/>
                <a:cs typeface="Helvetica Neue"/>
                <a:sym typeface="Helvetica Neue"/>
              </a:rPr>
              <a:t>扩展</a:t>
            </a:r>
            <a:r>
              <a:rPr kumimoji="0" lang="en-US" altLang="zh-CN"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ea typeface="Helvetica Neue"/>
                <a:cs typeface="Helvetica Neue"/>
                <a:sym typeface="Helvetica Neue"/>
              </a:rPr>
              <a:t>-</a:t>
            </a:r>
            <a:r>
              <a:rPr kumimoji="0" lang="zh-CN" altLang="en-US"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ea typeface="Helvetica Neue"/>
                <a:cs typeface="Helvetica Neue"/>
                <a:sym typeface="Helvetica Neue"/>
              </a:rPr>
              <a:t>分布式存储</a:t>
            </a:r>
            <a:endParaRPr kumimoji="0" lang="en-US" altLang="zh-CN"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ea typeface="Helvetica Neue"/>
              <a:cs typeface="Helvetica Neue"/>
              <a:sym typeface="Helvetica Neue"/>
            </a:endParaRPr>
          </a:p>
        </p:txBody>
      </p:sp>
      <p:pic>
        <p:nvPicPr>
          <p:cNvPr id="4" name="图片 3" descr="卡通人物&#10;&#10;低可信度描述已自动生成">
            <a:extLst>
              <a:ext uri="{FF2B5EF4-FFF2-40B4-BE49-F238E27FC236}">
                <a16:creationId xmlns:a16="http://schemas.microsoft.com/office/drawing/2014/main" id="{64292B3A-91F4-A84F-BAED-627F452BFCE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pic>
        <p:nvPicPr>
          <p:cNvPr id="10" name="图片 9">
            <a:extLst>
              <a:ext uri="{FF2B5EF4-FFF2-40B4-BE49-F238E27FC236}">
                <a16:creationId xmlns:a16="http://schemas.microsoft.com/office/drawing/2014/main" id="{CAD04292-CB4E-6D4A-BE6B-466B4ECA8A9A}"/>
              </a:ext>
            </a:extLst>
          </p:cNvPr>
          <p:cNvPicPr>
            <a:picLocks noChangeAspect="1"/>
          </p:cNvPicPr>
          <p:nvPr/>
        </p:nvPicPr>
        <p:blipFill>
          <a:blip r:embed="rId4"/>
          <a:stretch>
            <a:fillRect/>
          </a:stretch>
        </p:blipFill>
        <p:spPr>
          <a:xfrm>
            <a:off x="401720" y="1497721"/>
            <a:ext cx="5372100" cy="74676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4" name="文本框 23">
            <a:extLst>
              <a:ext uri="{FF2B5EF4-FFF2-40B4-BE49-F238E27FC236}">
                <a16:creationId xmlns:a16="http://schemas.microsoft.com/office/drawing/2014/main" id="{510A001D-BA92-154A-AC0A-8B024CE26313}"/>
              </a:ext>
            </a:extLst>
          </p:cNvPr>
          <p:cNvSpPr txBox="1"/>
          <p:nvPr/>
        </p:nvSpPr>
        <p:spPr>
          <a:xfrm>
            <a:off x="2125444" y="9044427"/>
            <a:ext cx="1152880" cy="461665"/>
          </a:xfrm>
          <a:prstGeom prst="rect">
            <a:avLst/>
          </a:prstGeom>
          <a:noFill/>
        </p:spPr>
        <p:txBody>
          <a:bodyPr wrap="none" rtlCol="0">
            <a:spAutoFit/>
          </a:bodyPr>
          <a:lstStyle/>
          <a:p>
            <a:r>
              <a:rPr kumimoji="1" lang="en-US" altLang="zh-CN" dirty="0" err="1"/>
              <a:t>juicefs</a:t>
            </a:r>
            <a:endParaRPr kumimoji="1" lang="zh-CN" altLang="en-US" dirty="0"/>
          </a:p>
        </p:txBody>
      </p:sp>
      <p:pic>
        <p:nvPicPr>
          <p:cNvPr id="7" name="图片 6">
            <a:extLst>
              <a:ext uri="{FF2B5EF4-FFF2-40B4-BE49-F238E27FC236}">
                <a16:creationId xmlns:a16="http://schemas.microsoft.com/office/drawing/2014/main" id="{15761A56-BE0D-E24D-8C39-84A139B9506B}"/>
              </a:ext>
            </a:extLst>
          </p:cNvPr>
          <p:cNvPicPr>
            <a:picLocks noChangeAspect="1"/>
          </p:cNvPicPr>
          <p:nvPr/>
        </p:nvPicPr>
        <p:blipFill>
          <a:blip r:embed="rId5"/>
          <a:stretch>
            <a:fillRect/>
          </a:stretch>
        </p:blipFill>
        <p:spPr>
          <a:xfrm>
            <a:off x="5980189" y="1497721"/>
            <a:ext cx="5379884" cy="74676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图片 7">
            <a:extLst>
              <a:ext uri="{FF2B5EF4-FFF2-40B4-BE49-F238E27FC236}">
                <a16:creationId xmlns:a16="http://schemas.microsoft.com/office/drawing/2014/main" id="{78BA4104-F86E-2D4B-A006-6E65611632D7}"/>
              </a:ext>
            </a:extLst>
          </p:cNvPr>
          <p:cNvPicPr>
            <a:picLocks noChangeAspect="1"/>
          </p:cNvPicPr>
          <p:nvPr/>
        </p:nvPicPr>
        <p:blipFill>
          <a:blip r:embed="rId6"/>
          <a:stretch>
            <a:fillRect/>
          </a:stretch>
        </p:blipFill>
        <p:spPr>
          <a:xfrm>
            <a:off x="11566442" y="1497721"/>
            <a:ext cx="5651500" cy="54229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8" name="文本框 17">
            <a:extLst>
              <a:ext uri="{FF2B5EF4-FFF2-40B4-BE49-F238E27FC236}">
                <a16:creationId xmlns:a16="http://schemas.microsoft.com/office/drawing/2014/main" id="{0A71FE52-8F51-E247-AA4C-19BC07A99D25}"/>
              </a:ext>
            </a:extLst>
          </p:cNvPr>
          <p:cNvSpPr txBox="1"/>
          <p:nvPr/>
        </p:nvSpPr>
        <p:spPr>
          <a:xfrm>
            <a:off x="7889263" y="9052936"/>
            <a:ext cx="713657" cy="461665"/>
          </a:xfrm>
          <a:prstGeom prst="rect">
            <a:avLst/>
          </a:prstGeom>
          <a:noFill/>
        </p:spPr>
        <p:txBody>
          <a:bodyPr wrap="none" rtlCol="0">
            <a:spAutoFit/>
          </a:bodyPr>
          <a:lstStyle/>
          <a:p>
            <a:r>
              <a:rPr kumimoji="1" lang="en-US" altLang="zh-CN" dirty="0"/>
              <a:t>cos</a:t>
            </a:r>
            <a:endParaRPr kumimoji="1" lang="zh-CN" altLang="en-US" dirty="0"/>
          </a:p>
        </p:txBody>
      </p:sp>
      <p:sp>
        <p:nvSpPr>
          <p:cNvPr id="25" name="文本框 24">
            <a:extLst>
              <a:ext uri="{FF2B5EF4-FFF2-40B4-BE49-F238E27FC236}">
                <a16:creationId xmlns:a16="http://schemas.microsoft.com/office/drawing/2014/main" id="{7AD8DC66-EDCE-F749-A710-ECFF3C0693F4}"/>
              </a:ext>
            </a:extLst>
          </p:cNvPr>
          <p:cNvSpPr txBox="1"/>
          <p:nvPr/>
        </p:nvSpPr>
        <p:spPr>
          <a:xfrm>
            <a:off x="13864750" y="7004583"/>
            <a:ext cx="702436" cy="461665"/>
          </a:xfrm>
          <a:prstGeom prst="rect">
            <a:avLst/>
          </a:prstGeom>
          <a:noFill/>
        </p:spPr>
        <p:txBody>
          <a:bodyPr wrap="none" rtlCol="0">
            <a:spAutoFit/>
          </a:bodyPr>
          <a:lstStyle/>
          <a:p>
            <a:r>
              <a:rPr kumimoji="1" lang="en-US" altLang="zh-CN" dirty="0" err="1"/>
              <a:t>oss</a:t>
            </a:r>
            <a:endParaRPr kumimoji="1" lang="zh-CN" altLang="en-US" dirty="0"/>
          </a:p>
        </p:txBody>
      </p:sp>
    </p:spTree>
    <p:extLst>
      <p:ext uri="{BB962C8B-B14F-4D97-AF65-F5344CB8AC3E}">
        <p14:creationId xmlns:p14="http://schemas.microsoft.com/office/powerpoint/2010/main" val="3635724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8" grpId="0"/>
      <p:bldP spid="2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6DBE429-7E85-5A47-B5F4-B28E5AB96FB6}"/>
              </a:ext>
            </a:extLst>
          </p:cNvPr>
          <p:cNvSpPr/>
          <p:nvPr/>
        </p:nvSpPr>
        <p:spPr>
          <a:xfrm>
            <a:off x="8069630" y="1671531"/>
            <a:ext cx="11792156" cy="584775"/>
          </a:xfrm>
          <a:prstGeom prst="rect">
            <a:avLst/>
          </a:prstGeom>
        </p:spPr>
        <p:txBody>
          <a:bodyPr wrap="square">
            <a:spAutoFit/>
          </a:bodyPr>
          <a:lstStyle/>
          <a:p>
            <a:pPr marL="0" marR="0" lvl="0" indent="0" algn="l" defTabSz="584200" rtl="0" eaLnBrk="1" fontAlgn="auto" latinLnBrk="0" hangingPunct="0">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sym typeface="Helvetica Neue"/>
              </a:rPr>
              <a:t>k8s</a:t>
            </a:r>
            <a:r>
              <a:rPr kumimoji="0" lang="zh-CN" altLang="en-US" sz="32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sym typeface="Helvetica Neue"/>
              </a:rPr>
              <a:t> </a:t>
            </a:r>
            <a:r>
              <a:rPr kumimoji="0" lang="en-US" altLang="zh-CN" sz="3200" b="0" i="0" u="none" strike="noStrike" kern="0" cap="none" spc="0" normalizeH="0" baseline="0" noProof="0" dirty="0" err="1">
                <a:ln>
                  <a:noFill/>
                </a:ln>
                <a:solidFill>
                  <a:srgbClr val="000000"/>
                </a:solidFill>
                <a:effectLst/>
                <a:uLnTx/>
                <a:uFillTx/>
                <a:latin typeface="FangSong" panose="02010609060101010101" pitchFamily="49" charset="-122"/>
                <a:ea typeface="FangSong" panose="02010609060101010101" pitchFamily="49" charset="-122"/>
                <a:sym typeface="Helvetica Neue"/>
              </a:rPr>
              <a:t>crd</a:t>
            </a:r>
            <a:r>
              <a:rPr kumimoji="0" lang="zh-CN" altLang="en-US" sz="32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sym typeface="Helvetica Neue"/>
              </a:rPr>
              <a:t>：自定义资源（</a:t>
            </a:r>
            <a:r>
              <a:rPr kumimoji="0" lang="en" altLang="zh-CN" sz="2400" b="1" i="0" u="none" strike="noStrike" kern="0" cap="none" spc="0" normalizeH="0" baseline="0" noProof="0" dirty="0" err="1">
                <a:ln>
                  <a:noFill/>
                </a:ln>
                <a:solidFill>
                  <a:srgbClr val="000000"/>
                </a:solidFill>
                <a:effectLst/>
                <a:uLnTx/>
                <a:uFillTx/>
                <a:latin typeface="FangSong" panose="02010609060101010101" pitchFamily="49" charset="-122"/>
                <a:ea typeface="FangSong" panose="02010609060101010101" pitchFamily="49" charset="-122"/>
                <a:sym typeface="Helvetica Neue"/>
              </a:rPr>
              <a:t>CustomResourceDefinition</a:t>
            </a:r>
            <a:r>
              <a:rPr kumimoji="0" lang="zh-CN" altLang="en-US" sz="32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sym typeface="Helvetica Neue"/>
              </a:rPr>
              <a:t>）</a:t>
            </a:r>
            <a:endParaRPr kumimoji="0" lang="en-US" altLang="zh-CN" sz="32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sym typeface="Helvetica Neue"/>
            </a:endParaRPr>
          </a:p>
        </p:txBody>
      </p:sp>
      <p:sp>
        <p:nvSpPr>
          <p:cNvPr id="5" name="文本框 4">
            <a:extLst>
              <a:ext uri="{FF2B5EF4-FFF2-40B4-BE49-F238E27FC236}">
                <a16:creationId xmlns:a16="http://schemas.microsoft.com/office/drawing/2014/main" id="{A3437B1E-171A-F445-A470-12C21328C7E9}"/>
              </a:ext>
            </a:extLst>
          </p:cNvPr>
          <p:cNvSpPr txBox="1"/>
          <p:nvPr/>
        </p:nvSpPr>
        <p:spPr>
          <a:xfrm>
            <a:off x="176949" y="490454"/>
            <a:ext cx="4315920"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marL="0" marR="0" lvl="0" indent="0" algn="r" defTabSz="1300460" rtl="0" eaLnBrk="1" fontAlgn="auto" latinLnBrk="0" hangingPunct="1">
              <a:lnSpc>
                <a:spcPct val="100000"/>
              </a:lnSpc>
              <a:spcBef>
                <a:spcPts val="0"/>
              </a:spcBef>
              <a:spcAft>
                <a:spcPts val="0"/>
              </a:spcAft>
              <a:buClrTx/>
              <a:buSzTx/>
              <a:buFontTx/>
              <a:buNone/>
              <a:tabLst/>
              <a:defRPr/>
            </a:pPr>
            <a:r>
              <a:rPr lang="en-US" altLang="zh-CN" sz="3413" kern="1200" dirty="0">
                <a:gradFill>
                  <a:gsLst>
                    <a:gs pos="43000">
                      <a:srgbClr val="00A2FF"/>
                    </a:gs>
                    <a:gs pos="100000">
                      <a:srgbClr val="16E7CF"/>
                    </a:gs>
                  </a:gsLst>
                  <a:lin ang="2700000" scaled="0"/>
                </a:gradFill>
                <a:latin typeface="Helvetica Neue Medium"/>
              </a:rPr>
              <a:t>k</a:t>
            </a:r>
            <a:r>
              <a:rPr kumimoji="0" lang="en-US" altLang="zh-CN"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ea typeface="Helvetica Neue"/>
                <a:cs typeface="Helvetica Neue"/>
                <a:sym typeface="Helvetica Neue"/>
              </a:rPr>
              <a:t>8s</a:t>
            </a:r>
            <a:r>
              <a:rPr kumimoji="0" lang="zh-CN" altLang="en-US"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ea typeface="Helvetica Neue"/>
                <a:cs typeface="Helvetica Neue"/>
                <a:sym typeface="Helvetica Neue"/>
              </a:rPr>
              <a:t>扩展</a:t>
            </a:r>
            <a:r>
              <a:rPr kumimoji="0" lang="en-US" altLang="zh-CN"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ea typeface="Helvetica Neue"/>
                <a:cs typeface="Helvetica Neue"/>
                <a:sym typeface="Helvetica Neue"/>
              </a:rPr>
              <a:t>-</a:t>
            </a:r>
            <a:r>
              <a:rPr kumimoji="0" lang="zh-CN" altLang="en-US"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ea typeface="Helvetica Neue"/>
                <a:cs typeface="Helvetica Neue"/>
                <a:sym typeface="Helvetica Neue"/>
              </a:rPr>
              <a:t>资源对象</a:t>
            </a:r>
            <a:endParaRPr kumimoji="0" lang="en-US" altLang="zh-CN"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ea typeface="Helvetica Neue"/>
              <a:cs typeface="Helvetica Neue"/>
              <a:sym typeface="Helvetica Neue"/>
            </a:endParaRPr>
          </a:p>
        </p:txBody>
      </p:sp>
      <p:pic>
        <p:nvPicPr>
          <p:cNvPr id="6" name="图片 5" descr="卡通人物&#10;&#10;低可信度描述已自动生成">
            <a:extLst>
              <a:ext uri="{FF2B5EF4-FFF2-40B4-BE49-F238E27FC236}">
                <a16:creationId xmlns:a16="http://schemas.microsoft.com/office/drawing/2014/main" id="{A8BDA52B-7B9D-6B40-B518-C9FDE5D16C1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pic>
        <p:nvPicPr>
          <p:cNvPr id="7" name="图片 6">
            <a:extLst>
              <a:ext uri="{FF2B5EF4-FFF2-40B4-BE49-F238E27FC236}">
                <a16:creationId xmlns:a16="http://schemas.microsoft.com/office/drawing/2014/main" id="{3ACEC90D-29E5-8847-B2F9-2D24065DD915}"/>
              </a:ext>
            </a:extLst>
          </p:cNvPr>
          <p:cNvPicPr>
            <a:picLocks noChangeAspect="1"/>
          </p:cNvPicPr>
          <p:nvPr/>
        </p:nvPicPr>
        <p:blipFill>
          <a:blip r:embed="rId4"/>
          <a:stretch>
            <a:fillRect/>
          </a:stretch>
        </p:blipFill>
        <p:spPr>
          <a:xfrm>
            <a:off x="7943105" y="2762647"/>
            <a:ext cx="9686641" cy="6383222"/>
          </a:xfrm>
          <a:prstGeom prst="rect">
            <a:avLst/>
          </a:prstGeom>
        </p:spPr>
      </p:pic>
      <p:sp>
        <p:nvSpPr>
          <p:cNvPr id="8" name="矩形 7">
            <a:extLst>
              <a:ext uri="{FF2B5EF4-FFF2-40B4-BE49-F238E27FC236}">
                <a16:creationId xmlns:a16="http://schemas.microsoft.com/office/drawing/2014/main" id="{B36C04AF-60A4-EC44-A007-93C54E17EF55}"/>
              </a:ext>
            </a:extLst>
          </p:cNvPr>
          <p:cNvSpPr/>
          <p:nvPr/>
        </p:nvSpPr>
        <p:spPr>
          <a:xfrm>
            <a:off x="412030" y="2762647"/>
            <a:ext cx="7070417" cy="6383222"/>
          </a:xfrm>
          <a:prstGeom prst="rect">
            <a:avLst/>
          </a:prstGeom>
          <a:ln w="57150">
            <a:solidFill>
              <a:schemeClr val="bg1">
                <a:lumMod val="50000"/>
              </a:schemeClr>
            </a:solidFill>
            <a:prstDash val="dash"/>
          </a:ln>
        </p:spPr>
        <p:txBody>
          <a:bodyPr wrap="square">
            <a:spAutoFit/>
          </a:bodyPr>
          <a:lstStyle/>
          <a:p>
            <a:pPr marL="571500" marR="0" lvl="0" indent="-571500" algn="l" defTabSz="65023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zh-CN" altLang="en-US" sz="3982" b="0" kern="1200" dirty="0">
                <a:solidFill>
                  <a:prstClr val="black"/>
                </a:solidFill>
                <a:latin typeface="FangSong" panose="02010609060101010101" pitchFamily="49" charset="-122"/>
                <a:ea typeface="FangSong" panose="02010609060101010101" pitchFamily="49" charset="-122"/>
              </a:rPr>
              <a:t>容器：</a:t>
            </a:r>
            <a:r>
              <a:rPr lang="en-US" altLang="zh-CN" sz="3982" b="0" kern="1200" dirty="0">
                <a:solidFill>
                  <a:prstClr val="black"/>
                </a:solidFill>
                <a:latin typeface="FangSong" panose="02010609060101010101" pitchFamily="49" charset="-122"/>
                <a:ea typeface="FangSong" panose="02010609060101010101" pitchFamily="49" charset="-122"/>
              </a:rPr>
              <a:t>docker</a:t>
            </a:r>
          </a:p>
          <a:p>
            <a:pPr marL="571500" marR="0" lvl="0" indent="-571500" algn="l" defTabSz="65023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US" altLang="zh-CN" sz="3982" b="0" kern="1200" dirty="0">
                <a:solidFill>
                  <a:prstClr val="black"/>
                </a:solidFill>
                <a:latin typeface="FangSong" panose="02010609060101010101" pitchFamily="49" charset="-122"/>
                <a:ea typeface="FangSong" panose="02010609060101010101" pitchFamily="49" charset="-122"/>
              </a:rPr>
              <a:t>pod</a:t>
            </a:r>
            <a:r>
              <a:rPr lang="zh-CN" altLang="en-US" sz="3982" b="0" kern="1200" dirty="0">
                <a:solidFill>
                  <a:prstClr val="black"/>
                </a:solidFill>
                <a:latin typeface="FangSong" panose="02010609060101010101" pitchFamily="49" charset="-122"/>
                <a:ea typeface="FangSong" panose="02010609060101010101" pitchFamily="49" charset="-122"/>
              </a:rPr>
              <a:t>：容器组</a:t>
            </a:r>
            <a:endParaRPr lang="en-US" altLang="zh-CN" sz="3982" b="0" kern="1200" dirty="0">
              <a:solidFill>
                <a:prstClr val="black"/>
              </a:solidFill>
              <a:latin typeface="FangSong" panose="02010609060101010101" pitchFamily="49" charset="-122"/>
              <a:ea typeface="FangSong" panose="02010609060101010101" pitchFamily="49" charset="-122"/>
            </a:endParaRPr>
          </a:p>
          <a:p>
            <a:pPr marL="571500" marR="0" lvl="0" indent="-571500" algn="l" defTabSz="65023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zh-CN" altLang="en-US" sz="3982" b="0" kern="1200" dirty="0">
                <a:solidFill>
                  <a:prstClr val="black"/>
                </a:solidFill>
                <a:latin typeface="FangSong" panose="02010609060101010101" pitchFamily="49" charset="-122"/>
                <a:ea typeface="FangSong" panose="02010609060101010101" pitchFamily="49" charset="-122"/>
              </a:rPr>
              <a:t>工作负载资源：</a:t>
            </a:r>
            <a:r>
              <a:rPr lang="en-US" altLang="zh-CN" sz="3982" b="0" kern="1200" dirty="0">
                <a:solidFill>
                  <a:prstClr val="black"/>
                </a:solidFill>
                <a:latin typeface="FangSong" panose="02010609060101010101" pitchFamily="49" charset="-122"/>
                <a:ea typeface="FangSong" panose="02010609060101010101" pitchFamily="49" charset="-122"/>
              </a:rPr>
              <a:t>pod</a:t>
            </a:r>
            <a:r>
              <a:rPr lang="zh-CN" altLang="en-US" sz="3982" b="0" kern="1200" dirty="0">
                <a:solidFill>
                  <a:prstClr val="black"/>
                </a:solidFill>
                <a:latin typeface="FangSong" panose="02010609060101010101" pitchFamily="49" charset="-122"/>
                <a:ea typeface="FangSong" panose="02010609060101010101" pitchFamily="49" charset="-122"/>
              </a:rPr>
              <a:t>副本</a:t>
            </a:r>
            <a:endParaRPr lang="en-US" altLang="zh-CN" sz="3982" b="0" kern="1200" dirty="0">
              <a:solidFill>
                <a:prstClr val="black"/>
              </a:solidFill>
              <a:latin typeface="FangSong" panose="02010609060101010101" pitchFamily="49" charset="-122"/>
              <a:ea typeface="FangSong" panose="02010609060101010101" pitchFamily="49" charset="-122"/>
            </a:endParaRPr>
          </a:p>
          <a:p>
            <a:pPr marL="571500" marR="0" lvl="0" indent="-571500" algn="l" defTabSz="65023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zh-CN" altLang="en-US" sz="3982" b="0" kern="1200" dirty="0">
                <a:solidFill>
                  <a:prstClr val="black"/>
                </a:solidFill>
                <a:latin typeface="FangSong" panose="02010609060101010101" pitchFamily="49" charset="-122"/>
                <a:ea typeface="FangSong" panose="02010609060101010101" pitchFamily="49" charset="-122"/>
              </a:rPr>
              <a:t>服务：流量</a:t>
            </a:r>
            <a:endParaRPr lang="en-US" altLang="zh-CN" sz="3982" b="0" kern="1200" dirty="0">
              <a:solidFill>
                <a:prstClr val="black"/>
              </a:solidFill>
              <a:latin typeface="FangSong" panose="02010609060101010101" pitchFamily="49" charset="-122"/>
              <a:ea typeface="FangSong" panose="02010609060101010101" pitchFamily="49" charset="-122"/>
            </a:endParaRPr>
          </a:p>
          <a:p>
            <a:pPr marL="571500" marR="0" lvl="0" indent="-571500" algn="l" defTabSz="65023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zh-CN" altLang="en-US" sz="3982" b="0" kern="1200" dirty="0">
                <a:solidFill>
                  <a:prstClr val="black"/>
                </a:solidFill>
                <a:latin typeface="FangSong" panose="02010609060101010101" pitchFamily="49" charset="-122"/>
                <a:ea typeface="FangSong" panose="02010609060101010101" pitchFamily="49" charset="-122"/>
              </a:rPr>
              <a:t>负载均衡：流量均衡</a:t>
            </a:r>
            <a:endParaRPr lang="en-US" altLang="zh-CN" sz="3982" b="0" kern="1200" dirty="0">
              <a:solidFill>
                <a:prstClr val="black"/>
              </a:solidFill>
              <a:latin typeface="FangSong" panose="02010609060101010101" pitchFamily="49" charset="-122"/>
              <a:ea typeface="FangSong" panose="02010609060101010101" pitchFamily="49" charset="-122"/>
            </a:endParaRPr>
          </a:p>
          <a:p>
            <a:pPr marL="571500" marR="0" lvl="0" indent="-571500" algn="l" defTabSz="65023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zh-CN" altLang="en-US" sz="3982" b="0" kern="1200" dirty="0">
                <a:solidFill>
                  <a:prstClr val="black"/>
                </a:solidFill>
                <a:latin typeface="FangSong" panose="02010609060101010101" pitchFamily="49" charset="-122"/>
                <a:ea typeface="FangSong" panose="02010609060101010101" pitchFamily="49" charset="-122"/>
              </a:rPr>
              <a:t>存储：</a:t>
            </a:r>
            <a:endParaRPr lang="en-US" altLang="zh-CN" sz="3982" b="0" kern="1200" dirty="0">
              <a:solidFill>
                <a:prstClr val="black"/>
              </a:solidFill>
              <a:latin typeface="FangSong" panose="02010609060101010101" pitchFamily="49" charset="-122"/>
              <a:ea typeface="FangSong" panose="02010609060101010101" pitchFamily="49" charset="-122"/>
            </a:endParaRPr>
          </a:p>
          <a:p>
            <a:pPr marL="571500" marR="0" lvl="0" indent="-571500" algn="l" defTabSz="65023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3982" b="0" i="0" u="none" strike="noStrike" kern="1200" cap="none" spc="0" normalizeH="0" baseline="0" noProof="0" dirty="0">
                <a:ln>
                  <a:noFill/>
                </a:ln>
                <a:solidFill>
                  <a:prstClr val="black"/>
                </a:solidFill>
                <a:effectLst/>
                <a:uLnTx/>
                <a:uFillTx/>
                <a:latin typeface="FangSong" panose="02010609060101010101" pitchFamily="49" charset="-122"/>
                <a:ea typeface="FangSong" panose="02010609060101010101" pitchFamily="49" charset="-122"/>
                <a:cs typeface="Helvetica Neue"/>
                <a:sym typeface="Helvetica Neue"/>
              </a:rPr>
              <a:t>配置：</a:t>
            </a:r>
            <a:endParaRPr kumimoji="0" lang="en-US" altLang="zh-CN" sz="3982" b="0" i="0" u="none" strike="noStrike" kern="1200" cap="none" spc="0" normalizeH="0" baseline="0" noProof="0" dirty="0">
              <a:ln>
                <a:noFill/>
              </a:ln>
              <a:solidFill>
                <a:prstClr val="black"/>
              </a:solidFill>
              <a:effectLst/>
              <a:uLnTx/>
              <a:uFillTx/>
              <a:latin typeface="FangSong" panose="02010609060101010101" pitchFamily="49" charset="-122"/>
              <a:ea typeface="FangSong" panose="02010609060101010101" pitchFamily="49" charset="-122"/>
              <a:cs typeface="Helvetica Neue"/>
              <a:sym typeface="Helvetica Neue"/>
            </a:endParaRPr>
          </a:p>
        </p:txBody>
      </p:sp>
      <p:sp>
        <p:nvSpPr>
          <p:cNvPr id="9" name="文本框 8">
            <a:extLst>
              <a:ext uri="{FF2B5EF4-FFF2-40B4-BE49-F238E27FC236}">
                <a16:creationId xmlns:a16="http://schemas.microsoft.com/office/drawing/2014/main" id="{EB4BD4F0-68FB-9841-891A-2C8504349FD0}"/>
              </a:ext>
            </a:extLst>
          </p:cNvPr>
          <p:cNvSpPr txBox="1"/>
          <p:nvPr/>
        </p:nvSpPr>
        <p:spPr>
          <a:xfrm>
            <a:off x="425369" y="1535357"/>
            <a:ext cx="4067503" cy="715581"/>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L="0" marR="0" lvl="0" indent="0" algn="l" defTabSz="650230" rtl="0" eaLnBrk="1" fontAlgn="auto" latinLnBrk="0" hangingPunct="1">
              <a:lnSpc>
                <a:spcPct val="150000"/>
              </a:lnSpc>
              <a:spcBef>
                <a:spcPts val="0"/>
              </a:spcBef>
              <a:spcAft>
                <a:spcPts val="0"/>
              </a:spcAft>
              <a:buClrTx/>
              <a:buSzTx/>
              <a:buFontTx/>
              <a:buNone/>
              <a:tabLst/>
              <a:defRPr/>
            </a:pPr>
            <a:r>
              <a:rPr lang="en-US" altLang="zh-CN" sz="3200" b="0" kern="1200" dirty="0">
                <a:solidFill>
                  <a:prstClr val="black"/>
                </a:solidFill>
                <a:latin typeface="FangSong" panose="02010609060101010101" pitchFamily="49" charset="-122"/>
                <a:ea typeface="FangSong" panose="02010609060101010101" pitchFamily="49" charset="-122"/>
              </a:rPr>
              <a:t>k8s</a:t>
            </a:r>
            <a:r>
              <a:rPr lang="zh-CN" altLang="en-US" sz="3200" b="0" kern="1200" dirty="0">
                <a:solidFill>
                  <a:prstClr val="black"/>
                </a:solidFill>
                <a:latin typeface="FangSong" panose="02010609060101010101" pitchFamily="49" charset="-122"/>
                <a:ea typeface="FangSong" panose="02010609060101010101" pitchFamily="49" charset="-122"/>
              </a:rPr>
              <a:t> 自带资源对象：</a:t>
            </a:r>
            <a:endParaRPr lang="en-US" altLang="zh-CN" sz="3200" b="0" kern="1200" dirty="0">
              <a:solidFill>
                <a:prstClr val="black"/>
              </a:solidFill>
              <a:latin typeface="FangSong" panose="02010609060101010101" pitchFamily="49" charset="-122"/>
              <a:ea typeface="FangSong" panose="02010609060101010101" pitchFamily="49" charset="-122"/>
            </a:endParaRPr>
          </a:p>
        </p:txBody>
      </p:sp>
      <p:cxnSp>
        <p:nvCxnSpPr>
          <p:cNvPr id="11" name="直线连接符 10">
            <a:extLst>
              <a:ext uri="{FF2B5EF4-FFF2-40B4-BE49-F238E27FC236}">
                <a16:creationId xmlns:a16="http://schemas.microsoft.com/office/drawing/2014/main" id="{BB14DB71-EDC3-8C4D-98A2-25A8935838A4}"/>
              </a:ext>
            </a:extLst>
          </p:cNvPr>
          <p:cNvCxnSpPr/>
          <p:nvPr/>
        </p:nvCxnSpPr>
        <p:spPr>
          <a:xfrm>
            <a:off x="7725103" y="490454"/>
            <a:ext cx="0" cy="9263146"/>
          </a:xfrm>
          <a:prstGeom prst="line">
            <a:avLst/>
          </a:prstGeom>
          <a:noFill/>
          <a:ln w="34925" cap="flat">
            <a:solidFill>
              <a:srgbClr val="FF0000"/>
            </a:solidFill>
            <a:prstDash val="dash"/>
            <a:miter lim="400000"/>
          </a:ln>
          <a:effectLst/>
          <a:sp3d/>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1902847476"/>
      </p:ext>
    </p:extLst>
  </p:cSld>
  <p:clrMapOvr>
    <a:masterClrMapping/>
  </p:clrMapOvr>
  <p:transition spd="med"/>
</p:sld>
</file>

<file path=ppt/theme/theme1.xml><?xml version="1.0" encoding="utf-8"?>
<a:theme xmlns:a="http://schemas.openxmlformats.org/drawingml/2006/main"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1_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2_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4.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emplate/>
  <TotalTime>42145</TotalTime>
  <Words>15260</Words>
  <Application>Microsoft Macintosh PowerPoint</Application>
  <PresentationFormat>自定义</PresentationFormat>
  <Paragraphs>571</Paragraphs>
  <Slides>23</Slides>
  <Notes>22</Notes>
  <HiddenSlides>0</HiddenSlides>
  <MMClips>0</MMClips>
  <ScaleCrop>false</ScaleCrop>
  <HeadingPairs>
    <vt:vector size="6" baseType="variant">
      <vt:variant>
        <vt:lpstr>已用的字体</vt:lpstr>
      </vt:variant>
      <vt:variant>
        <vt:i4>14</vt:i4>
      </vt:variant>
      <vt:variant>
        <vt:lpstr>主题</vt:lpstr>
      </vt:variant>
      <vt:variant>
        <vt:i4>4</vt:i4>
      </vt:variant>
      <vt:variant>
        <vt:lpstr>幻灯片标题</vt:lpstr>
      </vt:variant>
      <vt:variant>
        <vt:i4>23</vt:i4>
      </vt:variant>
    </vt:vector>
  </HeadingPairs>
  <TitlesOfParts>
    <vt:vector size="41" baseType="lpstr">
      <vt:lpstr>__Inter_0ec1f4</vt:lpstr>
      <vt:lpstr>FangSong</vt:lpstr>
      <vt:lpstr>思源黑体 CN Light</vt:lpstr>
      <vt:lpstr>HuaweiSansMedium Regula</vt:lpstr>
      <vt:lpstr>Arial</vt:lpstr>
      <vt:lpstr>Calibri</vt:lpstr>
      <vt:lpstr>Calibri Light</vt:lpstr>
      <vt:lpstr>Helvetica Light</vt:lpstr>
      <vt:lpstr>Helvetica Neue</vt:lpstr>
      <vt:lpstr>Helvetica Neue Light</vt:lpstr>
      <vt:lpstr>Helvetica Neue Medium</vt:lpstr>
      <vt:lpstr>Helvetica Neue Thin</vt:lpstr>
      <vt:lpstr>Lato</vt:lpstr>
      <vt:lpstr>Menlo</vt:lpstr>
      <vt:lpstr>White</vt:lpstr>
      <vt:lpstr>1_White</vt:lpstr>
      <vt:lpstr>2_White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User</dc:creator>
  <cp:lastModifiedBy>T166275</cp:lastModifiedBy>
  <cp:revision>2863</cp:revision>
  <dcterms:created xsi:type="dcterms:W3CDTF">2020-12-04T09:03:50Z</dcterms:created>
  <dcterms:modified xsi:type="dcterms:W3CDTF">2023-10-02T13:59:12Z</dcterms:modified>
</cp:coreProperties>
</file>